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handoutMasterIdLst>
    <p:handoutMasterId r:id="rId113"/>
  </p:handoutMasterIdLst>
  <p:sldIdLst>
    <p:sldId id="256" r:id="rId2"/>
    <p:sldId id="321" r:id="rId3"/>
    <p:sldId id="280" r:id="rId4"/>
    <p:sldId id="322" r:id="rId5"/>
    <p:sldId id="323" r:id="rId6"/>
    <p:sldId id="324" r:id="rId7"/>
    <p:sldId id="325" r:id="rId8"/>
    <p:sldId id="326" r:id="rId9"/>
    <p:sldId id="327" r:id="rId10"/>
    <p:sldId id="292" r:id="rId11"/>
    <p:sldId id="328" r:id="rId12"/>
    <p:sldId id="291" r:id="rId13"/>
    <p:sldId id="329" r:id="rId14"/>
    <p:sldId id="297" r:id="rId15"/>
    <p:sldId id="330" r:id="rId16"/>
    <p:sldId id="296" r:id="rId17"/>
    <p:sldId id="331" r:id="rId18"/>
    <p:sldId id="332" r:id="rId19"/>
    <p:sldId id="333" r:id="rId20"/>
    <p:sldId id="334" r:id="rId21"/>
    <p:sldId id="335" r:id="rId22"/>
    <p:sldId id="336" r:id="rId23"/>
    <p:sldId id="337" r:id="rId24"/>
    <p:sldId id="338" r:id="rId25"/>
    <p:sldId id="398" r:id="rId26"/>
    <p:sldId id="295" r:id="rId27"/>
    <p:sldId id="339" r:id="rId28"/>
    <p:sldId id="340" r:id="rId29"/>
    <p:sldId id="294" r:id="rId30"/>
    <p:sldId id="293" r:id="rId31"/>
    <p:sldId id="290" r:id="rId32"/>
    <p:sldId id="341" r:id="rId33"/>
    <p:sldId id="342" r:id="rId34"/>
    <p:sldId id="318" r:id="rId35"/>
    <p:sldId id="343" r:id="rId36"/>
    <p:sldId id="344" r:id="rId37"/>
    <p:sldId id="345" r:id="rId38"/>
    <p:sldId id="346" r:id="rId39"/>
    <p:sldId id="347" r:id="rId40"/>
    <p:sldId id="348" r:id="rId41"/>
    <p:sldId id="349" r:id="rId42"/>
    <p:sldId id="351" r:id="rId43"/>
    <p:sldId id="289" r:id="rId44"/>
    <p:sldId id="288" r:id="rId45"/>
    <p:sldId id="352" r:id="rId46"/>
    <p:sldId id="353" r:id="rId47"/>
    <p:sldId id="354" r:id="rId48"/>
    <p:sldId id="355" r:id="rId49"/>
    <p:sldId id="356" r:id="rId50"/>
    <p:sldId id="357" r:id="rId51"/>
    <p:sldId id="358" r:id="rId52"/>
    <p:sldId id="359" r:id="rId53"/>
    <p:sldId id="287" r:id="rId54"/>
    <p:sldId id="286" r:id="rId55"/>
    <p:sldId id="285" r:id="rId56"/>
    <p:sldId id="399" r:id="rId57"/>
    <p:sldId id="283" r:id="rId58"/>
    <p:sldId id="400" r:id="rId59"/>
    <p:sldId id="401" r:id="rId60"/>
    <p:sldId id="402" r:id="rId61"/>
    <p:sldId id="300" r:id="rId62"/>
    <p:sldId id="360" r:id="rId63"/>
    <p:sldId id="361" r:id="rId64"/>
    <p:sldId id="362" r:id="rId65"/>
    <p:sldId id="302" r:id="rId66"/>
    <p:sldId id="363" r:id="rId67"/>
    <p:sldId id="364" r:id="rId68"/>
    <p:sldId id="365" r:id="rId69"/>
    <p:sldId id="366" r:id="rId70"/>
    <p:sldId id="367" r:id="rId71"/>
    <p:sldId id="368" r:id="rId72"/>
    <p:sldId id="369" r:id="rId73"/>
    <p:sldId id="370" r:id="rId74"/>
    <p:sldId id="371" r:id="rId75"/>
    <p:sldId id="372" r:id="rId76"/>
    <p:sldId id="373" r:id="rId77"/>
    <p:sldId id="307" r:id="rId78"/>
    <p:sldId id="305" r:id="rId79"/>
    <p:sldId id="374" r:id="rId80"/>
    <p:sldId id="375" r:id="rId81"/>
    <p:sldId id="376" r:id="rId82"/>
    <p:sldId id="304" r:id="rId83"/>
    <p:sldId id="377" r:id="rId84"/>
    <p:sldId id="378" r:id="rId85"/>
    <p:sldId id="379" r:id="rId86"/>
    <p:sldId id="309" r:id="rId87"/>
    <p:sldId id="380" r:id="rId88"/>
    <p:sldId id="381" r:id="rId89"/>
    <p:sldId id="312" r:id="rId90"/>
    <p:sldId id="382" r:id="rId91"/>
    <p:sldId id="383" r:id="rId92"/>
    <p:sldId id="384" r:id="rId93"/>
    <p:sldId id="314" r:id="rId94"/>
    <p:sldId id="385" r:id="rId95"/>
    <p:sldId id="386" r:id="rId96"/>
    <p:sldId id="387" r:id="rId97"/>
    <p:sldId id="303" r:id="rId98"/>
    <p:sldId id="388" r:id="rId99"/>
    <p:sldId id="389" r:id="rId100"/>
    <p:sldId id="390" r:id="rId101"/>
    <p:sldId id="391" r:id="rId102"/>
    <p:sldId id="392" r:id="rId103"/>
    <p:sldId id="393" r:id="rId104"/>
    <p:sldId id="394" r:id="rId105"/>
    <p:sldId id="317" r:id="rId106"/>
    <p:sldId id="395" r:id="rId107"/>
    <p:sldId id="396" r:id="rId108"/>
    <p:sldId id="316" r:id="rId109"/>
    <p:sldId id="315" r:id="rId110"/>
    <p:sldId id="397" r:id="rId111"/>
    <p:sldId id="320"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81" autoAdjust="0"/>
    <p:restoredTop sz="94574" autoAdjust="0"/>
  </p:normalViewPr>
  <p:slideViewPr>
    <p:cSldViewPr snapToGrid="0" snapToObjects="1">
      <p:cViewPr varScale="1">
        <p:scale>
          <a:sx n="68" d="100"/>
          <a:sy n="68" d="100"/>
        </p:scale>
        <p:origin x="558" y="60"/>
      </p:cViewPr>
      <p:guideLst>
        <p:guide orient="horz" pos="2160"/>
        <p:guide pos="2880"/>
      </p:guideLst>
    </p:cSldViewPr>
  </p:slideViewPr>
  <p:outlineViewPr>
    <p:cViewPr>
      <p:scale>
        <a:sx n="33" d="100"/>
        <a:sy n="33" d="100"/>
      </p:scale>
      <p:origin x="0" y="-11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378029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60743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09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88434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451DEABC-D766-4322-8E78-B830FAE35C72}" type="datetime4">
              <a:rPr lang="en-US" smtClean="0"/>
              <a:pPr/>
              <a:t>July 23, 2021</a:t>
            </a:fld>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61CA3F7A-A206-4B26-AB74-F119457DF0E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54507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9B19C71-EC74-44AF-B27E-FC7DC3C3A61D}" type="datetime4">
              <a:rPr lang="en-US" smtClean="0"/>
              <a:pPr/>
              <a:t>July 23, 2021</a:t>
            </a:fld>
            <a:endParaRPr lang="en-US"/>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6CFE9D5-CF84-40AC-8A81-BD032503CE7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July 23, 2021</a:t>
            </a:fld>
            <a:endParaRPr lang="en-US"/>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B5626A83-2DE8-468E-A933-5B1E5F3DCEF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6EAD5615-7F4F-4584-84D5-CC95918C321F}" type="datetime4">
              <a:rPr lang="en-US" smtClean="0"/>
              <a:pPr/>
              <a:t>July 23, 2021</a:t>
            </a:fld>
            <a:endParaRPr lang="en-US"/>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5A74B23F-498D-4586-B49A-25B7E4D22D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36B7E20B-7457-41B0-BF84-2FB9CE11A56C}"/>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81902740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34148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14 </a:t>
            </a:r>
            <a:r>
              <a:rPr lang="en-US" sz="2000" b="1" dirty="0">
                <a:solidFill>
                  <a:srgbClr val="212F62"/>
                </a:solidFill>
                <a:latin typeface="+mn-lt"/>
              </a:rPr>
              <a:t>Acid-Base </a:t>
            </a:r>
            <a:r>
              <a:rPr lang="en-US" sz="2000" b="1" dirty="0" err="1">
                <a:solidFill>
                  <a:srgbClr val="212F62"/>
                </a:solidFill>
                <a:latin typeface="+mn-lt"/>
              </a:rPr>
              <a:t>Equilibria</a:t>
            </a:r>
            <a:endParaRPr lang="en-US" sz="2000" b="1" dirty="0">
              <a:solidFill>
                <a:srgbClr val="212F62"/>
              </a:solidFill>
              <a:latin typeface="+mn-lt"/>
            </a:endParaRPr>
          </a:p>
          <a:p>
            <a:pPr algn="ctr"/>
            <a:r>
              <a:rPr lang="en-US" sz="1600" cap="none" dirty="0">
                <a:solidFill>
                  <a:schemeClr val="tx1"/>
                </a:solidFill>
                <a:latin typeface="+mn-lt"/>
              </a:rPr>
              <a:t>PowerPoint Image Slideshow</a:t>
            </a:r>
          </a:p>
        </p:txBody>
      </p:sp>
      <p:pic>
        <p:nvPicPr>
          <p:cNvPr id="6" name="Picture 5">
            <a:extLst>
              <a:ext uri="{FF2B5EF4-FFF2-40B4-BE49-F238E27FC236}">
                <a16:creationId xmlns:a16="http://schemas.microsoft.com/office/drawing/2014/main" id="{359952CC-4C0A-4E85-941A-B0BC214A91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7"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14.1</a:t>
            </a:r>
          </a:p>
        </p:txBody>
      </p:sp>
      <p:sp>
        <p:nvSpPr>
          <p:cNvPr id="7" name="Figure Legend" hidden="1"/>
          <p:cNvSpPr>
            <a:spLocks noGrp="1"/>
          </p:cNvSpPr>
          <p:nvPr>
            <p:ph idx="13"/>
          </p:nvPr>
        </p:nvSpPr>
        <p:spPr/>
        <p:txBody>
          <a:bodyPr>
            <a:normAutofit/>
          </a:bodyPr>
          <a:lstStyle/>
          <a:p>
            <a:endParaRPr lang="en-US" sz="1600" dirty="0"/>
          </a:p>
        </p:txBody>
      </p:sp>
      <p:pic>
        <p:nvPicPr>
          <p:cNvPr id="10" name="Figure" descr="This figure has three parts in two rows. In the first row, two diagrams of acid-base pairs are shown. On the left, a space filling model of H subscript 2 O is shown with a red O atom at the center and two smaller white H atoms attached in a bent shape. Above this model is the label “H subscript 2 O (acid)” in purple. An arrow points right, which is labeled “Remove H superscript plus.” To the right is another space filling model with a single red O atom to which a single smaller white H atom is attached. The label in purple above this model reads, “O H superscript negative (conjugate base).” Above both of these red and white models is an upward pointing bracket that is labeled “Conjugate acid-base pair.” To the right is a space filling model with a central blue N atom to which three smaller white H atoms are attached in a triangular pyramid arrangement. A label in green above reads “N H subscript 3 (base).” An arrow labeled “Add H superscript plus” points right. To the right of the arrow is another space filling model with a blue central N atom and four smaller white H atoms in a tetrahedral arrangement. The green label above reads “N H subscript 3 superscript plus (conjugate acid).” Above both of these blue and white models is an upward pointing bracket that is labeled “Conjugate acid-base pair.” The second row of the figure shows the chemical reaction, H subscript 2 O ( l ) is shown in purple, and is labeled below in purple as “acid,” plus N H subscript 3 (a q) in green, labeled below in green as “base,” followed by a double sided arrow arrow and O H superscript negative (a q) in purple, labeled in purple as “conjugate base,” plus N H subscript 4 superscript plus (a q)” in green, which is labeled in green as “conjugate acid.” The acid on the left side of the equation is connected to the conjugate base on the right with a purple line. Similarly, the base on the left is connected to the conjugate acid on the right side."/>
          <p:cNvPicPr>
            <a:picLocks noChangeAspect="1"/>
          </p:cNvPicPr>
          <p:nvPr/>
        </p:nvPicPr>
        <p:blipFill>
          <a:blip r:embed="rId2" cstate="email">
            <a:extLst>
              <a:ext uri="{28A0092B-C50C-407E-A947-70E740481C1C}">
                <a14:useLocalDpi xmlns:a14="http://schemas.microsoft.com/office/drawing/2010/main" val="0"/>
              </a:ext>
            </a:extLst>
          </a:blip>
          <a:srcRect t="-506" b="-50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0085315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Acid-Strong Base Titration</a:t>
            </a:r>
          </a:p>
        </p:txBody>
      </p:sp>
      <p:sp>
        <p:nvSpPr>
          <p:cNvPr id="3" name="Content Placeholder 2"/>
          <p:cNvSpPr>
            <a:spLocks noGrp="1"/>
          </p:cNvSpPr>
          <p:nvPr>
            <p:ph idx="1"/>
          </p:nvPr>
        </p:nvSpPr>
        <p:spPr/>
        <p:txBody>
          <a:bodyPr/>
          <a:lstStyle/>
          <a:p>
            <a:r>
              <a:rPr lang="en-US" dirty="0"/>
              <a:t>The pH is initially very low (only strong acid present).</a:t>
            </a:r>
          </a:p>
          <a:p>
            <a:endParaRPr lang="en-US" dirty="0"/>
          </a:p>
          <a:p>
            <a:r>
              <a:rPr lang="en-US" dirty="0"/>
              <a:t>There is a gradual rise in pH as base is added.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5763949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Strong Acid-Strong Base Titration</a:t>
            </a:r>
          </a:p>
        </p:txBody>
      </p:sp>
      <p:sp>
        <p:nvSpPr>
          <p:cNvPr id="3" name="Content Placeholder 2"/>
          <p:cNvSpPr>
            <a:spLocks noGrp="1"/>
          </p:cNvSpPr>
          <p:nvPr>
            <p:ph idx="1"/>
          </p:nvPr>
        </p:nvSpPr>
        <p:spPr>
          <a:xfrm>
            <a:off x="628650" y="955965"/>
            <a:ext cx="7886700" cy="4486368"/>
          </a:xfrm>
        </p:spPr>
        <p:txBody>
          <a:bodyPr>
            <a:normAutofit/>
          </a:bodyPr>
          <a:lstStyle/>
          <a:p>
            <a:pPr marL="0" indent="0" algn="ctr">
              <a:buNone/>
            </a:pPr>
            <a:r>
              <a:rPr lang="en-US" dirty="0" err="1"/>
              <a:t>HCl</a:t>
            </a:r>
            <a:r>
              <a:rPr lang="en-US" dirty="0"/>
              <a:t> + </a:t>
            </a:r>
            <a:r>
              <a:rPr lang="en-US" dirty="0" err="1"/>
              <a:t>NaOH</a:t>
            </a:r>
            <a:r>
              <a:rPr lang="en-US" dirty="0"/>
              <a:t> </a:t>
            </a:r>
            <a:r>
              <a:rPr lang="en-US" dirty="0">
                <a:sym typeface="Wingdings" panose="05000000000000000000" pitchFamily="2" charset="2"/>
              </a:rPr>
              <a:t></a:t>
            </a:r>
            <a:r>
              <a:rPr lang="en-US" dirty="0"/>
              <a:t> H</a:t>
            </a:r>
            <a:r>
              <a:rPr lang="en-US" baseline="-25000" dirty="0"/>
              <a:t>2</a:t>
            </a:r>
            <a:r>
              <a:rPr lang="en-US" dirty="0"/>
              <a:t>O  +  </a:t>
            </a:r>
            <a:r>
              <a:rPr lang="en-US" dirty="0" err="1"/>
              <a:t>NaCl</a:t>
            </a:r>
            <a:endParaRPr lang="en-US" dirty="0"/>
          </a:p>
          <a:p>
            <a:endParaRPr lang="en-US" dirty="0"/>
          </a:p>
          <a:p>
            <a:r>
              <a:rPr lang="en-US" dirty="0"/>
              <a:t>Eventually the pH rises rapidly.</a:t>
            </a:r>
          </a:p>
          <a:p>
            <a:endParaRPr lang="en-US" dirty="0"/>
          </a:p>
          <a:p>
            <a:r>
              <a:rPr lang="en-US" dirty="0"/>
              <a:t>Midpoint of the vertical part of the curve is the equivalence point.</a:t>
            </a:r>
          </a:p>
          <a:p>
            <a:endParaRPr lang="en-US" dirty="0"/>
          </a:p>
          <a:p>
            <a:r>
              <a:rPr lang="en-US" dirty="0"/>
              <a:t>The pH at the equivalence point is 7. </a:t>
            </a:r>
          </a:p>
          <a:p>
            <a:endParaRPr lang="en-US" dirty="0"/>
          </a:p>
          <a:p>
            <a:r>
              <a:rPr lang="en-US" dirty="0"/>
              <a:t>Excess </a:t>
            </a:r>
            <a:r>
              <a:rPr lang="en-US" dirty="0" err="1"/>
              <a:t>NaOH</a:t>
            </a:r>
            <a:r>
              <a:rPr lang="en-US" dirty="0"/>
              <a:t> controls the pH after the equivalence point.</a:t>
            </a:r>
          </a:p>
          <a:p>
            <a:endParaRPr lang="en-US" dirty="0"/>
          </a:p>
        </p:txBody>
      </p:sp>
    </p:spTree>
    <p:extLst>
      <p:ext uri="{BB962C8B-B14F-4D97-AF65-F5344CB8AC3E}">
        <p14:creationId xmlns:p14="http://schemas.microsoft.com/office/powerpoint/2010/main" val="7431975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Acid-Strong Base Titration</a:t>
            </a:r>
          </a:p>
        </p:txBody>
      </p:sp>
      <p:sp>
        <p:nvSpPr>
          <p:cNvPr id="3" name="Content Placeholder 2"/>
          <p:cNvSpPr>
            <a:spLocks noGrp="1"/>
          </p:cNvSpPr>
          <p:nvPr>
            <p:ph idx="1"/>
          </p:nvPr>
        </p:nvSpPr>
        <p:spPr/>
        <p:txBody>
          <a:bodyPr/>
          <a:lstStyle/>
          <a:p>
            <a:pPr marL="0" indent="0" algn="ctr">
              <a:buNone/>
            </a:pPr>
            <a:r>
              <a:rPr lang="en-US" dirty="0"/>
              <a:t>CH</a:t>
            </a:r>
            <a:r>
              <a:rPr lang="en-US" baseline="-25000" dirty="0"/>
              <a:t>3</a:t>
            </a:r>
            <a:r>
              <a:rPr lang="en-US" dirty="0"/>
              <a:t>CO</a:t>
            </a:r>
            <a:r>
              <a:rPr lang="en-US" baseline="-25000" dirty="0"/>
              <a:t>2</a:t>
            </a:r>
            <a:r>
              <a:rPr lang="en-US" dirty="0"/>
              <a:t>H  +  </a:t>
            </a:r>
            <a:r>
              <a:rPr lang="en-US" dirty="0" err="1"/>
              <a:t>NaOH</a:t>
            </a:r>
            <a:r>
              <a:rPr lang="en-US" dirty="0"/>
              <a:t>  </a:t>
            </a:r>
            <a:r>
              <a:rPr lang="en-US" dirty="0">
                <a:sym typeface="Wingdings" panose="05000000000000000000" pitchFamily="2" charset="2"/>
              </a:rPr>
              <a:t></a:t>
            </a:r>
            <a:r>
              <a:rPr lang="en-US" dirty="0"/>
              <a:t>  H</a:t>
            </a:r>
            <a:r>
              <a:rPr lang="en-US" baseline="-25000" dirty="0"/>
              <a:t>2</a:t>
            </a:r>
            <a:r>
              <a:rPr lang="en-US" dirty="0"/>
              <a:t>O  +  NaCH</a:t>
            </a:r>
            <a:r>
              <a:rPr lang="en-US" baseline="-25000" dirty="0"/>
              <a:t>3</a:t>
            </a:r>
            <a:r>
              <a:rPr lang="en-US" dirty="0"/>
              <a:t>CO</a:t>
            </a:r>
            <a:r>
              <a:rPr lang="en-US" baseline="-25000" dirty="0"/>
              <a:t>2</a:t>
            </a:r>
            <a:endParaRPr lang="en-US" dirty="0"/>
          </a:p>
          <a:p>
            <a:endParaRPr lang="en-US" dirty="0"/>
          </a:p>
          <a:p>
            <a:r>
              <a:rPr lang="en-US" dirty="0"/>
              <a:t>Many features of this titration curve are similar to a strong acid-strong base titration.</a:t>
            </a:r>
          </a:p>
          <a:p>
            <a:endParaRPr lang="en-US" dirty="0"/>
          </a:p>
          <a:p>
            <a:r>
              <a:rPr lang="en-US" dirty="0"/>
              <a:t>But this titration curve is somewhat more complicated.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4979958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Acid-Strong Base Titration</a:t>
            </a:r>
          </a:p>
        </p:txBody>
      </p:sp>
      <p:sp>
        <p:nvSpPr>
          <p:cNvPr id="3" name="Content Placeholder 2"/>
          <p:cNvSpPr>
            <a:spLocks noGrp="1"/>
          </p:cNvSpPr>
          <p:nvPr>
            <p:ph idx="1"/>
          </p:nvPr>
        </p:nvSpPr>
        <p:spPr/>
        <p:txBody>
          <a:bodyPr/>
          <a:lstStyle/>
          <a:p>
            <a:pPr marL="0" indent="0" algn="ctr">
              <a:buNone/>
            </a:pPr>
            <a:r>
              <a:rPr lang="en-US" dirty="0"/>
              <a:t>CH</a:t>
            </a:r>
            <a:r>
              <a:rPr lang="en-US" baseline="-25000" dirty="0"/>
              <a:t>3</a:t>
            </a:r>
            <a:r>
              <a:rPr lang="en-US" dirty="0"/>
              <a:t>CO</a:t>
            </a:r>
            <a:r>
              <a:rPr lang="en-US" baseline="-25000" dirty="0"/>
              <a:t>2</a:t>
            </a:r>
            <a:r>
              <a:rPr lang="en-US" dirty="0"/>
              <a:t>H  +  </a:t>
            </a:r>
            <a:r>
              <a:rPr lang="en-US" dirty="0" err="1"/>
              <a:t>NaOH</a:t>
            </a:r>
            <a:r>
              <a:rPr lang="en-US" dirty="0"/>
              <a:t>  </a:t>
            </a:r>
            <a:r>
              <a:rPr lang="en-US" dirty="0">
                <a:sym typeface="Wingdings" panose="05000000000000000000" pitchFamily="2" charset="2"/>
              </a:rPr>
              <a:t></a:t>
            </a:r>
            <a:r>
              <a:rPr lang="en-US" dirty="0"/>
              <a:t>  H</a:t>
            </a:r>
            <a:r>
              <a:rPr lang="en-US" baseline="-25000" dirty="0"/>
              <a:t>2</a:t>
            </a:r>
            <a:r>
              <a:rPr lang="en-US" dirty="0"/>
              <a:t>O  +  NaCH</a:t>
            </a:r>
            <a:r>
              <a:rPr lang="en-US" baseline="-25000" dirty="0"/>
              <a:t>3</a:t>
            </a:r>
            <a:r>
              <a:rPr lang="en-US" dirty="0"/>
              <a:t>CO</a:t>
            </a:r>
            <a:r>
              <a:rPr lang="en-US" baseline="-25000" dirty="0"/>
              <a:t>2</a:t>
            </a:r>
          </a:p>
          <a:p>
            <a:pPr marL="0" indent="0" algn="ctr">
              <a:buNone/>
            </a:pPr>
            <a:endParaRPr lang="en-US" dirty="0"/>
          </a:p>
          <a:p>
            <a:r>
              <a:rPr lang="en-US" dirty="0"/>
              <a:t>The pH starts off low, but not as low as the strong acid titration.</a:t>
            </a:r>
          </a:p>
          <a:p>
            <a:pPr marL="109728" indent="0">
              <a:buNone/>
            </a:pPr>
            <a:endParaRPr lang="en-US" dirty="0"/>
          </a:p>
          <a:p>
            <a:r>
              <a:rPr lang="en-US" dirty="0"/>
              <a:t>There is a gradual rise in pH as base is added.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7770457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Acid-Strong Base Titration</a:t>
            </a:r>
          </a:p>
        </p:txBody>
      </p:sp>
      <p:sp>
        <p:nvSpPr>
          <p:cNvPr id="3" name="Content Placeholder 2"/>
          <p:cNvSpPr>
            <a:spLocks noGrp="1"/>
          </p:cNvSpPr>
          <p:nvPr>
            <p:ph idx="1"/>
          </p:nvPr>
        </p:nvSpPr>
        <p:spPr/>
        <p:txBody>
          <a:bodyPr/>
          <a:lstStyle/>
          <a:p>
            <a:pPr marL="0" indent="0" algn="ctr">
              <a:buNone/>
            </a:pPr>
            <a:r>
              <a:rPr lang="en-US" dirty="0"/>
              <a:t>CH</a:t>
            </a:r>
            <a:r>
              <a:rPr lang="en-US" baseline="-25000" dirty="0"/>
              <a:t>3</a:t>
            </a:r>
            <a:r>
              <a:rPr lang="en-US" dirty="0"/>
              <a:t>CO</a:t>
            </a:r>
            <a:r>
              <a:rPr lang="en-US" baseline="-25000" dirty="0"/>
              <a:t>2</a:t>
            </a:r>
            <a:r>
              <a:rPr lang="en-US" dirty="0"/>
              <a:t>H  +  </a:t>
            </a:r>
            <a:r>
              <a:rPr lang="en-US" dirty="0" err="1"/>
              <a:t>NaOH</a:t>
            </a:r>
            <a:r>
              <a:rPr lang="en-US" dirty="0"/>
              <a:t>  </a:t>
            </a:r>
            <a:r>
              <a:rPr lang="en-US" dirty="0">
                <a:sym typeface="Wingdings" panose="05000000000000000000" pitchFamily="2" charset="2"/>
              </a:rPr>
              <a:t></a:t>
            </a:r>
            <a:r>
              <a:rPr lang="en-US" dirty="0"/>
              <a:t>  H</a:t>
            </a:r>
            <a:r>
              <a:rPr lang="en-US" baseline="-25000" dirty="0"/>
              <a:t>2</a:t>
            </a:r>
            <a:r>
              <a:rPr lang="en-US" dirty="0"/>
              <a:t>O  +  NaCH</a:t>
            </a:r>
            <a:r>
              <a:rPr lang="en-US" baseline="-25000" dirty="0"/>
              <a:t>3</a:t>
            </a:r>
            <a:r>
              <a:rPr lang="en-US" dirty="0"/>
              <a:t>CO</a:t>
            </a:r>
            <a:r>
              <a:rPr lang="en-US" baseline="-25000" dirty="0"/>
              <a:t>2</a:t>
            </a:r>
          </a:p>
          <a:p>
            <a:endParaRPr lang="en-US" dirty="0"/>
          </a:p>
          <a:p>
            <a:r>
              <a:rPr lang="en-US" dirty="0"/>
              <a:t>Eventually the pH rises rapidly.</a:t>
            </a:r>
          </a:p>
          <a:p>
            <a:endParaRPr lang="en-US" dirty="0"/>
          </a:p>
          <a:p>
            <a:r>
              <a:rPr lang="en-US" dirty="0"/>
              <a:t>Midpoint of the vertical part of the curve is the equivalence point.</a:t>
            </a:r>
          </a:p>
          <a:p>
            <a:endParaRPr lang="en-US" dirty="0"/>
          </a:p>
          <a:p>
            <a:r>
              <a:rPr lang="en-US" dirty="0"/>
              <a:t>The pH at the equivalence point is 8.72</a:t>
            </a:r>
          </a:p>
          <a:p>
            <a:endParaRPr lang="en-US" dirty="0"/>
          </a:p>
          <a:p>
            <a:r>
              <a:rPr lang="en-US" dirty="0"/>
              <a:t>Excess </a:t>
            </a:r>
            <a:r>
              <a:rPr lang="en-US" dirty="0" err="1"/>
              <a:t>NaOH</a:t>
            </a:r>
            <a:r>
              <a:rPr lang="en-US" dirty="0"/>
              <a:t> controls the pH after the equivalence point.</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9857895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14.18</a:t>
            </a:r>
          </a:p>
        </p:txBody>
      </p:sp>
      <p:sp>
        <p:nvSpPr>
          <p:cNvPr id="7" name="Figure Legend"/>
          <p:cNvSpPr>
            <a:spLocks noGrp="1"/>
          </p:cNvSpPr>
          <p:nvPr>
            <p:ph idx="13"/>
          </p:nvPr>
        </p:nvSpPr>
        <p:spPr>
          <a:xfrm>
            <a:off x="457199" y="5133860"/>
            <a:ext cx="8058151" cy="1056236"/>
          </a:xfrm>
        </p:spPr>
        <p:txBody>
          <a:bodyPr>
            <a:normAutofit/>
          </a:bodyPr>
          <a:lstStyle/>
          <a:p>
            <a:pPr>
              <a:buClr>
                <a:srgbClr val="6CB255"/>
              </a:buClr>
            </a:pPr>
            <a:r>
              <a:rPr lang="en-US" sz="1600" dirty="0"/>
              <a:t>(a) The titration curve for the titration of 25.00 mL of 0.100 </a:t>
            </a:r>
            <a:r>
              <a:rPr lang="en-US" sz="1600" i="1" dirty="0"/>
              <a:t>M </a:t>
            </a:r>
            <a:r>
              <a:rPr lang="en-US" sz="1600" dirty="0"/>
              <a:t>CH</a:t>
            </a:r>
            <a:r>
              <a:rPr lang="en-US" sz="1600" baseline="-25000" dirty="0"/>
              <a:t>3</a:t>
            </a:r>
            <a:r>
              <a:rPr lang="en-US" sz="1600" dirty="0"/>
              <a:t>CO</a:t>
            </a:r>
            <a:r>
              <a:rPr lang="en-US" sz="1600" baseline="-25000" dirty="0"/>
              <a:t>2</a:t>
            </a:r>
            <a:r>
              <a:rPr lang="en-US" sz="1600" dirty="0"/>
              <a:t>H (weak acid) with 0.100 </a:t>
            </a:r>
            <a:r>
              <a:rPr lang="en-US" sz="1600" i="1" dirty="0"/>
              <a:t>M </a:t>
            </a:r>
            <a:r>
              <a:rPr lang="en-US" sz="1600" dirty="0" err="1"/>
              <a:t>NaOH</a:t>
            </a:r>
            <a:r>
              <a:rPr lang="en-US" sz="1600" dirty="0"/>
              <a:t> (strong base) has an equivalence point of 7.00 </a:t>
            </a:r>
            <a:r>
              <a:rPr lang="en-US" sz="1600" dirty="0" err="1"/>
              <a:t>pH.</a:t>
            </a:r>
            <a:r>
              <a:rPr lang="en-US" sz="1600" dirty="0"/>
              <a:t> (b) The titration curve for the titration of 25.00 mL of 0.100 </a:t>
            </a:r>
            <a:r>
              <a:rPr lang="en-US" sz="1600" i="1" dirty="0"/>
              <a:t>M </a:t>
            </a:r>
            <a:r>
              <a:rPr lang="en-US" sz="1600" dirty="0"/>
              <a:t>acetic acid (weak acid) with 0.100 </a:t>
            </a:r>
            <a:r>
              <a:rPr lang="en-US" sz="1600" i="1" dirty="0"/>
              <a:t>M </a:t>
            </a:r>
            <a:r>
              <a:rPr lang="en-US" sz="1600" dirty="0" err="1"/>
              <a:t>NaOH</a:t>
            </a:r>
            <a:r>
              <a:rPr lang="en-US" sz="1600" dirty="0"/>
              <a:t> (strong base) has an equivalence point of 8.72 </a:t>
            </a:r>
            <a:r>
              <a:rPr lang="en-US" sz="1600" dirty="0" err="1"/>
              <a:t>pH.</a:t>
            </a:r>
            <a:endParaRPr lang="en-US" sz="1600" dirty="0"/>
          </a:p>
        </p:txBody>
      </p:sp>
      <p:pic>
        <p:nvPicPr>
          <p:cNvPr id="17410" name="Picture 2" descr="Two graphs are shown. The first graph on the left is titled “Titration of Weak Acid.” The horizontal axis is labeled “Volume of 0.100 M N a O H added (m L).” Markings and vertical gridlines are provided every 5 units from 0 to 50. The vertical axis is labeled “p H” and is marked every 1 unis beginning at 0 extending to 14. A red curve is drawn on the graph which increases steadily from the point (0, 3) up to about (20, 5.5) after which the graph has a vertical section from (25, 7) up to (25, 11). The graph then levels off to a value of about 12.5 from about 40 m L up to 50 m L. The midpoint of the vertical segment of the curve is labeled “Equivalence point p H, 8.72.” The second graph on the right is titled “Titration of Strong Acid.” The horizontal axis is labeled “Volume of 0.100 M N a O H added (m L).” Markings and vertical gridlines are provided every 5 units from 0 to 50. The vertical axis is labeled “p H” and is marked every 1 units beginning at 0 extending to 14. A red curve is drawn on the graph which increases gradually from the point (0, 1) up to about (22.5, 2.2) after which the graph has a vertical section from (25, 4) up to nearly (25, 11). The graph then levels off to a value of about 12.4 from about 40 m L up to 50 m L. The midpoint of the vertical segment of the curve is labeled “Equivalence point p H, 7.0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3261" y="1226773"/>
            <a:ext cx="6243293" cy="351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94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Indicators</a:t>
            </a:r>
          </a:p>
        </p:txBody>
      </p:sp>
      <p:sp>
        <p:nvSpPr>
          <p:cNvPr id="3" name="Content Placeholder 2"/>
          <p:cNvSpPr>
            <a:spLocks noGrp="1"/>
          </p:cNvSpPr>
          <p:nvPr>
            <p:ph idx="1"/>
          </p:nvPr>
        </p:nvSpPr>
        <p:spPr>
          <a:xfrm>
            <a:off x="628650" y="955965"/>
            <a:ext cx="7886700" cy="4177895"/>
          </a:xfrm>
        </p:spPr>
        <p:txBody>
          <a:bodyPr/>
          <a:lstStyle/>
          <a:p>
            <a:r>
              <a:rPr lang="en-US" dirty="0"/>
              <a:t>One or two drops of indicator are often added to the sample being titrated.</a:t>
            </a:r>
          </a:p>
          <a:p>
            <a:endParaRPr lang="en-US" dirty="0"/>
          </a:p>
          <a:p>
            <a:r>
              <a:rPr lang="en-US" dirty="0"/>
              <a:t>An acid-base indicator is useful in determining the </a:t>
            </a:r>
            <a:r>
              <a:rPr lang="en-US" b="1" dirty="0"/>
              <a:t>equivalence point </a:t>
            </a:r>
            <a:r>
              <a:rPr lang="en-US" dirty="0"/>
              <a:t>in a titration. </a:t>
            </a:r>
          </a:p>
          <a:p>
            <a:pPr lvl="1"/>
            <a:r>
              <a:rPr lang="en-US" dirty="0"/>
              <a:t>The pH at which the indicator changes color is called the </a:t>
            </a:r>
            <a:r>
              <a:rPr lang="en-US" b="1" dirty="0"/>
              <a:t>end point</a:t>
            </a:r>
            <a:r>
              <a:rPr lang="en-US" dirty="0"/>
              <a:t>.</a:t>
            </a:r>
          </a:p>
          <a:p>
            <a:pPr lvl="1"/>
            <a:r>
              <a:rPr lang="en-US" dirty="0"/>
              <a:t>You want to choose an indicator that has an end point that coincides with the pH at the equivalence point.</a:t>
            </a:r>
          </a:p>
          <a:p>
            <a:endParaRPr lang="en-US" dirty="0"/>
          </a:p>
        </p:txBody>
      </p:sp>
    </p:spTree>
    <p:extLst>
      <p:ext uri="{BB962C8B-B14F-4D97-AF65-F5344CB8AC3E}">
        <p14:creationId xmlns:p14="http://schemas.microsoft.com/office/powerpoint/2010/main" val="842163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Indicators</a:t>
            </a:r>
          </a:p>
        </p:txBody>
      </p:sp>
      <p:sp>
        <p:nvSpPr>
          <p:cNvPr id="3" name="Content Placeholder 2"/>
          <p:cNvSpPr>
            <a:spLocks noGrp="1"/>
          </p:cNvSpPr>
          <p:nvPr>
            <p:ph idx="1"/>
          </p:nvPr>
        </p:nvSpPr>
        <p:spPr/>
        <p:txBody>
          <a:bodyPr/>
          <a:lstStyle/>
          <a:p>
            <a:r>
              <a:rPr lang="en-US" dirty="0"/>
              <a:t>Indicators are weak acids.</a:t>
            </a:r>
          </a:p>
          <a:p>
            <a:pPr lvl="1"/>
            <a:r>
              <a:rPr lang="en-US" dirty="0"/>
              <a:t>The weak acid is a different color than its conjugate base.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2060542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14.19</a:t>
            </a:r>
          </a:p>
        </p:txBody>
      </p:sp>
      <p:sp>
        <p:nvSpPr>
          <p:cNvPr id="7" name="Figure Legend"/>
          <p:cNvSpPr>
            <a:spLocks noGrp="1"/>
          </p:cNvSpPr>
          <p:nvPr>
            <p:ph idx="13"/>
          </p:nvPr>
        </p:nvSpPr>
        <p:spPr>
          <a:xfrm>
            <a:off x="457199" y="5871990"/>
            <a:ext cx="8058151" cy="473726"/>
          </a:xfrm>
        </p:spPr>
        <p:txBody>
          <a:bodyPr>
            <a:normAutofit/>
          </a:bodyPr>
          <a:lstStyle/>
          <a:p>
            <a:r>
              <a:rPr lang="en-US" sz="1600" dirty="0"/>
              <a:t>This chart illustrates the ranges of color change for several acid-base indicators.</a:t>
            </a:r>
          </a:p>
        </p:txBody>
      </p:sp>
      <p:pic>
        <p:nvPicPr>
          <p:cNvPr id="16386" name="Picture 2" descr="This figure provides a graphical representation of indicators and color ranges. A horizontal axis is labeled “p H.” This axis begins at zero and increases by ones up to 13. The left side of the graphic provides a column with the names of indicators. To the right of each indicator name is either one or two colored bars that are shaded according to the indicator color at various p H ranges. From the top, the first row is labeled “Crystal violet.” The associated colored bar is yellow at its left end at a p H of 0 and changes to green and blue moving right to its endpoint at a p H of 1.8. The second row is labeled “Cresol red.” The associated colored bar is red at its left end at a p H of 1 and changes to orange and yellow moving right to its endpoint at a p H of just over 2. A second bar to its right is yellow at a p H of around 7 and proceeds through orange to red at a p H of about 9. The third row is labeled “Thymol blue.” The associated colored bar is red at its left end at a p H of nearly 1.2 and changes to orange and red moving right to its endpoint at a p H of 2.8. A second bar begins in yellow at a p H of 8 and proceeds through green and blue to its end at a p H of around 9.1. The fourth row is labeled “Erythrosin B.” The associated colored bar is red from a p H of 2.2 to its endpoint at a p H of 3.6. The fifth row is labeled “2 comma 4 dash Dinitrophenol.” The associated colored bar is white at its left end at a p H of 2.6 and changes to yellow at its endpoint at a p H of 4. The sixth row is labeled “Bromophenol blue.” The associated colored bar is yellow at its left end at a p H of 3 and changes to green and blue moving right to its endpoint at a p H of 4.5. The seventh row is labeled “Methyl orange.” The associated colored bar is red-orange at its left end at a p H of 4.2 and changes to yellow moving right to its endpoint at a p H of 6.3. The eighth row is labeled “Bromocresol green.” The associated colored bar is yellow at its left end at a p H of 3.8 and changes to green and blue moving right to its endpoint at a p H of 5.4. The ninth row is labeled “Methyl red.” The associated colored bar is orange at its left end at a p H of 4.2 and changes to yellow moving right to its endpoint at a p H of 6.3. The tenth row is labeled “Eriochrome * Black T.” The associated colored bar is red at its left end at a p H of 5 and changes to purple and blue moving right to its endpoint at a p H of 6.5. The eleventh row is labeled “Bromocresol purple.” The associated colored bar is yellow at its left end at a p H of 5.2 and changes to purple moving right to its endpoint at a p H of 6.8. The twelfth row is labeled “Alizarin.” The first associated colored bar is yellow-orange at its left end at a p H of 5.7 and changes to red moving right to its endpoint at a p H of 7.2. A second bar begins in red at a p H of 11 and changes to purple, then dark blue at its right end at a p H of 12.4. The thirteenth row is labeled “Bromothymol blue.” The associated colored bar is yellow at its left end at a p H of 6 and changes to green and blue moving right to its endpoint at a p H of 7.6. The fourteenth row is labeled “Phenol red.” The associated colored bar is yellow-orange at its left end at a p H of 6.8 and changes to orange and red moving right to its endpoint at a p H of 8.2. The fifteenth row is labeled “m dash Nitrophenol.” The associated colored bar is white at its left end at a p H of 6.8 and changes to yellow moving right to its endpoint at a p H of 8.6. The sixteenth row is labeled “o dash Cresolphthalein.” The associated colored bar is white at its left end at a p H of 8.3 and changes to red moving right to its endpoint at a p H of 9.8. The seventeenth row is labeled “Phenolphthalein.” The associated colored bar is white at its left end at a p H of 8 and changes to pink moving right to its endpoint at a p H of 10. The eighteenth row is labeled “Thymolphthalein.” The associated colored bar is light blue at its left end at a p H of 9.3 and changes to a deep, dark blue moving right to its endpoint at a p H of 10.5. The nineteenth row is labeled “Alizarin yellow R.” The associated colored bar is yellow-orange at its left end at a p H of 10 and changes to red moving right to its endpoint at a p H of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7420" y="976324"/>
            <a:ext cx="5458214" cy="477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992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14.20</a:t>
            </a:r>
          </a:p>
        </p:txBody>
      </p:sp>
      <p:sp>
        <p:nvSpPr>
          <p:cNvPr id="7" name="Figure Legend"/>
          <p:cNvSpPr>
            <a:spLocks noGrp="1"/>
          </p:cNvSpPr>
          <p:nvPr>
            <p:ph idx="13"/>
          </p:nvPr>
        </p:nvSpPr>
        <p:spPr>
          <a:xfrm>
            <a:off x="457199" y="5056742"/>
            <a:ext cx="8058151" cy="1133354"/>
          </a:xfrm>
        </p:spPr>
        <p:txBody>
          <a:bodyPr>
            <a:normAutofit/>
          </a:bodyPr>
          <a:lstStyle/>
          <a:p>
            <a:r>
              <a:rPr lang="en-US" sz="1600" dirty="0"/>
              <a:t>Titration curves for strong and weak acids illustrating the proper choice of acid-base indicator. Any of the three indicators will exhibit a reasonably sharp color change at the equivalence point of the strong acid titration, but only phenolphthalein is suitable for use in the weak acid titration.</a:t>
            </a:r>
          </a:p>
        </p:txBody>
      </p:sp>
      <p:pic>
        <p:nvPicPr>
          <p:cNvPr id="18434" name="Picture 2" descr="A graph is shown which is titled “Titration of Weak Acid.” The horizontal axis is labeled “Volume of 0.100 M N a O H added (m L)” and begins at 0 with markings every 5 units up to 50. The vertical axis is labeled “p H” and begins at 0 and increases by single units up to 14. A red curve is drawn on the graph. The curve begins at (0, 3) and passes through the points (5, 4.1), (10, 4.7), (15, 5), (20, 5.5), and (22.5, 6), after which it rapidly increases, forming a vertical section centered at the point (25, 8.7). The rapid increase of the curve then levels off and the curve passes through the points (30, 12), (35, 12.4), (40, 12.5), (45, 12.6), and (50, 12.6). A brown rectangle extends horizontally across the graph covering the p H of 3 to 4.2 range. To the right, this rectangle is labeled “Methyl orange p H range.” A blue rectangle extends horizontally across the graph covering the p H of 4.6 to 8 range. To the right, this rectangle is labeled “Litmus p H range.” A purple rectangle extends horizontally across the graph covering the p H of 8.4 to 10 range. To the right, this rectangle is labeled “Phenolphthalein p H range.” The midpoint of the vertical segment of the curve is labeled “Equivalence point p H, 8.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3697" y="921911"/>
            <a:ext cx="5943600" cy="398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3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as a Base</a:t>
            </a:r>
          </a:p>
        </p:txBody>
      </p:sp>
      <p:sp>
        <p:nvSpPr>
          <p:cNvPr id="3" name="Content Placeholder 2"/>
          <p:cNvSpPr>
            <a:spLocks noGrp="1"/>
          </p:cNvSpPr>
          <p:nvPr>
            <p:ph idx="1"/>
          </p:nvPr>
        </p:nvSpPr>
        <p:spPr/>
        <p:txBody>
          <a:bodyPr/>
          <a:lstStyle/>
          <a:p>
            <a:r>
              <a:rPr lang="en-US" dirty="0"/>
              <a:t>The reaction between a </a:t>
            </a:r>
            <a:r>
              <a:rPr lang="en-US" dirty="0" err="1"/>
              <a:t>Brønsted</a:t>
            </a:r>
            <a:r>
              <a:rPr lang="en-US" dirty="0"/>
              <a:t>-Lowry Acid and water is called </a:t>
            </a:r>
            <a:r>
              <a:rPr lang="en-US" b="1" dirty="0"/>
              <a:t>acid ionization</a:t>
            </a:r>
            <a:r>
              <a:rPr lang="en-US" dirty="0"/>
              <a:t>.   </a:t>
            </a:r>
          </a:p>
          <a:p>
            <a:endParaRPr lang="en-US" dirty="0"/>
          </a:p>
        </p:txBody>
      </p:sp>
    </p:spTree>
    <p:extLst>
      <p:ext uri="{BB962C8B-B14F-4D97-AF65-F5344CB8AC3E}">
        <p14:creationId xmlns:p14="http://schemas.microsoft.com/office/powerpoint/2010/main" val="16068896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Section</a:t>
            </a:r>
          </a:p>
        </p:txBody>
      </p:sp>
      <p:sp>
        <p:nvSpPr>
          <p:cNvPr id="3" name="Content Placeholder 2"/>
          <p:cNvSpPr>
            <a:spLocks noGrp="1"/>
          </p:cNvSpPr>
          <p:nvPr>
            <p:ph idx="1"/>
          </p:nvPr>
        </p:nvSpPr>
        <p:spPr/>
        <p:txBody>
          <a:bodyPr/>
          <a:lstStyle/>
          <a:p>
            <a:r>
              <a:rPr lang="en-US" dirty="0"/>
              <a:t>Need an indicator that changes color at a pH near the equivalence point.</a:t>
            </a:r>
          </a:p>
        </p:txBody>
      </p:sp>
      <p:pic>
        <p:nvPicPr>
          <p:cNvPr id="6" name="Picture 2" descr="A graph is shown which is titled “Titration of Weak Acid.” The horizontal axis is labeled “Volume of 0.100 M N a O H added (m L)” and begins at 0 with markings every 5 units up to 50. The vertical axis is labeled “p H” and begins at 0 and increases by single units up to 14. A red curve is drawn on the graph. The curve begins at (0, 3) and passes through the points (5, 4.1), (10, 4.7), (15, 5), (20, 5.5), and (22.5, 6), after which it rapidly increases, forming a vertical section centered at the point (25, 8.7). The rapid increase of the curve then levels off and the curve passes through the points (30, 12), (35, 12.4), (40, 12.5), (45, 12.6), and (50, 12.6). A brown rectangle extends horizontally across the graph covering the p H of 3 to 4.2 range. To the right, this rectangle is labeled “Methyl orange p H range.” A blue rectangle extends horizontally across the graph covering the p H of 4.6 to 8 range. To the right, this rectangle is labeled “Litmus p H range.” A purple rectangle extends horizontally across the graph covering the p H of 8.4 to 10 range. To the right, this rectangle is labeled “Phenolphthalein p H range.” The midpoint of the vertical segment of the curve is labeled “Equivalence point p H, 8.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66747" y="1814277"/>
            <a:ext cx="5943600" cy="398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252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87751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14.2</a:t>
            </a:r>
          </a:p>
        </p:txBody>
      </p:sp>
      <p:sp>
        <p:nvSpPr>
          <p:cNvPr id="7" name="Figure Legend" hidden="1"/>
          <p:cNvSpPr>
            <a:spLocks noGrp="1"/>
          </p:cNvSpPr>
          <p:nvPr>
            <p:ph idx="13"/>
          </p:nvPr>
        </p:nvSpPr>
        <p:spPr/>
        <p:txBody>
          <a:bodyPr>
            <a:normAutofit/>
          </a:bodyPr>
          <a:lstStyle/>
          <a:p>
            <a:endParaRPr lang="en-US" sz="1600" dirty="0"/>
          </a:p>
        </p:txBody>
      </p:sp>
      <p:pic>
        <p:nvPicPr>
          <p:cNvPr id="5122" name="Picture 2" descr="This figure has two rows. In both rows, a chemical reaction is shown. In the first, structural formulas are provided. In this model, in red, an H atom is connected to an F atom with a single bond. The F atom has pairs of electron dots at the top, right, and bottom. This is followed by a plus sign, which is followed in blue by an O atom which has H atoms singly bonded above and to the right. The O atom has pairs of electron dots on its left and lower sides. A double arrow follows. To the right, in brackets is a structure with a central O atom in blue, with blue H atoms singly bonded above and to the right. A pair of blue electron dots is on the lower side of the O atom. To the left of the blue O atom, a red H atom is singly bonded. This is followed by a plus sign and an F atom in red with pairs of electron dots above, right, below, and to the left. This atom also has a superscript negative sign. The reaction is written in symbolic form below. H F is labeled in red below as “Acid.” This is followed by plus H subscript 2 O, which is labeled in blue below as “Base.” A double sided arrow follows. To the right is H subscript 3 O superscript plus, which is labeled in blue below as “Acid.” This is followed by plus and F superscript negative. The label below in red reads, “Bas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5626" y="1896833"/>
            <a:ext cx="6747786" cy="215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6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as an Acid</a:t>
            </a:r>
          </a:p>
        </p:txBody>
      </p:sp>
      <p:sp>
        <p:nvSpPr>
          <p:cNvPr id="3" name="Content Placeholder 2"/>
          <p:cNvSpPr>
            <a:spLocks noGrp="1"/>
          </p:cNvSpPr>
          <p:nvPr>
            <p:ph idx="1"/>
          </p:nvPr>
        </p:nvSpPr>
        <p:spPr/>
        <p:txBody>
          <a:bodyPr/>
          <a:lstStyle/>
          <a:p>
            <a:r>
              <a:rPr lang="en-US" dirty="0"/>
              <a:t>The reaction between a </a:t>
            </a:r>
            <a:r>
              <a:rPr lang="en-US" dirty="0" err="1"/>
              <a:t>Brønsted</a:t>
            </a:r>
            <a:r>
              <a:rPr lang="en-US" dirty="0"/>
              <a:t>-Lowry Base and water is called </a:t>
            </a:r>
            <a:r>
              <a:rPr lang="en-US" b="1" dirty="0"/>
              <a:t>base ionization</a:t>
            </a:r>
            <a:r>
              <a:rPr lang="en-US" dirty="0"/>
              <a:t>. </a:t>
            </a:r>
          </a:p>
        </p:txBody>
      </p:sp>
    </p:spTree>
    <p:extLst>
      <p:ext uri="{BB962C8B-B14F-4D97-AF65-F5344CB8AC3E}">
        <p14:creationId xmlns:p14="http://schemas.microsoft.com/office/powerpoint/2010/main" val="302453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14.3</a:t>
            </a:r>
          </a:p>
        </p:txBody>
      </p:sp>
      <p:sp>
        <p:nvSpPr>
          <p:cNvPr id="7" name="Figure Legend" hidden="1"/>
          <p:cNvSpPr>
            <a:spLocks noGrp="1"/>
          </p:cNvSpPr>
          <p:nvPr>
            <p:ph idx="13"/>
          </p:nvPr>
        </p:nvSpPr>
        <p:spPr/>
        <p:txBody>
          <a:bodyPr>
            <a:normAutofit/>
          </a:bodyPr>
          <a:lstStyle/>
          <a:p>
            <a:endParaRPr lang="en-US" sz="1600" dirty="0"/>
          </a:p>
        </p:txBody>
      </p:sp>
      <p:pic>
        <p:nvPicPr>
          <p:cNvPr id="6146" name="Picture 2" descr="This figure has two rows. In both rows, a chemical reaction is shown. In the first, structural formulas are provided. In this model, in red, is an O atom which has H atoms singly bonded above and to the right. The O atom has lone pairs of electron dots on its left and lower sides. This is followed by a plus sign. The plus sign is followed, in blue, by an N atom with one lone pair of electron dots. The N atom forms a double bond with a C atom, which forms a single bond with a C atom. The second C atom forms a double bond with another C atom, which forms a single bond with another C atom. The fourth C atom forms a double bond with a fifth C atom, which forms a single bond with the N atom. This creates a ring structure. Each C atom is also bonded to an H atom. An equilibrium arrow follows this structure. To the right, in brackets is a structure where an N atom bonded to an H atom, which is red, appears. The N atom forms a double bond with a C atom, which forms a single bond with a C atom. The second C atom forms a double bond with another C atom, which forms a single bond with another C atom. The fourth C atom forms a double bond with a fifth C atom, which forms a single bond with the N atom. This creates a ring structure. Each C atom is also bonded to an H atom. Outside the brackets, to the right, is a superscript positive sign. This structure is followed by a plus sign. Another structure that appears in brackets also appears. An O atom with three lone pairs of electron dots is bonded to an H atom. There is a superscript negative sign outside the brackets. Under the initial equation, is this equation: H subscript 2 plus C subscript 5 N H subscript 5 equilibrium arrow C subscript 5 N H subscript 6 superscript positive sign plus O H superscript negative sign. H subscript 2 O is labeled, “acid,” in red. C subscript 5 N H subscript 5 is labeled, “base,” in blue. C subscript 5 N H subscript 6 superscript positive sign is labeled, “acid” in blue. O H superscript negative sign is labeled, “base,” in red.&#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51632" y="1768073"/>
            <a:ext cx="7155453" cy="246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7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Autoionization</a:t>
            </a:r>
            <a:r>
              <a:rPr lang="en-US" dirty="0"/>
              <a:t> of Water</a:t>
            </a:r>
          </a:p>
        </p:txBody>
      </p:sp>
      <p:sp>
        <p:nvSpPr>
          <p:cNvPr id="3" name="Content Placeholder 2"/>
          <p:cNvSpPr>
            <a:spLocks noGrp="1"/>
          </p:cNvSpPr>
          <p:nvPr>
            <p:ph idx="1"/>
          </p:nvPr>
        </p:nvSpPr>
        <p:spPr/>
        <p:txBody>
          <a:bodyPr>
            <a:normAutofit/>
          </a:bodyPr>
          <a:lstStyle/>
          <a:p>
            <a:r>
              <a:rPr lang="en-US" dirty="0"/>
              <a:t>In pure water, water also acts both as an acid and a base. </a:t>
            </a:r>
          </a:p>
          <a:p>
            <a:pPr marL="109728" indent="0">
              <a:buNone/>
            </a:pPr>
            <a:endParaRPr lang="en-US" dirty="0"/>
          </a:p>
          <a:p>
            <a:r>
              <a:rPr lang="en-US" dirty="0" err="1"/>
              <a:t>Autoionization</a:t>
            </a:r>
            <a:r>
              <a:rPr lang="en-US" dirty="0"/>
              <a:t> of water:</a:t>
            </a:r>
          </a:p>
          <a:p>
            <a:pPr lvl="1"/>
            <a:r>
              <a:rPr lang="en-US" sz="1800" dirty="0">
                <a:solidFill>
                  <a:schemeClr val="accent3"/>
                </a:solidFill>
                <a:sym typeface="Wingdings" pitchFamily="2" charset="2"/>
              </a:rPr>
              <a:t>The equilibrium constant for this reaction is called the </a:t>
            </a:r>
            <a:r>
              <a:rPr lang="en-US" sz="1800" b="1" dirty="0">
                <a:solidFill>
                  <a:schemeClr val="accent3"/>
                </a:solidFill>
                <a:sym typeface="Wingdings" pitchFamily="2" charset="2"/>
              </a:rPr>
              <a:t>ion product constant for water, </a:t>
            </a:r>
            <a:r>
              <a:rPr lang="en-US" sz="1800" b="1" i="1" dirty="0">
                <a:solidFill>
                  <a:schemeClr val="accent3"/>
                </a:solidFill>
                <a:sym typeface="Wingdings" pitchFamily="2" charset="2"/>
              </a:rPr>
              <a:t>K</a:t>
            </a:r>
            <a:r>
              <a:rPr lang="en-US" sz="1800" b="1" i="1" baseline="-25000" dirty="0">
                <a:solidFill>
                  <a:schemeClr val="accent3"/>
                </a:solidFill>
                <a:sym typeface="Wingdings" pitchFamily="2" charset="2"/>
              </a:rPr>
              <a:t>w</a:t>
            </a:r>
            <a:r>
              <a:rPr lang="en-US" sz="1800" b="1" i="1" dirty="0">
                <a:solidFill>
                  <a:schemeClr val="accent3"/>
                </a:solidFill>
                <a:sym typeface="Wingdings" pitchFamily="2" charset="2"/>
              </a:rPr>
              <a:t>.</a:t>
            </a:r>
            <a:endParaRPr lang="en-US" dirty="0">
              <a:solidFill>
                <a:schemeClr val="accent3"/>
              </a:solidFill>
              <a:sym typeface="Wingdings" pitchFamily="2" charset="2"/>
            </a:endParaRPr>
          </a:p>
          <a:p>
            <a:pPr lvl="1"/>
            <a:r>
              <a:rPr lang="en-US" sz="1800" dirty="0">
                <a:solidFill>
                  <a:schemeClr val="accent3"/>
                </a:solidFill>
                <a:sym typeface="Wingdings" pitchFamily="2" charset="2"/>
              </a:rPr>
              <a:t>At 25 </a:t>
            </a:r>
            <a:r>
              <a:rPr lang="en-US" sz="1800" dirty="0">
                <a:solidFill>
                  <a:schemeClr val="accent3"/>
                </a:solidFill>
                <a:cs typeface="Arial" charset="0"/>
                <a:sym typeface="Wingdings" pitchFamily="2" charset="2"/>
              </a:rPr>
              <a:t>°</a:t>
            </a:r>
            <a:r>
              <a:rPr lang="en-US" sz="1800" dirty="0">
                <a:solidFill>
                  <a:schemeClr val="accent3"/>
                </a:solidFill>
                <a:sym typeface="Wingdings" pitchFamily="2" charset="2"/>
              </a:rPr>
              <a:t>C, </a:t>
            </a:r>
            <a:r>
              <a:rPr lang="en-US" sz="1800" i="1" dirty="0">
                <a:solidFill>
                  <a:schemeClr val="accent3"/>
                </a:solidFill>
                <a:sym typeface="Wingdings" pitchFamily="2" charset="2"/>
              </a:rPr>
              <a:t>K</a:t>
            </a:r>
            <a:r>
              <a:rPr lang="en-US" sz="1800" baseline="-25000" dirty="0">
                <a:solidFill>
                  <a:schemeClr val="accent3"/>
                </a:solidFill>
                <a:sym typeface="Wingdings" pitchFamily="2" charset="2"/>
              </a:rPr>
              <a:t>w</a:t>
            </a:r>
            <a:r>
              <a:rPr lang="en-US" sz="1800" dirty="0">
                <a:solidFill>
                  <a:schemeClr val="accent3"/>
                </a:solidFill>
                <a:sym typeface="Wingdings" pitchFamily="2" charset="2"/>
              </a:rPr>
              <a:t> = 1.0 × 10</a:t>
            </a:r>
            <a:r>
              <a:rPr lang="en-US" sz="1800" baseline="30000" dirty="0">
                <a:solidFill>
                  <a:schemeClr val="accent3"/>
                </a:solidFill>
                <a:sym typeface="Wingdings" pitchFamily="2" charset="2"/>
              </a:rPr>
              <a:t>–14</a:t>
            </a:r>
          </a:p>
          <a:p>
            <a:endParaRPr lang="en-US" dirty="0"/>
          </a:p>
        </p:txBody>
      </p:sp>
    </p:spTree>
    <p:extLst>
      <p:ext uri="{BB962C8B-B14F-4D97-AF65-F5344CB8AC3E}">
        <p14:creationId xmlns:p14="http://schemas.microsoft.com/office/powerpoint/2010/main" val="218716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14.4</a:t>
            </a:r>
          </a:p>
        </p:txBody>
      </p:sp>
      <p:sp>
        <p:nvSpPr>
          <p:cNvPr id="7" name="Figure Legend" hidden="1"/>
          <p:cNvSpPr>
            <a:spLocks noGrp="1"/>
          </p:cNvSpPr>
          <p:nvPr>
            <p:ph idx="13"/>
          </p:nvPr>
        </p:nvSpPr>
        <p:spPr/>
        <p:txBody>
          <a:bodyPr>
            <a:normAutofit/>
          </a:bodyPr>
          <a:lstStyle/>
          <a:p>
            <a:endParaRPr lang="en-US" sz="1600" dirty="0"/>
          </a:p>
        </p:txBody>
      </p:sp>
      <p:pic>
        <p:nvPicPr>
          <p:cNvPr id="10" name="Figure" descr="This figure has two rows. In both rows, a chemical reaction is shown. In the first, structural formulas are provided. In this model, in purple, O atom which has H atoms singly bonded above and to the right. The O atom has pairs of electron dots on its left and lower sides. This is followed by a plus sign, which is followed in green by an O atom which has H atoms singly bonded above and to the right. The O atom has pairs of electron dots on its left and lower sides. A double arrow follows. To the right, in brackets is a structure with a central O atom in green, with green H atoms singly bonded above and to the right. A pair of green electron dots is on the lower side of the O atom. To the left of the green O atom, a purple H atom is singly bonded. Outside the brackets to the right is a superscript plus. This is followed by a plus sign and an O atom in purple with pairs of electron dots above, left, and below. An H atom is singly bonded to the right. This atom has a superscript negative sign. The reaction is written in symbolic form below. H subscript 2 O is labeled in purple below as “Acid subscript 1.” This is followed by plus H subscript 2 O, which is labeled in green below as “Base subscript 2.” A double sided arrow follows. To the right is H subscript 3 O superscript plus, which is labeled in green as below in as “Acid subscript 2.” This is followed by plus and O with pairs of dots above, below, and to the left with a singly bonded H on the right with a superscript negative. The label below in purple reads, “ Base subscript 1.”"/>
          <p:cNvPicPr>
            <a:picLocks noChangeAspect="1"/>
          </p:cNvPicPr>
          <p:nvPr/>
        </p:nvPicPr>
        <p:blipFill>
          <a:blip r:embed="rId2" cstate="email">
            <a:extLst>
              <a:ext uri="{28A0092B-C50C-407E-A947-70E740481C1C}">
                <a14:useLocalDpi xmlns:a14="http://schemas.microsoft.com/office/drawing/2010/main" val="0"/>
              </a:ext>
            </a:extLst>
          </a:blip>
          <a:srcRect t="-33645" b="-3364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4934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14.2 pH and pOH</a:t>
            </a:r>
          </a:p>
          <a:p>
            <a:pPr lvl="1"/>
            <a:r>
              <a:rPr lang="en-US" dirty="0"/>
              <a:t>Explain the characterization of aqueous solutions as acidic, basic, or neutral</a:t>
            </a:r>
          </a:p>
          <a:p>
            <a:pPr lvl="1"/>
            <a:r>
              <a:rPr lang="en-US" dirty="0"/>
              <a:t>Express hydronium and hydroxide ion concentrations on the pH and pOH scales</a:t>
            </a:r>
          </a:p>
          <a:p>
            <a:pPr lvl="1"/>
            <a:r>
              <a:rPr lang="en-US" dirty="0"/>
              <a:t>Perform calculations relating pH and pOH</a:t>
            </a:r>
          </a:p>
        </p:txBody>
      </p:sp>
    </p:spTree>
    <p:extLst>
      <p:ext uri="{BB962C8B-B14F-4D97-AF65-F5344CB8AC3E}">
        <p14:creationId xmlns:p14="http://schemas.microsoft.com/office/powerpoint/2010/main" val="348066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a:t>
            </a:r>
          </a:p>
        </p:txBody>
      </p:sp>
      <p:sp>
        <p:nvSpPr>
          <p:cNvPr id="5" name="Content Placeholder 4"/>
          <p:cNvSpPr>
            <a:spLocks noGrp="1"/>
          </p:cNvSpPr>
          <p:nvPr>
            <p:ph idx="1"/>
          </p:nvPr>
        </p:nvSpPr>
        <p:spPr/>
        <p:txBody>
          <a:bodyPr>
            <a:normAutofit/>
          </a:bodyPr>
          <a:lstStyle/>
          <a:p>
            <a:r>
              <a:rPr lang="en-US" i="1" dirty="0">
                <a:sym typeface="Wingdings" pitchFamily="2" charset="2"/>
              </a:rPr>
              <a:t>K</a:t>
            </a:r>
            <a:r>
              <a:rPr lang="en-US" baseline="-25000" dirty="0">
                <a:sym typeface="Wingdings" pitchFamily="2" charset="2"/>
              </a:rPr>
              <a:t>w </a:t>
            </a:r>
            <a:r>
              <a:rPr lang="en-US" dirty="0"/>
              <a:t>= </a:t>
            </a:r>
            <a:r>
              <a:rPr lang="en-US" dirty="0">
                <a:sym typeface="Wingdings" pitchFamily="2" charset="2"/>
              </a:rPr>
              <a:t>[H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][OH</a:t>
            </a:r>
            <a:r>
              <a:rPr lang="en-US" baseline="30000" dirty="0">
                <a:sym typeface="Wingdings" pitchFamily="2" charset="2"/>
              </a:rPr>
              <a:t>–</a:t>
            </a:r>
            <a:r>
              <a:rPr lang="en-US" dirty="0">
                <a:sym typeface="Wingdings" pitchFamily="2" charset="2"/>
              </a:rPr>
              <a:t>] </a:t>
            </a:r>
          </a:p>
          <a:p>
            <a:r>
              <a:rPr lang="en-US" dirty="0">
                <a:sym typeface="Wingdings" pitchFamily="2" charset="2"/>
              </a:rPr>
              <a:t> </a:t>
            </a:r>
            <a:r>
              <a:rPr lang="en-US" dirty="0"/>
              <a:t>In pure water, </a:t>
            </a: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r>
              <a:rPr lang="en-US" dirty="0">
                <a:sym typeface="Wingdings" pitchFamily="2" charset="2"/>
              </a:rPr>
              <a:t>When the concentration of [H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 and [OH</a:t>
            </a:r>
            <a:r>
              <a:rPr lang="en-US" baseline="30000" dirty="0">
                <a:sym typeface="Wingdings" pitchFamily="2" charset="2"/>
              </a:rPr>
              <a:t>–</a:t>
            </a:r>
            <a:r>
              <a:rPr lang="en-US" dirty="0">
                <a:sym typeface="Wingdings" pitchFamily="2" charset="2"/>
              </a:rPr>
              <a:t>] are equal, the solution is said to be neutral</a:t>
            </a:r>
          </a:p>
          <a:p>
            <a:endParaRPr lang="en-US" dirty="0"/>
          </a:p>
        </p:txBody>
      </p:sp>
    </p:spTree>
    <p:extLst>
      <p:ext uri="{BB962C8B-B14F-4D97-AF65-F5344CB8AC3E}">
        <p14:creationId xmlns:p14="http://schemas.microsoft.com/office/powerpoint/2010/main" val="114923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a:t>
            </a:r>
            <a:r>
              <a:rPr lang="en-US" sz="2400" baseline="-25000" dirty="0"/>
              <a:t>3</a:t>
            </a:r>
            <a:r>
              <a:rPr lang="en-US" sz="2400" dirty="0"/>
              <a:t>O</a:t>
            </a:r>
            <a:r>
              <a:rPr lang="en-US" sz="2400" baseline="30000" dirty="0"/>
              <a:t>+</a:t>
            </a:r>
            <a:r>
              <a:rPr lang="en-US" sz="2400" dirty="0"/>
              <a:t> and OH</a:t>
            </a:r>
            <a:r>
              <a:rPr lang="en-US" sz="2400" baseline="30000" dirty="0">
                <a:sym typeface="Wingdings" pitchFamily="2" charset="2"/>
              </a:rPr>
              <a:t>– </a:t>
            </a:r>
            <a:r>
              <a:rPr lang="en-US" sz="2400" dirty="0"/>
              <a:t>Concentration</a:t>
            </a:r>
            <a:endParaRPr lang="en-US" dirty="0"/>
          </a:p>
        </p:txBody>
      </p:sp>
      <p:sp>
        <p:nvSpPr>
          <p:cNvPr id="3" name="Content Placeholder 2"/>
          <p:cNvSpPr>
            <a:spLocks noGrp="1"/>
          </p:cNvSpPr>
          <p:nvPr>
            <p:ph idx="1"/>
          </p:nvPr>
        </p:nvSpPr>
        <p:spPr>
          <a:xfrm>
            <a:off x="628650" y="955965"/>
            <a:ext cx="7886700" cy="4831377"/>
          </a:xfrm>
        </p:spPr>
        <p:txBody>
          <a:bodyPr>
            <a:normAutofit lnSpcReduction="10000"/>
          </a:bodyPr>
          <a:lstStyle/>
          <a:p>
            <a:r>
              <a:rPr lang="en-US" dirty="0">
                <a:sym typeface="Wingdings" pitchFamily="2" charset="2"/>
              </a:rPr>
              <a:t>In pure water, [H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 and [OH</a:t>
            </a:r>
            <a:r>
              <a:rPr lang="en-US" baseline="30000" dirty="0">
                <a:sym typeface="Wingdings" pitchFamily="2" charset="2"/>
              </a:rPr>
              <a:t>–</a:t>
            </a:r>
            <a:r>
              <a:rPr lang="en-US" dirty="0">
                <a:sym typeface="Wingdings" pitchFamily="2" charset="2"/>
              </a:rPr>
              <a:t>] </a:t>
            </a:r>
            <a:r>
              <a:rPr lang="en-US" i="1" dirty="0">
                <a:sym typeface="Wingdings" pitchFamily="2" charset="2"/>
              </a:rPr>
              <a:t>are</a:t>
            </a:r>
            <a:r>
              <a:rPr lang="en-US" dirty="0">
                <a:sym typeface="Wingdings" pitchFamily="2" charset="2"/>
              </a:rPr>
              <a:t> equal to each other. </a:t>
            </a:r>
          </a:p>
          <a:p>
            <a:endParaRPr lang="en-US" dirty="0">
              <a:sym typeface="Wingdings" pitchFamily="2" charset="2"/>
            </a:endParaRPr>
          </a:p>
          <a:p>
            <a:r>
              <a:rPr lang="en-US" dirty="0">
                <a:sym typeface="Wingdings" pitchFamily="2" charset="2"/>
              </a:rPr>
              <a:t>When an acid or base is dissolved in water, [H</a:t>
            </a:r>
            <a:r>
              <a:rPr lang="en-US" baseline="-25000" dirty="0">
                <a:sym typeface="Wingdings" pitchFamily="2" charset="2"/>
              </a:rPr>
              <a:t>3</a:t>
            </a:r>
            <a:r>
              <a:rPr lang="en-US" dirty="0">
                <a:sym typeface="Wingdings" pitchFamily="2" charset="2"/>
              </a:rPr>
              <a:t>O</a:t>
            </a:r>
            <a:r>
              <a:rPr lang="en-US" baseline="30000" dirty="0">
                <a:sym typeface="Wingdings" pitchFamily="2" charset="2"/>
              </a:rPr>
              <a:t>+</a:t>
            </a:r>
            <a:r>
              <a:rPr lang="en-US" dirty="0">
                <a:sym typeface="Wingdings" pitchFamily="2" charset="2"/>
              </a:rPr>
              <a:t>] and [OH</a:t>
            </a:r>
            <a:r>
              <a:rPr lang="en-US" baseline="30000" dirty="0">
                <a:sym typeface="Wingdings" pitchFamily="2" charset="2"/>
              </a:rPr>
              <a:t>–</a:t>
            </a:r>
            <a:r>
              <a:rPr lang="en-US" dirty="0">
                <a:sym typeface="Wingdings" pitchFamily="2" charset="2"/>
              </a:rPr>
              <a:t>] are </a:t>
            </a:r>
            <a:r>
              <a:rPr lang="en-US" i="1" dirty="0">
                <a:sym typeface="Wingdings" pitchFamily="2" charset="2"/>
              </a:rPr>
              <a:t>not</a:t>
            </a:r>
            <a:r>
              <a:rPr lang="en-US" dirty="0">
                <a:sym typeface="Wingdings" pitchFamily="2" charset="2"/>
              </a:rPr>
              <a:t> equal to each other. </a:t>
            </a:r>
          </a:p>
          <a:p>
            <a:pPr marL="109728" indent="0">
              <a:buNone/>
            </a:pPr>
            <a:endParaRPr lang="en-US" dirty="0">
              <a:sym typeface="Wingdings" pitchFamily="2" charset="2"/>
            </a:endParaRPr>
          </a:p>
          <a:p>
            <a:pPr marL="365760" lvl="2" indent="-256032">
              <a:buClr>
                <a:schemeClr val="accent3"/>
              </a:buClr>
              <a:buFont typeface="Georgia"/>
              <a:buChar char="•"/>
            </a:pPr>
            <a:r>
              <a:rPr lang="en-US" sz="2100" i="1" dirty="0">
                <a:solidFill>
                  <a:schemeClr val="accent3"/>
                </a:solidFill>
                <a:sym typeface="Wingdings" pitchFamily="2" charset="2"/>
              </a:rPr>
              <a:t>K</a:t>
            </a:r>
            <a:r>
              <a:rPr lang="en-US" sz="2100" i="1" baseline="-25000" dirty="0">
                <a:solidFill>
                  <a:schemeClr val="accent3"/>
                </a:solidFill>
                <a:sym typeface="Wingdings" pitchFamily="2" charset="2"/>
              </a:rPr>
              <a:t>w</a:t>
            </a:r>
            <a:r>
              <a:rPr lang="en-US" sz="2100" baseline="-25000" dirty="0">
                <a:solidFill>
                  <a:schemeClr val="accent3"/>
                </a:solidFill>
                <a:sym typeface="Wingdings" pitchFamily="2" charset="2"/>
              </a:rPr>
              <a:t> </a:t>
            </a:r>
            <a:r>
              <a:rPr lang="en-US" sz="2100" dirty="0">
                <a:solidFill>
                  <a:schemeClr val="accent3"/>
                </a:solidFill>
                <a:sym typeface="Wingdings" pitchFamily="2" charset="2"/>
              </a:rPr>
              <a:t>=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a:t>
            </a:r>
            <a:r>
              <a:rPr lang="en-US" sz="2100" dirty="0">
                <a:solidFill>
                  <a:schemeClr val="accent3"/>
                </a:solidFill>
              </a:rPr>
              <a:t>= </a:t>
            </a:r>
            <a:r>
              <a:rPr lang="en-US" sz="2100" dirty="0">
                <a:solidFill>
                  <a:schemeClr val="accent3"/>
                </a:solidFill>
                <a:sym typeface="Wingdings" pitchFamily="2" charset="2"/>
              </a:rPr>
              <a:t>1.0 × 10</a:t>
            </a:r>
            <a:r>
              <a:rPr lang="en-US" sz="2100" baseline="30000" dirty="0">
                <a:solidFill>
                  <a:schemeClr val="accent3"/>
                </a:solidFill>
                <a:sym typeface="Wingdings" pitchFamily="2" charset="2"/>
              </a:rPr>
              <a:t>–14</a:t>
            </a:r>
            <a:r>
              <a:rPr lang="en-US" sz="2100" dirty="0">
                <a:solidFill>
                  <a:schemeClr val="accent3"/>
                </a:solidFill>
                <a:sym typeface="Wingdings" pitchFamily="2" charset="2"/>
              </a:rPr>
              <a:t> </a:t>
            </a:r>
          </a:p>
          <a:p>
            <a:pPr marL="365760" lvl="2" indent="-256032">
              <a:buClr>
                <a:schemeClr val="accent3"/>
              </a:buClr>
              <a:buFont typeface="Georgia"/>
              <a:buChar char="•"/>
            </a:pPr>
            <a:endParaRPr lang="en-US" sz="2100" dirty="0">
              <a:solidFill>
                <a:schemeClr val="accent3"/>
              </a:solidFill>
              <a:sym typeface="Wingdings" pitchFamily="2" charset="2"/>
            </a:endParaRPr>
          </a:p>
          <a:p>
            <a:pPr marL="365760" lvl="2" indent="-256032">
              <a:buClr>
                <a:schemeClr val="accent3"/>
              </a:buClr>
              <a:buFont typeface="Georgia"/>
              <a:buChar char="•"/>
            </a:pPr>
            <a:r>
              <a:rPr lang="en-US" sz="2100" dirty="0">
                <a:solidFill>
                  <a:schemeClr val="accent3"/>
                </a:solidFill>
                <a:sym typeface="Wingdings" pitchFamily="2" charset="2"/>
              </a:rPr>
              <a:t>[H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and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are inversely related to each other. </a:t>
            </a:r>
          </a:p>
          <a:p>
            <a:endParaRPr lang="en-US" dirty="0">
              <a:sym typeface="Wingdings" pitchFamily="2" charset="2"/>
            </a:endParaRPr>
          </a:p>
          <a:p>
            <a:pPr lvl="1"/>
            <a:r>
              <a:rPr lang="en-US" sz="2100" dirty="0">
                <a:solidFill>
                  <a:schemeClr val="accent3"/>
                </a:solidFill>
                <a:sym typeface="Wingdings" pitchFamily="2" charset="2"/>
              </a:rPr>
              <a:t>If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the solution is called </a:t>
            </a:r>
            <a:r>
              <a:rPr lang="en-US" sz="2100" b="1" dirty="0">
                <a:solidFill>
                  <a:schemeClr val="accent3"/>
                </a:solidFill>
                <a:sym typeface="Wingdings" pitchFamily="2" charset="2"/>
              </a:rPr>
              <a:t>acidic</a:t>
            </a:r>
            <a:r>
              <a:rPr lang="en-US" sz="2100" dirty="0">
                <a:solidFill>
                  <a:schemeClr val="accent3"/>
                </a:solidFill>
                <a:sym typeface="Wingdings" pitchFamily="2" charset="2"/>
              </a:rPr>
              <a:t>.</a:t>
            </a:r>
          </a:p>
          <a:p>
            <a:pPr lvl="1"/>
            <a:endParaRPr lang="en-US" sz="2100" dirty="0">
              <a:solidFill>
                <a:schemeClr val="accent3"/>
              </a:solidFill>
              <a:sym typeface="Wingdings" pitchFamily="2" charset="2"/>
            </a:endParaRPr>
          </a:p>
          <a:p>
            <a:pPr lvl="1"/>
            <a:r>
              <a:rPr lang="en-US" sz="2100" dirty="0">
                <a:solidFill>
                  <a:schemeClr val="accent3"/>
                </a:solidFill>
                <a:sym typeface="Wingdings" pitchFamily="2" charset="2"/>
              </a:rPr>
              <a:t>If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a:t>
            </a:r>
          </a:p>
          <a:p>
            <a:pPr marL="411480" lvl="1" indent="0">
              <a:buNone/>
            </a:pPr>
            <a:r>
              <a:rPr lang="en-US" sz="2100" dirty="0">
                <a:solidFill>
                  <a:schemeClr val="accent3"/>
                </a:solidFill>
                <a:sym typeface="Wingdings" pitchFamily="2" charset="2"/>
              </a:rPr>
              <a:t> the solution is called </a:t>
            </a:r>
            <a:r>
              <a:rPr lang="en-US" sz="2100" b="1" dirty="0">
                <a:solidFill>
                  <a:schemeClr val="accent3"/>
                </a:solidFill>
                <a:sym typeface="Wingdings" pitchFamily="2" charset="2"/>
              </a:rPr>
              <a:t>basic</a:t>
            </a:r>
            <a:r>
              <a:rPr lang="en-US" sz="2100" dirty="0">
                <a:solidFill>
                  <a:schemeClr val="accent3"/>
                </a:solidFill>
                <a:sym typeface="Wingdings" pitchFamily="2" charset="2"/>
              </a:rPr>
              <a:t>.</a:t>
            </a:r>
          </a:p>
          <a:p>
            <a:endParaRPr lang="en-US" dirty="0"/>
          </a:p>
        </p:txBody>
      </p:sp>
    </p:spTree>
    <p:extLst>
      <p:ext uri="{BB962C8B-B14F-4D97-AF65-F5344CB8AC3E}">
        <p14:creationId xmlns:p14="http://schemas.microsoft.com/office/powerpoint/2010/main" val="31710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14.1 </a:t>
            </a:r>
            <a:r>
              <a:rPr lang="en-US" dirty="0" err="1"/>
              <a:t>Brønsted</a:t>
            </a:r>
            <a:r>
              <a:rPr lang="en-US" dirty="0"/>
              <a:t>-Lowry Acids and Bases</a:t>
            </a:r>
          </a:p>
          <a:p>
            <a:r>
              <a:rPr lang="en-US" dirty="0"/>
              <a:t>14.2 pH and pOH</a:t>
            </a:r>
          </a:p>
          <a:p>
            <a:r>
              <a:rPr lang="en-US" dirty="0"/>
              <a:t>14.3 Relative Strengths of Acids and Bases</a:t>
            </a:r>
          </a:p>
          <a:p>
            <a:r>
              <a:rPr lang="en-US" dirty="0"/>
              <a:t>14.4 Hydrolysis of Salts</a:t>
            </a:r>
          </a:p>
          <a:p>
            <a:r>
              <a:rPr lang="en-US" dirty="0"/>
              <a:t>14.5 Polyprotic Acids</a:t>
            </a:r>
          </a:p>
          <a:p>
            <a:r>
              <a:rPr lang="en-US" dirty="0"/>
              <a:t>14.6 Buffers</a:t>
            </a:r>
          </a:p>
          <a:p>
            <a:r>
              <a:rPr lang="en-US" dirty="0"/>
              <a:t>14.7 Acid-Base Titrations </a:t>
            </a:r>
          </a:p>
          <a:p>
            <a:endParaRPr lang="en-US" dirty="0"/>
          </a:p>
        </p:txBody>
      </p:sp>
    </p:spTree>
    <p:extLst>
      <p:ext uri="{BB962C8B-B14F-4D97-AF65-F5344CB8AC3E}">
        <p14:creationId xmlns:p14="http://schemas.microsoft.com/office/powerpoint/2010/main" val="79407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t>
            </a:r>
          </a:p>
        </p:txBody>
      </p:sp>
      <p:sp>
        <p:nvSpPr>
          <p:cNvPr id="3" name="Content Placeholder 2"/>
          <p:cNvSpPr>
            <a:spLocks noGrp="1"/>
          </p:cNvSpPr>
          <p:nvPr>
            <p:ph idx="1"/>
          </p:nvPr>
        </p:nvSpPr>
        <p:spPr>
          <a:xfrm>
            <a:off x="628650" y="955965"/>
            <a:ext cx="7886700" cy="4773503"/>
          </a:xfrm>
        </p:spPr>
        <p:txBody>
          <a:bodyPr/>
          <a:lstStyle/>
          <a:p>
            <a:r>
              <a:rPr lang="en-US" dirty="0"/>
              <a:t>The acidity and basicity of a solution can be expressed in terms of its </a:t>
            </a:r>
            <a:r>
              <a:rPr lang="en-US" dirty="0">
                <a:solidFill>
                  <a:srgbClr val="000000"/>
                </a:solidFill>
                <a:sym typeface="Wingdings" pitchFamily="2" charset="2"/>
              </a:rPr>
              <a:t>[H</a:t>
            </a:r>
            <a:r>
              <a:rPr lang="en-US" baseline="-25000" dirty="0">
                <a:solidFill>
                  <a:srgbClr val="000000"/>
                </a:solidFill>
                <a:sym typeface="Wingdings" pitchFamily="2" charset="2"/>
              </a:rPr>
              <a:t>3</a:t>
            </a:r>
            <a:r>
              <a:rPr lang="en-US" dirty="0">
                <a:solidFill>
                  <a:srgbClr val="000000"/>
                </a:solidFill>
                <a:sym typeface="Wingdings" pitchFamily="2" charset="2"/>
              </a:rPr>
              <a:t>O</a:t>
            </a:r>
            <a:r>
              <a:rPr lang="en-US" baseline="30000" dirty="0">
                <a:solidFill>
                  <a:srgbClr val="000000"/>
                </a:solidFill>
                <a:sym typeface="Wingdings" pitchFamily="2" charset="2"/>
              </a:rPr>
              <a:t>+</a:t>
            </a:r>
            <a:r>
              <a:rPr lang="en-US" dirty="0">
                <a:solidFill>
                  <a:srgbClr val="000000"/>
                </a:solidFill>
                <a:sym typeface="Wingdings" pitchFamily="2" charset="2"/>
              </a:rPr>
              <a:t>] </a:t>
            </a:r>
            <a:r>
              <a:rPr lang="en-US" dirty="0">
                <a:sym typeface="Wingdings" pitchFamily="2" charset="2"/>
              </a:rPr>
              <a:t>or [OH</a:t>
            </a:r>
            <a:r>
              <a:rPr lang="en-US" baseline="30000" dirty="0">
                <a:sym typeface="Wingdings" pitchFamily="2" charset="2"/>
              </a:rPr>
              <a:t>–</a:t>
            </a:r>
            <a:r>
              <a:rPr lang="en-US" dirty="0">
                <a:sym typeface="Wingdings" pitchFamily="2" charset="2"/>
              </a:rPr>
              <a:t>].</a:t>
            </a:r>
          </a:p>
          <a:p>
            <a:endParaRPr lang="en-US" dirty="0">
              <a:sym typeface="Wingdings" pitchFamily="2" charset="2"/>
            </a:endParaRPr>
          </a:p>
          <a:p>
            <a:r>
              <a:rPr lang="en-US" dirty="0">
                <a:sym typeface="Wingdings" pitchFamily="2" charset="2"/>
              </a:rPr>
              <a:t>These concentrations can span many orders of magnitude, therefore logarithmic values are commonly used. </a:t>
            </a:r>
          </a:p>
          <a:p>
            <a:endParaRPr lang="en-US" dirty="0">
              <a:sym typeface="Wingdings" pitchFamily="2" charset="2"/>
            </a:endParaRPr>
          </a:p>
          <a:p>
            <a:r>
              <a:rPr lang="en-US" dirty="0">
                <a:solidFill>
                  <a:srgbClr val="000000"/>
                </a:solidFill>
                <a:sym typeface="Wingdings" pitchFamily="2" charset="2"/>
              </a:rPr>
              <a:t>pH</a:t>
            </a:r>
          </a:p>
          <a:p>
            <a:endParaRPr lang="en-US" dirty="0"/>
          </a:p>
        </p:txBody>
      </p:sp>
    </p:spTree>
    <p:extLst>
      <p:ext uri="{BB962C8B-B14F-4D97-AF65-F5344CB8AC3E}">
        <p14:creationId xmlns:p14="http://schemas.microsoft.com/office/powerpoint/2010/main" val="402369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pOH</a:t>
            </a:r>
          </a:p>
        </p:txBody>
      </p:sp>
      <p:sp>
        <p:nvSpPr>
          <p:cNvPr id="3" name="Content Placeholder 2"/>
          <p:cNvSpPr>
            <a:spLocks noGrp="1"/>
          </p:cNvSpPr>
          <p:nvPr>
            <p:ph idx="1"/>
          </p:nvPr>
        </p:nvSpPr>
        <p:spPr/>
        <p:txBody>
          <a:bodyPr>
            <a:normAutofit/>
          </a:bodyPr>
          <a:lstStyle/>
          <a:p>
            <a:r>
              <a:rPr lang="en-US" dirty="0">
                <a:solidFill>
                  <a:schemeClr val="tx1"/>
                </a:solidFill>
              </a:rPr>
              <a:t>pH + pOH = 14.00</a:t>
            </a:r>
            <a:endParaRPr lang="en-US" baseline="30000" dirty="0">
              <a:solidFill>
                <a:schemeClr val="tx1"/>
              </a:solidFill>
            </a:endParaRPr>
          </a:p>
          <a:p>
            <a:endParaRPr lang="en-US" dirty="0"/>
          </a:p>
        </p:txBody>
      </p:sp>
    </p:spTree>
    <p:extLst>
      <p:ext uri="{BB962C8B-B14F-4D97-AF65-F5344CB8AC3E}">
        <p14:creationId xmlns:p14="http://schemas.microsoft.com/office/powerpoint/2010/main" val="125406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 in a Neutral Solution</a:t>
            </a:r>
          </a:p>
        </p:txBody>
      </p:sp>
      <p:sp>
        <p:nvSpPr>
          <p:cNvPr id="3" name="Content Placeholder 2"/>
          <p:cNvSpPr>
            <a:spLocks noGrp="1"/>
          </p:cNvSpPr>
          <p:nvPr>
            <p:ph idx="1"/>
          </p:nvPr>
        </p:nvSpPr>
        <p:spPr/>
        <p:txBody>
          <a:bodyPr/>
          <a:lstStyle/>
          <a:p>
            <a:pPr marL="171450" lvl="1">
              <a:spcBef>
                <a:spcPts val="750"/>
              </a:spcBef>
            </a:pPr>
            <a:r>
              <a:rPr lang="en-US" sz="2100" dirty="0">
                <a:sym typeface="Wingdings" pitchFamily="2" charset="2"/>
              </a:rPr>
              <a:t>If </a:t>
            </a:r>
            <a:r>
              <a:rPr lang="en-US" sz="2100" dirty="0">
                <a:solidFill>
                  <a:srgbClr val="000000"/>
                </a:solidFill>
                <a:sym typeface="Wingdings" pitchFamily="2" charset="2"/>
              </a:rPr>
              <a:t>[H</a:t>
            </a:r>
            <a:r>
              <a:rPr lang="en-US" sz="2100" baseline="-25000" dirty="0">
                <a:solidFill>
                  <a:srgbClr val="000000"/>
                </a:solidFill>
                <a:sym typeface="Wingdings" pitchFamily="2" charset="2"/>
              </a:rPr>
              <a:t>3</a:t>
            </a:r>
            <a:r>
              <a:rPr lang="en-US" sz="2100" dirty="0">
                <a:solidFill>
                  <a:srgbClr val="000000"/>
                </a:solidFill>
                <a:sym typeface="Wingdings" pitchFamily="2" charset="2"/>
              </a:rPr>
              <a:t>O</a:t>
            </a:r>
            <a:r>
              <a:rPr lang="en-US" sz="2100" baseline="30000" dirty="0">
                <a:solidFill>
                  <a:srgbClr val="000000"/>
                </a:solidFill>
                <a:sym typeface="Wingdings" pitchFamily="2" charset="2"/>
              </a:rPr>
              <a:t>+</a:t>
            </a:r>
            <a:r>
              <a:rPr lang="en-US" sz="2100" dirty="0">
                <a:solidFill>
                  <a:srgbClr val="000000"/>
                </a:solidFill>
                <a:sym typeface="Wingdings" pitchFamily="2" charset="2"/>
              </a:rPr>
              <a:t>] </a:t>
            </a:r>
            <a:r>
              <a:rPr lang="en-US" sz="2100" dirty="0">
                <a:sym typeface="Wingdings" pitchFamily="2" charset="2"/>
              </a:rPr>
              <a:t>= [OH</a:t>
            </a:r>
            <a:r>
              <a:rPr lang="en-US" sz="2100" baseline="30000" dirty="0">
                <a:sym typeface="Wingdings" pitchFamily="2" charset="2"/>
              </a:rPr>
              <a:t>–</a:t>
            </a:r>
            <a:r>
              <a:rPr lang="en-US" sz="2100" dirty="0">
                <a:sym typeface="Wingdings" pitchFamily="2" charset="2"/>
              </a:rPr>
              <a:t>] = 1.0 × 10</a:t>
            </a:r>
            <a:r>
              <a:rPr lang="en-US" sz="2100" baseline="30000" dirty="0">
                <a:sym typeface="Wingdings" pitchFamily="2" charset="2"/>
              </a:rPr>
              <a:t>–7</a:t>
            </a:r>
            <a:r>
              <a:rPr lang="en-US" sz="2100" dirty="0">
                <a:sym typeface="Wingdings" pitchFamily="2" charset="2"/>
              </a:rPr>
              <a:t> then the solution is considered </a:t>
            </a:r>
            <a:r>
              <a:rPr lang="en-US" sz="2100" b="1" dirty="0">
                <a:sym typeface="Wingdings" pitchFamily="2" charset="2"/>
              </a:rPr>
              <a:t>neutral. </a:t>
            </a:r>
          </a:p>
          <a:p>
            <a:endParaRPr lang="en-US" dirty="0"/>
          </a:p>
        </p:txBody>
      </p:sp>
    </p:spTree>
    <p:extLst>
      <p:ext uri="{BB962C8B-B14F-4D97-AF65-F5344CB8AC3E}">
        <p14:creationId xmlns:p14="http://schemas.microsoft.com/office/powerpoint/2010/main" val="194859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 in an Acidic Solution</a:t>
            </a:r>
          </a:p>
        </p:txBody>
      </p:sp>
      <p:sp>
        <p:nvSpPr>
          <p:cNvPr id="3" name="Content Placeholder 2"/>
          <p:cNvSpPr>
            <a:spLocks noGrp="1"/>
          </p:cNvSpPr>
          <p:nvPr>
            <p:ph idx="1"/>
          </p:nvPr>
        </p:nvSpPr>
        <p:spPr/>
        <p:txBody>
          <a:bodyPr/>
          <a:lstStyle/>
          <a:p>
            <a:pPr marL="171450" lvl="1">
              <a:spcBef>
                <a:spcPts val="750"/>
              </a:spcBef>
            </a:pPr>
            <a:r>
              <a:rPr lang="en-US" sz="2100" dirty="0">
                <a:solidFill>
                  <a:schemeClr val="accent3"/>
                </a:solidFill>
                <a:sym typeface="Wingdings" pitchFamily="2" charset="2"/>
              </a:rPr>
              <a:t>If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the solution is considered </a:t>
            </a:r>
            <a:r>
              <a:rPr lang="en-US" sz="2100" b="1" dirty="0">
                <a:solidFill>
                  <a:schemeClr val="accent3"/>
                </a:solidFill>
                <a:sym typeface="Wingdings" pitchFamily="2" charset="2"/>
              </a:rPr>
              <a:t>acidic.</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01582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and pOH in a Basic Solution</a:t>
            </a:r>
          </a:p>
        </p:txBody>
      </p:sp>
      <p:sp>
        <p:nvSpPr>
          <p:cNvPr id="3" name="Content Placeholder 2"/>
          <p:cNvSpPr>
            <a:spLocks noGrp="1"/>
          </p:cNvSpPr>
          <p:nvPr>
            <p:ph idx="1"/>
          </p:nvPr>
        </p:nvSpPr>
        <p:spPr/>
        <p:txBody>
          <a:bodyPr/>
          <a:lstStyle/>
          <a:p>
            <a:pPr marL="171450" lvl="1">
              <a:spcBef>
                <a:spcPts val="750"/>
              </a:spcBef>
            </a:pPr>
            <a:r>
              <a:rPr lang="en-US" sz="2100" dirty="0">
                <a:solidFill>
                  <a:schemeClr val="accent3"/>
                </a:solidFill>
                <a:sym typeface="Wingdings" pitchFamily="2" charset="2"/>
              </a:rPr>
              <a:t>If [OH</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&gt;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then [H</a:t>
            </a:r>
            <a:r>
              <a:rPr lang="en-US" sz="2100" baseline="-25000" dirty="0">
                <a:solidFill>
                  <a:schemeClr val="accent3"/>
                </a:solidFill>
                <a:sym typeface="Wingdings" pitchFamily="2" charset="2"/>
              </a:rPr>
              <a:t>3</a:t>
            </a:r>
            <a:r>
              <a:rPr lang="en-US" sz="2100" dirty="0">
                <a:solidFill>
                  <a:schemeClr val="accent3"/>
                </a:solidFill>
                <a:sym typeface="Wingdings" pitchFamily="2" charset="2"/>
              </a:rPr>
              <a:t>O</a:t>
            </a:r>
            <a:r>
              <a:rPr lang="en-US" sz="2100" baseline="30000" dirty="0">
                <a:solidFill>
                  <a:schemeClr val="accent3"/>
                </a:solidFill>
                <a:sym typeface="Wingdings" pitchFamily="2" charset="2"/>
              </a:rPr>
              <a:t>+</a:t>
            </a:r>
            <a:r>
              <a:rPr lang="en-US" sz="2100" dirty="0">
                <a:solidFill>
                  <a:schemeClr val="accent3"/>
                </a:solidFill>
                <a:sym typeface="Wingdings" pitchFamily="2" charset="2"/>
              </a:rPr>
              <a:t>] &lt; 1.0 × 10</a:t>
            </a:r>
            <a:r>
              <a:rPr lang="en-US" sz="2100" baseline="30000" dirty="0">
                <a:solidFill>
                  <a:schemeClr val="accent3"/>
                </a:solidFill>
                <a:sym typeface="Wingdings" pitchFamily="2" charset="2"/>
              </a:rPr>
              <a:t>–7</a:t>
            </a:r>
            <a:r>
              <a:rPr lang="en-US" sz="2100" dirty="0">
                <a:solidFill>
                  <a:schemeClr val="accent3"/>
                </a:solidFill>
                <a:sym typeface="Wingdings" pitchFamily="2" charset="2"/>
              </a:rPr>
              <a:t> and the solution is considered </a:t>
            </a:r>
            <a:r>
              <a:rPr lang="en-US" sz="2100" b="1" dirty="0">
                <a:solidFill>
                  <a:schemeClr val="accent3"/>
                </a:solidFill>
                <a:sym typeface="Wingdings" pitchFamily="2" charset="2"/>
              </a:rPr>
              <a:t>basic.</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0405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14.1 Summary of Relations for Acidic, Basic, and </a:t>
            </a:r>
            <a:br>
              <a:rPr lang="en-US" dirty="0"/>
            </a:br>
            <a:r>
              <a:rPr lang="en-US" dirty="0"/>
              <a:t>Neutral Solutions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401850"/>
              </p:ext>
            </p:extLst>
          </p:nvPr>
        </p:nvGraphicFramePr>
        <p:xfrm>
          <a:off x="628650" y="955675"/>
          <a:ext cx="7886700" cy="18796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r>
                        <a:rPr lang="en-US" b="1" dirty="0"/>
                        <a:t>Classification</a:t>
                      </a:r>
                    </a:p>
                  </a:txBody>
                  <a:tcPr/>
                </a:tc>
                <a:tc>
                  <a:txBody>
                    <a:bodyPr/>
                    <a:lstStyle/>
                    <a:p>
                      <a:pPr algn="ctr"/>
                      <a:r>
                        <a:rPr lang="en-US" b="1" dirty="0"/>
                        <a:t>Relative</a:t>
                      </a:r>
                      <a:r>
                        <a:rPr lang="en-US" b="1" baseline="0" dirty="0"/>
                        <a:t> Ion Concentrations</a:t>
                      </a:r>
                      <a:endParaRPr lang="en-US" b="1"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dirty="0"/>
                        <a:t>pH at 25 </a:t>
                      </a:r>
                      <a:r>
                        <a:rPr lang="en-US" sz="1350" b="1" kern="1200" dirty="0">
                          <a:solidFill>
                            <a:schemeClr val="tx1"/>
                          </a:solidFill>
                          <a:effectLst/>
                          <a:latin typeface="+mn-lt"/>
                          <a:ea typeface="+mn-ea"/>
                          <a:cs typeface="+mn-cs"/>
                        </a:rPr>
                        <a:t>°C</a:t>
                      </a:r>
                    </a:p>
                  </a:txBody>
                  <a:tcPr/>
                </a:tc>
                <a:extLst>
                  <a:ext uri="{0D108BD9-81ED-4DB2-BD59-A6C34878D82A}">
                    <a16:rowId xmlns:a16="http://schemas.microsoft.com/office/drawing/2014/main" val="10000"/>
                  </a:ext>
                </a:extLst>
              </a:tr>
              <a:tr h="370840">
                <a:tc>
                  <a:txBody>
                    <a:bodyPr/>
                    <a:lstStyle/>
                    <a:p>
                      <a:pPr algn="ctr"/>
                      <a:r>
                        <a:rPr lang="en-US" dirty="0"/>
                        <a:t>acidic</a:t>
                      </a:r>
                    </a:p>
                  </a:txBody>
                  <a:tcPr/>
                </a:tc>
                <a:tc>
                  <a:txBody>
                    <a:bodyPr/>
                    <a:lstStyle/>
                    <a:p>
                      <a:pPr algn="ctr"/>
                      <a:r>
                        <a:rPr lang="en-US" dirty="0"/>
                        <a:t>[H</a:t>
                      </a:r>
                      <a:r>
                        <a:rPr lang="en-US" sz="1400" baseline="-25000" dirty="0">
                          <a:solidFill>
                            <a:schemeClr val="accent3"/>
                          </a:solidFill>
                          <a:sym typeface="Wingdings" pitchFamily="2" charset="2"/>
                        </a:rPr>
                        <a:t>3</a:t>
                      </a:r>
                      <a:r>
                        <a:rPr lang="en-US" dirty="0"/>
                        <a:t>O</a:t>
                      </a:r>
                      <a:r>
                        <a:rPr lang="en-US" sz="1400" baseline="30000" dirty="0">
                          <a:solidFill>
                            <a:schemeClr val="accent3"/>
                          </a:solidFill>
                          <a:sym typeface="Wingdings" pitchFamily="2" charset="2"/>
                        </a:rPr>
                        <a:t>+</a:t>
                      </a:r>
                      <a:r>
                        <a:rPr lang="en-US" dirty="0"/>
                        <a:t>] &gt; [OH</a:t>
                      </a:r>
                      <a:r>
                        <a:rPr lang="en-US" sz="1400" baseline="30000" dirty="0">
                          <a:solidFill>
                            <a:schemeClr val="accent3"/>
                          </a:solidFill>
                          <a:sym typeface="Wingdings" pitchFamily="2" charset="2"/>
                        </a:rPr>
                        <a:t>–</a:t>
                      </a:r>
                      <a:r>
                        <a:rPr lang="en-US" dirty="0"/>
                        <a:t>] </a:t>
                      </a:r>
                    </a:p>
                    <a:p>
                      <a:pPr algn="ctr"/>
                      <a:endParaRPr lang="en-US" dirty="0"/>
                    </a:p>
                  </a:txBody>
                  <a:tcPr/>
                </a:tc>
                <a:tc>
                  <a:txBody>
                    <a:bodyPr/>
                    <a:lstStyle/>
                    <a:p>
                      <a:pPr algn="ctr"/>
                      <a:r>
                        <a:rPr lang="en-US" dirty="0"/>
                        <a:t>pH &lt; 7</a:t>
                      </a:r>
                    </a:p>
                  </a:txBody>
                  <a:tcPr/>
                </a:tc>
                <a:extLst>
                  <a:ext uri="{0D108BD9-81ED-4DB2-BD59-A6C34878D82A}">
                    <a16:rowId xmlns:a16="http://schemas.microsoft.com/office/drawing/2014/main" val="10001"/>
                  </a:ext>
                </a:extLst>
              </a:tr>
              <a:tr h="370840">
                <a:tc>
                  <a:txBody>
                    <a:bodyPr/>
                    <a:lstStyle/>
                    <a:p>
                      <a:pPr algn="ctr"/>
                      <a:r>
                        <a:rPr lang="en-US" dirty="0"/>
                        <a:t>neutral</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[H</a:t>
                      </a:r>
                      <a:r>
                        <a:rPr lang="en-US" sz="1400" baseline="-25000" dirty="0">
                          <a:solidFill>
                            <a:schemeClr val="accent3"/>
                          </a:solidFill>
                          <a:sym typeface="Wingdings" pitchFamily="2" charset="2"/>
                        </a:rPr>
                        <a:t>3</a:t>
                      </a:r>
                      <a:r>
                        <a:rPr lang="en-US" dirty="0"/>
                        <a:t>O</a:t>
                      </a:r>
                      <a:r>
                        <a:rPr lang="en-US" sz="1400" baseline="30000" dirty="0">
                          <a:solidFill>
                            <a:schemeClr val="accent3"/>
                          </a:solidFill>
                          <a:sym typeface="Wingdings" pitchFamily="2" charset="2"/>
                        </a:rPr>
                        <a:t>+</a:t>
                      </a:r>
                      <a:r>
                        <a:rPr lang="en-US" dirty="0"/>
                        <a:t>] = [OH</a:t>
                      </a:r>
                      <a:r>
                        <a:rPr lang="en-US" sz="1400" baseline="30000" dirty="0">
                          <a:solidFill>
                            <a:schemeClr val="accent3"/>
                          </a:solidFill>
                          <a:sym typeface="Wingdings" pitchFamily="2" charset="2"/>
                        </a:rPr>
                        <a:t>–</a:t>
                      </a:r>
                      <a:r>
                        <a:rPr lang="en-US" dirty="0"/>
                        <a:t>] </a:t>
                      </a:r>
                    </a:p>
                    <a:p>
                      <a:pPr algn="ctr"/>
                      <a:endParaRPr lang="en-US" dirty="0"/>
                    </a:p>
                  </a:txBody>
                  <a:tcPr/>
                </a:tc>
                <a:tc>
                  <a:txBody>
                    <a:bodyPr/>
                    <a:lstStyle/>
                    <a:p>
                      <a:pPr algn="ctr"/>
                      <a:r>
                        <a:rPr lang="en-US" dirty="0"/>
                        <a:t>pH = 7</a:t>
                      </a:r>
                    </a:p>
                  </a:txBody>
                  <a:tcPr/>
                </a:tc>
                <a:extLst>
                  <a:ext uri="{0D108BD9-81ED-4DB2-BD59-A6C34878D82A}">
                    <a16:rowId xmlns:a16="http://schemas.microsoft.com/office/drawing/2014/main" val="10002"/>
                  </a:ext>
                </a:extLst>
              </a:tr>
              <a:tr h="370840">
                <a:tc>
                  <a:txBody>
                    <a:bodyPr/>
                    <a:lstStyle/>
                    <a:p>
                      <a:pPr algn="ctr"/>
                      <a:r>
                        <a:rPr lang="en-US" dirty="0"/>
                        <a:t>basic</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[H</a:t>
                      </a:r>
                      <a:r>
                        <a:rPr lang="en-US" sz="1400" baseline="-25000" dirty="0">
                          <a:solidFill>
                            <a:schemeClr val="accent3"/>
                          </a:solidFill>
                          <a:sym typeface="Wingdings" pitchFamily="2" charset="2"/>
                        </a:rPr>
                        <a:t>3</a:t>
                      </a:r>
                      <a:r>
                        <a:rPr lang="en-US" dirty="0"/>
                        <a:t>O</a:t>
                      </a:r>
                      <a:r>
                        <a:rPr lang="en-US" sz="1400" baseline="30000" dirty="0">
                          <a:solidFill>
                            <a:schemeClr val="accent3"/>
                          </a:solidFill>
                          <a:sym typeface="Wingdings" pitchFamily="2" charset="2"/>
                        </a:rPr>
                        <a:t>+</a:t>
                      </a:r>
                      <a:r>
                        <a:rPr lang="en-US" dirty="0"/>
                        <a:t>] &lt; [OH</a:t>
                      </a:r>
                      <a:r>
                        <a:rPr lang="en-US" sz="1400" baseline="30000" dirty="0">
                          <a:solidFill>
                            <a:schemeClr val="accent3"/>
                          </a:solidFill>
                          <a:sym typeface="Wingdings" pitchFamily="2" charset="2"/>
                        </a:rPr>
                        <a:t>–</a:t>
                      </a:r>
                      <a:r>
                        <a:rPr lang="en-US" dirty="0"/>
                        <a:t>] </a:t>
                      </a:r>
                    </a:p>
                    <a:p>
                      <a:pPr algn="ctr"/>
                      <a:endParaRPr lang="en-US" dirty="0"/>
                    </a:p>
                  </a:txBody>
                  <a:tcPr/>
                </a:tc>
                <a:tc>
                  <a:txBody>
                    <a:bodyPr/>
                    <a:lstStyle/>
                    <a:p>
                      <a:pPr algn="ctr"/>
                      <a:r>
                        <a:rPr lang="en-US" dirty="0"/>
                        <a:t>pH &gt; 7</a:t>
                      </a:r>
                    </a:p>
                  </a:txBody>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63245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22787" y="365127"/>
            <a:ext cx="8092563" cy="424583"/>
          </a:xfrm>
        </p:spPr>
        <p:txBody>
          <a:bodyPr/>
          <a:lstStyle/>
          <a:p>
            <a:r>
              <a:rPr lang="en-US" dirty="0"/>
              <a:t>Figure 14.2</a:t>
            </a:r>
          </a:p>
        </p:txBody>
      </p:sp>
      <p:sp>
        <p:nvSpPr>
          <p:cNvPr id="7" name="Figure Legend"/>
          <p:cNvSpPr>
            <a:spLocks noGrp="1"/>
          </p:cNvSpPr>
          <p:nvPr>
            <p:ph idx="1"/>
          </p:nvPr>
        </p:nvSpPr>
        <p:spPr>
          <a:xfrm>
            <a:off x="502912" y="5042191"/>
            <a:ext cx="8012438" cy="1130010"/>
          </a:xfrm>
        </p:spPr>
        <p:txBody>
          <a:bodyPr>
            <a:normAutofit/>
          </a:bodyPr>
          <a:lstStyle/>
          <a:p>
            <a:pPr marL="0" indent="0">
              <a:buNone/>
            </a:pPr>
            <a:r>
              <a:rPr lang="en-US" sz="1600" dirty="0"/>
              <a:t>The pH and pOH scales represent concentrations of H</a:t>
            </a:r>
            <a:r>
              <a:rPr lang="en-US" sz="1600" baseline="-25000" dirty="0"/>
              <a:t>3</a:t>
            </a:r>
            <a:r>
              <a:rPr lang="en-US" sz="1600" dirty="0"/>
              <a:t>O</a:t>
            </a:r>
            <a:r>
              <a:rPr lang="en-US" sz="1600" baseline="30000" dirty="0"/>
              <a:t>+</a:t>
            </a:r>
            <a:r>
              <a:rPr lang="en-US" sz="1600" dirty="0"/>
              <a:t> and OH</a:t>
            </a:r>
            <a:r>
              <a:rPr lang="en-US" sz="1600" baseline="30000" dirty="0"/>
              <a:t>−</a:t>
            </a:r>
            <a:r>
              <a:rPr lang="en-US" sz="1600" dirty="0"/>
              <a:t>, respectively. The pH and pOH values of some common substances at 25 °C are shown in this chart.</a:t>
            </a:r>
          </a:p>
        </p:txBody>
      </p:sp>
      <p:pic>
        <p:nvPicPr>
          <p:cNvPr id="10" name="Picture 2" descr="A table is provided with 5 columns. The first column is labeled “left bracket H subscript 3 O superscript plus right bracket (M).” Powers of ten are listed in the column beginning at 10 superscript 1, including 10 superscript 0 or 1, 10 superscript negative 1, decreasing by single powers of 10 to 10 superscript negative 15. The second column is labeled “left bracket O H superscript negative right bracket (M).” Powers of ten are listed in the column beginning at 10 superscript negative 15, increasing by single powers of 10 to including 10 superscript 0 or 1, and 10 superscript 1. The third column is labeled “p H.” Values listed in this column are integers beginning at negative 1, increasing by ones up to 14. The fourth column is labeled “p O H.” Values in this column are integers beginning at 15, decreasing by ones up to negative 1. The fifth column is labeled “Sample Solution.” A vertical line at the left of the column has tick marks corresponding to each p H level in the table. Substances are listed next to this line segment with line segments connecting them to the line to show approximate p H and p O H values. 1 M H C l is listed at a p H of 0. Gastric juices are listed at a p H of about 1.5. Lime juice is listed at a p H of about 2, followed by 1 M C H subscript 3 C O subscript 2 H, followed by stomach acid at a p H value of nearly 3. Wine is listed around 3.5. Coffee is listed just past 5. Pure water is listed at a p H of 7. Pure blood is just beyond 7. Milk of Magnesia is listed just past a p H of 10.5. Household ammonia is listed just before a pH of 12. 1 M N a O H is listed at a p H of 0. To the right of this labeled arrow is an arrow that points up and down through the height of the column. A beige strip passes through the table and to this double headed arrow at p H 7. To the left of the double headed arrow in this beige strip is the label “neutral.” A narrow beige strip runs through the arrow. Just above and below this region, the arrow is purple. It gradually turns to a bright red as it extends upward. At the top of the arrow, near the head of the arrow is the label “acidic.” Similarly, the lower region changes color from purple to blue moving to the bottom of the column. The head at this end of the arrow is labeled “basi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8259" y="858291"/>
            <a:ext cx="4394427" cy="393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2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of Strong Acid Solutions </a:t>
            </a:r>
          </a:p>
        </p:txBody>
      </p:sp>
      <p:sp>
        <p:nvSpPr>
          <p:cNvPr id="3" name="Content Placeholder 2"/>
          <p:cNvSpPr>
            <a:spLocks noGrp="1"/>
          </p:cNvSpPr>
          <p:nvPr>
            <p:ph idx="1"/>
          </p:nvPr>
        </p:nvSpPr>
        <p:spPr/>
        <p:txBody>
          <a:bodyPr/>
          <a:lstStyle/>
          <a:p>
            <a:r>
              <a:rPr lang="en-US" dirty="0"/>
              <a:t>Recall from Chapter 4 that some acids are </a:t>
            </a:r>
            <a:r>
              <a:rPr lang="en-US" i="1" dirty="0"/>
              <a:t>strong</a:t>
            </a:r>
            <a:r>
              <a:rPr lang="en-US" dirty="0"/>
              <a:t>. </a:t>
            </a:r>
          </a:p>
          <a:p>
            <a:endParaRPr lang="en-US" dirty="0"/>
          </a:p>
          <a:p>
            <a:pPr lvl="1"/>
            <a:r>
              <a:rPr lang="en-US" sz="1800" dirty="0" err="1">
                <a:solidFill>
                  <a:schemeClr val="accent3"/>
                </a:solidFill>
              </a:rPr>
              <a:t>HCl</a:t>
            </a:r>
            <a:r>
              <a:rPr lang="en-US" sz="1800" dirty="0">
                <a:solidFill>
                  <a:schemeClr val="accent3"/>
                </a:solidFill>
              </a:rPr>
              <a:t>, </a:t>
            </a:r>
            <a:r>
              <a:rPr lang="en-US" sz="1800" dirty="0" err="1">
                <a:solidFill>
                  <a:schemeClr val="accent3"/>
                </a:solidFill>
              </a:rPr>
              <a:t>HBr</a:t>
            </a:r>
            <a:r>
              <a:rPr lang="en-US" sz="1800" dirty="0">
                <a:solidFill>
                  <a:schemeClr val="accent3"/>
                </a:solidFill>
              </a:rPr>
              <a:t>, HI, HClO</a:t>
            </a:r>
            <a:r>
              <a:rPr lang="en-US" sz="1800" baseline="-25000" dirty="0">
                <a:solidFill>
                  <a:schemeClr val="accent3"/>
                </a:solidFill>
              </a:rPr>
              <a:t>4</a:t>
            </a:r>
            <a:r>
              <a:rPr lang="en-US" sz="1800" dirty="0">
                <a:solidFill>
                  <a:schemeClr val="accent3"/>
                </a:solidFill>
              </a:rPr>
              <a:t>, HNO</a:t>
            </a:r>
            <a:r>
              <a:rPr lang="en-US" sz="1800" baseline="-25000" dirty="0">
                <a:solidFill>
                  <a:schemeClr val="accent3"/>
                </a:solidFill>
              </a:rPr>
              <a:t>3</a:t>
            </a:r>
            <a:r>
              <a:rPr lang="en-US" sz="1800" dirty="0">
                <a:solidFill>
                  <a:schemeClr val="accent3"/>
                </a:solidFill>
              </a:rPr>
              <a:t>, H</a:t>
            </a:r>
            <a:r>
              <a:rPr lang="en-US" sz="1800" baseline="-25000" dirty="0">
                <a:solidFill>
                  <a:schemeClr val="accent3"/>
                </a:solidFill>
              </a:rPr>
              <a:t>2</a:t>
            </a:r>
            <a:r>
              <a:rPr lang="en-US" sz="1800" dirty="0">
                <a:solidFill>
                  <a:schemeClr val="accent3"/>
                </a:solidFill>
              </a:rPr>
              <a:t>SO</a:t>
            </a:r>
            <a:r>
              <a:rPr lang="en-US" sz="1800" baseline="-25000" dirty="0">
                <a:solidFill>
                  <a:schemeClr val="accent3"/>
                </a:solidFill>
              </a:rPr>
              <a:t>4</a:t>
            </a:r>
          </a:p>
          <a:p>
            <a:pPr lvl="1"/>
            <a:endParaRPr lang="en-US" sz="1800" baseline="-25000" dirty="0">
              <a:solidFill>
                <a:schemeClr val="accent3"/>
              </a:solidFill>
            </a:endParaRPr>
          </a:p>
          <a:p>
            <a:pPr lvl="2"/>
            <a:r>
              <a:rPr lang="en-US" sz="1500" dirty="0">
                <a:solidFill>
                  <a:schemeClr val="accent3"/>
                </a:solidFill>
              </a:rPr>
              <a:t>These acids essentially react completely with water.</a:t>
            </a:r>
          </a:p>
          <a:p>
            <a:pPr lvl="2"/>
            <a:r>
              <a:rPr lang="en-US" sz="1500" dirty="0">
                <a:solidFill>
                  <a:schemeClr val="accent3"/>
                </a:solidFill>
              </a:rPr>
              <a:t>Example: </a:t>
            </a:r>
            <a:r>
              <a:rPr lang="en-US" sz="1500" dirty="0" err="1">
                <a:solidFill>
                  <a:schemeClr val="accent3"/>
                </a:solidFill>
              </a:rPr>
              <a:t>HCl</a:t>
            </a:r>
            <a:endParaRPr lang="en-US" sz="1500" dirty="0">
              <a:solidFill>
                <a:schemeClr val="accent3"/>
              </a:solidFill>
            </a:endParaRP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21630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of Strong Bases</a:t>
            </a:r>
          </a:p>
        </p:txBody>
      </p:sp>
      <p:sp>
        <p:nvSpPr>
          <p:cNvPr id="3" name="Content Placeholder 2"/>
          <p:cNvSpPr>
            <a:spLocks noGrp="1"/>
          </p:cNvSpPr>
          <p:nvPr>
            <p:ph idx="1"/>
          </p:nvPr>
        </p:nvSpPr>
        <p:spPr/>
        <p:txBody>
          <a:bodyPr/>
          <a:lstStyle/>
          <a:p>
            <a:r>
              <a:rPr lang="en-US" dirty="0"/>
              <a:t>Recall as well that some bases are strong:</a:t>
            </a:r>
          </a:p>
          <a:p>
            <a:endParaRPr lang="en-US" dirty="0"/>
          </a:p>
          <a:p>
            <a:pPr lvl="1"/>
            <a:r>
              <a:rPr lang="en-US" sz="1800" dirty="0" err="1">
                <a:solidFill>
                  <a:schemeClr val="accent3"/>
                </a:solidFill>
              </a:rPr>
              <a:t>LiOH</a:t>
            </a:r>
            <a:r>
              <a:rPr lang="en-US" sz="1800" dirty="0">
                <a:solidFill>
                  <a:schemeClr val="accent3"/>
                </a:solidFill>
              </a:rPr>
              <a:t>, </a:t>
            </a:r>
            <a:r>
              <a:rPr lang="en-US" sz="1800" dirty="0" err="1">
                <a:solidFill>
                  <a:schemeClr val="accent3"/>
                </a:solidFill>
              </a:rPr>
              <a:t>NaOH</a:t>
            </a:r>
            <a:r>
              <a:rPr lang="en-US" sz="1800" dirty="0">
                <a:solidFill>
                  <a:schemeClr val="accent3"/>
                </a:solidFill>
              </a:rPr>
              <a:t>, KOH, Ca(OH)</a:t>
            </a:r>
            <a:r>
              <a:rPr lang="en-US" sz="1800" baseline="-25000" dirty="0">
                <a:solidFill>
                  <a:schemeClr val="accent3"/>
                </a:solidFill>
              </a:rPr>
              <a:t>2</a:t>
            </a:r>
            <a:r>
              <a:rPr lang="en-US" sz="1800" dirty="0">
                <a:solidFill>
                  <a:schemeClr val="accent3"/>
                </a:solidFill>
              </a:rPr>
              <a:t>, </a:t>
            </a:r>
            <a:r>
              <a:rPr lang="en-US" sz="1800" dirty="0" err="1">
                <a:solidFill>
                  <a:schemeClr val="accent3"/>
                </a:solidFill>
              </a:rPr>
              <a:t>Sr</a:t>
            </a:r>
            <a:r>
              <a:rPr lang="en-US" sz="1800" dirty="0">
                <a:solidFill>
                  <a:schemeClr val="accent3"/>
                </a:solidFill>
              </a:rPr>
              <a:t>(OH)</a:t>
            </a:r>
            <a:r>
              <a:rPr lang="en-US" sz="1800" baseline="-25000" dirty="0">
                <a:solidFill>
                  <a:schemeClr val="accent3"/>
                </a:solidFill>
              </a:rPr>
              <a:t>2</a:t>
            </a:r>
            <a:r>
              <a:rPr lang="en-US" sz="1800" dirty="0">
                <a:solidFill>
                  <a:schemeClr val="accent3"/>
                </a:solidFill>
              </a:rPr>
              <a:t>, Ba(OH)</a:t>
            </a:r>
            <a:r>
              <a:rPr lang="en-US" sz="1800" baseline="-25000" dirty="0">
                <a:solidFill>
                  <a:schemeClr val="accent3"/>
                </a:solidFill>
              </a:rPr>
              <a:t>2</a:t>
            </a:r>
          </a:p>
          <a:p>
            <a:pPr lvl="1"/>
            <a:endParaRPr lang="en-US" sz="1800" b="1" baseline="-25000" dirty="0">
              <a:solidFill>
                <a:schemeClr val="accent3"/>
              </a:solidFill>
            </a:endParaRPr>
          </a:p>
          <a:p>
            <a:pPr lvl="2"/>
            <a:r>
              <a:rPr lang="en-US" sz="1500" dirty="0">
                <a:solidFill>
                  <a:schemeClr val="accent3"/>
                </a:solidFill>
              </a:rPr>
              <a:t>These bases dissociate completely into OH</a:t>
            </a:r>
            <a:r>
              <a:rPr lang="en-US" sz="1600" baseline="30000" dirty="0">
                <a:solidFill>
                  <a:schemeClr val="accent3"/>
                </a:solidFill>
                <a:sym typeface="Wingdings" pitchFamily="2" charset="2"/>
              </a:rPr>
              <a:t>–</a:t>
            </a:r>
            <a:r>
              <a:rPr lang="en-US" sz="1600" baseline="-25000" dirty="0">
                <a:solidFill>
                  <a:schemeClr val="accent3"/>
                </a:solidFill>
              </a:rPr>
              <a:t>.</a:t>
            </a:r>
          </a:p>
          <a:p>
            <a:pPr lvl="2"/>
            <a:endParaRPr lang="en-US" sz="1500" baseline="30000" dirty="0">
              <a:solidFill>
                <a:schemeClr val="accent3"/>
              </a:solidFill>
            </a:endParaRPr>
          </a:p>
          <a:p>
            <a:endParaRPr lang="en-US" dirty="0"/>
          </a:p>
        </p:txBody>
      </p:sp>
      <p:sp>
        <p:nvSpPr>
          <p:cNvPr id="4" name="Content Placeholder 3"/>
          <p:cNvSpPr>
            <a:spLocks noGrp="1"/>
          </p:cNvSpPr>
          <p:nvPr>
            <p:ph idx="13"/>
          </p:nvPr>
        </p:nvSpPr>
        <p:spPr/>
        <p:txBody>
          <a:bodyPr/>
          <a:lstStyle/>
          <a:p>
            <a:endParaRPr lang="en-US" dirty="0"/>
          </a:p>
        </p:txBody>
      </p:sp>
    </p:spTree>
    <p:extLst>
      <p:ext uri="{BB962C8B-B14F-4D97-AF65-F5344CB8AC3E}">
        <p14:creationId xmlns:p14="http://schemas.microsoft.com/office/powerpoint/2010/main" val="328693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idx="13"/>
          </p:nvPr>
        </p:nvSpPr>
        <p:spPr>
          <a:xfrm>
            <a:off x="383459" y="4918365"/>
            <a:ext cx="8131891" cy="1271731"/>
          </a:xfrm>
        </p:spPr>
        <p:txBody>
          <a:bodyPr>
            <a:normAutofit/>
          </a:bodyPr>
          <a:lstStyle/>
          <a:p>
            <a:pPr>
              <a:buClr>
                <a:srgbClr val="6CB255"/>
              </a:buClr>
            </a:pPr>
            <a:r>
              <a:rPr lang="en-US" sz="1600" dirty="0"/>
              <a:t>(a) Acid rain makes trees more susceptible to drought and insect infestation, and depletes nutrients in the soil. (b) It also is corrodes statues that are carved from marble or limestone. (credit a: modification of work by Chris M Morris; credit b: modification of work by “Eden, Janine and Jim”/Flickr)</a:t>
            </a:r>
          </a:p>
        </p:txBody>
      </p:sp>
      <p:pic>
        <p:nvPicPr>
          <p:cNvPr id="10" name="Figure" descr="Two photos are shown. Photograph a on the left shows the upper portion of trees against a bright blue sky. The tops of several trees at the center of the photograph have bare branches and appear to be dead. Image b shows a statue of a man that appears to from the revolutionary war era in either marble or limestone."/>
          <p:cNvPicPr>
            <a:picLocks noChangeAspect="1"/>
          </p:cNvPicPr>
          <p:nvPr/>
        </p:nvPicPr>
        <p:blipFill>
          <a:blip r:embed="rId2" cstate="email">
            <a:extLst>
              <a:ext uri="{28A0092B-C50C-407E-A947-70E740481C1C}">
                <a14:useLocalDpi xmlns:a14="http://schemas.microsoft.com/office/drawing/2010/main" val="0"/>
              </a:ext>
            </a:extLst>
          </a:blip>
          <a:srcRect t="-3440" b="-3440"/>
          <a:stretch>
            <a:fillRect/>
          </a:stretch>
        </p:blipFill>
        <p:spPr>
          <a:xfrm>
            <a:off x="457199" y="1122386"/>
            <a:ext cx="8062913" cy="3500071"/>
          </a:xfrm>
          <a:prstGeom prst="rect">
            <a:avLst/>
          </a:prstGeom>
        </p:spPr>
      </p:pic>
      <p:sp>
        <p:nvSpPr>
          <p:cNvPr id="8" name="Figure Number">
            <a:extLst>
              <a:ext uri="{FF2B5EF4-FFF2-40B4-BE49-F238E27FC236}">
                <a16:creationId xmlns:a16="http://schemas.microsoft.com/office/drawing/2014/main" id="{DDD21562-A537-4EAD-ADF4-0FA420FA2D79}"/>
              </a:ext>
            </a:extLst>
          </p:cNvPr>
          <p:cNvSpPr>
            <a:spLocks noGrp="1"/>
          </p:cNvSpPr>
          <p:nvPr>
            <p:ph type="title"/>
          </p:nvPr>
        </p:nvSpPr>
        <p:spPr>
          <a:xfrm>
            <a:off x="457199" y="365127"/>
            <a:ext cx="8058151" cy="424583"/>
          </a:xfrm>
        </p:spPr>
        <p:txBody>
          <a:bodyPr/>
          <a:lstStyle/>
          <a:p>
            <a:r>
              <a:rPr lang="en-US" dirty="0"/>
              <a:t>Figure 14.3</a:t>
            </a:r>
          </a:p>
        </p:txBody>
      </p:sp>
    </p:spTree>
    <p:extLst>
      <p:ext uri="{BB962C8B-B14F-4D97-AF65-F5344CB8AC3E}">
        <p14:creationId xmlns:p14="http://schemas.microsoft.com/office/powerpoint/2010/main" val="16303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32619" y="365127"/>
            <a:ext cx="8082731" cy="424583"/>
          </a:xfrm>
        </p:spPr>
        <p:txBody>
          <a:bodyPr/>
          <a:lstStyle/>
          <a:p>
            <a:r>
              <a:rPr lang="en-US" dirty="0"/>
              <a:t>Figure 14.1</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Sinkholes such as this are the result of reactions between acidic </a:t>
            </a:r>
            <a:r>
              <a:rPr lang="en-US" sz="1600" dirty="0" err="1"/>
              <a:t>groundwaters</a:t>
            </a:r>
            <a:r>
              <a:rPr lang="en-US" sz="1600" dirty="0"/>
              <a:t> and basic rock formations, like limestone. (credit: modification of work by Emil </a:t>
            </a:r>
            <a:r>
              <a:rPr lang="en-US" sz="1600" dirty="0" err="1"/>
              <a:t>Kehnel</a:t>
            </a:r>
            <a:r>
              <a:rPr lang="en-US" sz="1600" dirty="0"/>
              <a:t>)</a:t>
            </a:r>
          </a:p>
        </p:txBody>
      </p:sp>
      <p:pic>
        <p:nvPicPr>
          <p:cNvPr id="9" name="Figure" descr="A photograph is shown of a pond formed in a sinkhole. Layers of limestone with trees and shrubs surround the murky green water of the pond."/>
          <p:cNvPicPr>
            <a:picLocks noChangeAspect="1"/>
          </p:cNvPicPr>
          <p:nvPr/>
        </p:nvPicPr>
        <p:blipFill>
          <a:blip r:embed="rId2" cstate="email">
            <a:extLst>
              <a:ext uri="{28A0092B-C50C-407E-A947-70E740481C1C}">
                <a14:useLocalDpi xmlns:a14="http://schemas.microsoft.com/office/drawing/2010/main" val="0"/>
              </a:ext>
            </a:extLst>
          </a:blip>
          <a:srcRect t="-2446" b="-244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013966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14.4</a:t>
            </a:r>
          </a:p>
        </p:txBody>
      </p:sp>
      <p:sp>
        <p:nvSpPr>
          <p:cNvPr id="7" name="Figure Legend"/>
          <p:cNvSpPr>
            <a:spLocks noGrp="1"/>
          </p:cNvSpPr>
          <p:nvPr>
            <p:ph idx="13"/>
          </p:nvPr>
        </p:nvSpPr>
        <p:spPr>
          <a:xfrm>
            <a:off x="457199" y="4918365"/>
            <a:ext cx="8058151" cy="1271731"/>
          </a:xfrm>
        </p:spPr>
        <p:txBody>
          <a:bodyPr>
            <a:normAutofit/>
          </a:bodyPr>
          <a:lstStyle/>
          <a:p>
            <a:pPr>
              <a:buClr>
                <a:srgbClr val="6CB255"/>
              </a:buClr>
            </a:pPr>
            <a:r>
              <a:rPr lang="en-US" sz="1600" dirty="0"/>
              <a:t>(a) A research-grade pH meter used in a laboratory can have a resolution of 0.001 pH units, an accuracy of ± 0.002 pH units, and may cost in excess of $1000. (b) A portable pH meter has lower resolution (0.01 pH units), lower accuracy (± 0.2 pH units), and a far lower price tag. (credit b: modification of work by Jacopo </a:t>
            </a:r>
            <a:r>
              <a:rPr lang="en-US" sz="1600" dirty="0" err="1"/>
              <a:t>Werther</a:t>
            </a:r>
            <a:r>
              <a:rPr lang="en-US" sz="1600" dirty="0"/>
              <a:t>)</a:t>
            </a:r>
          </a:p>
        </p:txBody>
      </p:sp>
      <p:pic>
        <p:nvPicPr>
          <p:cNvPr id="10" name="Figure" descr="This figure contains two images. The first, image a, is of an analytical digital p H meter on a laboratory counter. The second, image b, is of a portable hand held digital p H meter."/>
          <p:cNvPicPr>
            <a:picLocks noChangeAspect="1"/>
          </p:cNvPicPr>
          <p:nvPr/>
        </p:nvPicPr>
        <p:blipFill>
          <a:blip r:embed="rId2" cstate="email">
            <a:extLst>
              <a:ext uri="{28A0092B-C50C-407E-A947-70E740481C1C}">
                <a14:useLocalDpi xmlns:a14="http://schemas.microsoft.com/office/drawing/2010/main" val="0"/>
              </a:ext>
            </a:extLst>
          </a:blip>
          <a:srcRect l="-16008" r="-1600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60962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14.5</a:t>
            </a:r>
          </a:p>
        </p:txBody>
      </p:sp>
      <p:sp>
        <p:nvSpPr>
          <p:cNvPr id="7" name="Figure Legend"/>
          <p:cNvSpPr>
            <a:spLocks noGrp="1"/>
          </p:cNvSpPr>
          <p:nvPr>
            <p:ph idx="13"/>
          </p:nvPr>
        </p:nvSpPr>
        <p:spPr>
          <a:xfrm>
            <a:off x="457199" y="4918365"/>
            <a:ext cx="8058151" cy="1271731"/>
          </a:xfrm>
        </p:spPr>
        <p:txBody>
          <a:bodyPr>
            <a:normAutofit/>
          </a:bodyPr>
          <a:lstStyle/>
          <a:p>
            <a:pPr>
              <a:buClr>
                <a:srgbClr val="6CB255"/>
              </a:buClr>
            </a:pPr>
            <a:r>
              <a:rPr lang="en-US" sz="1600" dirty="0"/>
              <a:t>(a) A solution containing a dye mixture, called universal indicator, takes on different colors depending upon its </a:t>
            </a:r>
            <a:r>
              <a:rPr lang="en-US" sz="1600" dirty="0" err="1"/>
              <a:t>pH.</a:t>
            </a:r>
            <a:r>
              <a:rPr lang="en-US" sz="1600" dirty="0"/>
              <a:t> (b) Convenient test strips, called pH paper, contain embedded indicator dyes that yield pH-dependent color changes on contact with aqueous solutions.(credit: modification of work by Sahar </a:t>
            </a:r>
            <a:r>
              <a:rPr lang="en-US" sz="1600" dirty="0" err="1"/>
              <a:t>Atwa</a:t>
            </a:r>
            <a:r>
              <a:rPr lang="en-US" sz="1600" dirty="0"/>
              <a:t>)</a:t>
            </a:r>
          </a:p>
        </p:txBody>
      </p:sp>
      <p:pic>
        <p:nvPicPr>
          <p:cNvPr id="10" name="Figure" descr="This figure contains two images. The first shows a variety of colors of solutions in labeled beakers. A red solution in a beaker is labeled “0.10 M H C l.” An orange solution is labeled “0.10 M C H subscript 3 C O O H.” A yellow-orange solution is labeled “0.1 M N H subscript 4 C l.” A yellow solution is labeled “deionized water.” A second solution beaker is labeled “0.10 M K C l.” A green solution is labeled “0.10 M aniline.” A blue solution is labeled “0.10 M N H subscript 4 C l (a q).” A final beaker containing a dark blue solution is labeled “0.10 M N a O H.” Image b shows pHydrion paper that is used for measuring pH in the range of p H from 1 to 12. The color scale for identifying p H based on color is shown along with several of the test strips used to evaluate p H."/>
          <p:cNvPicPr>
            <a:picLocks noChangeAspect="1"/>
          </p:cNvPicPr>
          <p:nvPr/>
        </p:nvPicPr>
        <p:blipFill>
          <a:blip r:embed="rId2" cstate="email">
            <a:extLst>
              <a:ext uri="{28A0092B-C50C-407E-A947-70E740481C1C}">
                <a14:useLocalDpi xmlns:a14="http://schemas.microsoft.com/office/drawing/2010/main" val="0"/>
              </a:ext>
            </a:extLst>
          </a:blip>
          <a:srcRect t="-16080" b="-1608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645200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14.3 Relative Strengths of Acids and Bases</a:t>
            </a:r>
          </a:p>
          <a:p>
            <a:pPr lvl="1"/>
            <a:r>
              <a:rPr lang="en-US" dirty="0"/>
              <a:t>Assess the relative strengths of acids and bases according to their ionization constants</a:t>
            </a:r>
          </a:p>
          <a:p>
            <a:pPr lvl="1"/>
            <a:r>
              <a:rPr lang="en-US" dirty="0"/>
              <a:t>Rationalize trends in acid–base strength in relation to molecular structure</a:t>
            </a:r>
          </a:p>
          <a:p>
            <a:pPr lvl="1"/>
            <a:r>
              <a:rPr lang="en-US" dirty="0"/>
              <a:t>Carry out equilibrium calculations for weak acid–base systems</a:t>
            </a:r>
          </a:p>
        </p:txBody>
      </p:sp>
    </p:spTree>
    <p:extLst>
      <p:ext uri="{BB962C8B-B14F-4D97-AF65-F5344CB8AC3E}">
        <p14:creationId xmlns:p14="http://schemas.microsoft.com/office/powerpoint/2010/main" val="341866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Strengths of Acids and Bases</a:t>
            </a:r>
          </a:p>
        </p:txBody>
      </p:sp>
      <p:sp>
        <p:nvSpPr>
          <p:cNvPr id="3" name="Content Placeholder 2"/>
          <p:cNvSpPr>
            <a:spLocks noGrp="1"/>
          </p:cNvSpPr>
          <p:nvPr>
            <p:ph idx="1"/>
          </p:nvPr>
        </p:nvSpPr>
        <p:spPr>
          <a:xfrm>
            <a:off x="628650" y="955965"/>
            <a:ext cx="7886700" cy="4860941"/>
          </a:xfrm>
        </p:spPr>
        <p:txBody>
          <a:bodyPr>
            <a:normAutofit/>
          </a:bodyPr>
          <a:lstStyle/>
          <a:p>
            <a:pPr marL="452628" lvl="1" indent="-342900">
              <a:buClr>
                <a:schemeClr val="accent3"/>
              </a:buClr>
            </a:pPr>
            <a:r>
              <a:rPr lang="en-US" sz="2100" dirty="0" err="1">
                <a:solidFill>
                  <a:schemeClr val="accent3"/>
                </a:solidFill>
              </a:rPr>
              <a:t>Brønsted</a:t>
            </a:r>
            <a:r>
              <a:rPr lang="en-US" sz="2100" dirty="0">
                <a:solidFill>
                  <a:schemeClr val="accent3"/>
                </a:solidFill>
              </a:rPr>
              <a:t>-Lowry Acids are H</a:t>
            </a:r>
            <a:r>
              <a:rPr lang="en-US" sz="2100" baseline="30000" dirty="0">
                <a:solidFill>
                  <a:schemeClr val="accent3"/>
                </a:solidFill>
              </a:rPr>
              <a:t>+</a:t>
            </a:r>
            <a:r>
              <a:rPr lang="en-US" sz="2100" dirty="0">
                <a:solidFill>
                  <a:schemeClr val="accent3"/>
                </a:solidFill>
              </a:rPr>
              <a:t> donors.</a:t>
            </a:r>
          </a:p>
          <a:p>
            <a:pPr marL="452628" lvl="1" indent="-342900">
              <a:buClr>
                <a:schemeClr val="accent3"/>
              </a:buClr>
            </a:pPr>
            <a:endParaRPr lang="en-US" sz="2100" dirty="0">
              <a:solidFill>
                <a:schemeClr val="accent3"/>
              </a:solidFill>
            </a:endParaRPr>
          </a:p>
          <a:p>
            <a:pPr marL="452628" lvl="1" indent="-342900">
              <a:buClr>
                <a:schemeClr val="accent3"/>
              </a:buClr>
            </a:pPr>
            <a:r>
              <a:rPr lang="en-US" sz="2100" dirty="0"/>
              <a:t>The strength of an acid is measured by the extent to which it forms H</a:t>
            </a:r>
            <a:r>
              <a:rPr lang="en-US" sz="2100" baseline="-25000" dirty="0"/>
              <a:t>3</a:t>
            </a:r>
            <a:r>
              <a:rPr lang="en-US" sz="2100" dirty="0"/>
              <a:t>O</a:t>
            </a:r>
            <a:r>
              <a:rPr lang="en-US" sz="2100" baseline="30000" dirty="0"/>
              <a:t>+</a:t>
            </a:r>
            <a:r>
              <a:rPr lang="en-US" sz="2100" dirty="0"/>
              <a:t> in water.</a:t>
            </a:r>
          </a:p>
          <a:p>
            <a:pPr marL="452628" lvl="1" indent="-342900">
              <a:buClr>
                <a:schemeClr val="accent3"/>
              </a:buClr>
            </a:pPr>
            <a:endParaRPr lang="en-US" sz="2100" dirty="0"/>
          </a:p>
          <a:p>
            <a:pPr marL="109728" lvl="1" indent="0" algn="ctr">
              <a:buClr>
                <a:schemeClr val="accent3"/>
              </a:buCl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solidFill>
                  <a:schemeClr val="accent3"/>
                </a:solidFill>
                <a:sym typeface="Wingdings" pitchFamily="2" charset="2"/>
              </a:rPr>
              <a:t>– </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pPr>
              <a:buNone/>
            </a:pPr>
            <a:endParaRPr lang="en-US" dirty="0"/>
          </a:p>
          <a:p>
            <a:r>
              <a:rPr lang="en-US" dirty="0"/>
              <a:t>Strong acids yield nearly 100% </a:t>
            </a:r>
            <a:r>
              <a:rPr lang="en-US" dirty="0">
                <a:ea typeface="ヒラギノ角ゴ Pro W3" pitchFamily="1" charset="-128"/>
              </a:rPr>
              <a:t>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dirty="0">
                <a:ea typeface="ヒラギノ角ゴ Pro W3" pitchFamily="1" charset="-128"/>
              </a:rPr>
              <a:t>.</a:t>
            </a:r>
          </a:p>
          <a:p>
            <a:endParaRPr lang="en-US" dirty="0"/>
          </a:p>
          <a:p>
            <a:r>
              <a:rPr lang="en-US" dirty="0"/>
              <a:t>Weak acids yield much less than 100% </a:t>
            </a:r>
            <a:r>
              <a:rPr lang="en-US" dirty="0">
                <a:ea typeface="ヒラギノ角ゴ Pro W3" pitchFamily="1" charset="-128"/>
              </a:rPr>
              <a:t>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dirty="0">
                <a:ea typeface="ヒラギノ角ゴ Pro W3" pitchFamily="1" charset="-128"/>
              </a:rPr>
              <a:t>.</a:t>
            </a:r>
          </a:p>
          <a:p>
            <a:endParaRPr lang="en-US" dirty="0"/>
          </a:p>
        </p:txBody>
      </p:sp>
    </p:spTree>
    <p:extLst>
      <p:ext uri="{BB962C8B-B14F-4D97-AF65-F5344CB8AC3E}">
        <p14:creationId xmlns:p14="http://schemas.microsoft.com/office/powerpoint/2010/main" val="223512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14.6</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Some of the common strong acids and bases are listed here.</a:t>
            </a:r>
          </a:p>
        </p:txBody>
      </p:sp>
      <p:pic>
        <p:nvPicPr>
          <p:cNvPr id="10" name="Figure" descr="This table has seven rows and two columns. The first row is a header row, and it labels each column, “6 Strong Acids,” and, “6 Strong Bases.” Under the “6 Strong Acids” column are the following: H C l O subscript 4 perchloric acid; H C l hydrochloric acid; H B r hydrobromic acid; H I hydroiodic acid; H N O subscript 3 nitric acid; H subscript 2 S O subscript 4 sulfuric acid. Under the “6 Strong Bases” column are the following: L i O H lithium hydroxide; N a O H sodium hydroxide; K O H potassium hydroxide; C a ( O H ) subscript 2 calcium hydroxide; S r ( O H ) subscript 2 strontium hydroxide; B a ( O H ) subscript 2 barium hydroxide."/>
          <p:cNvPicPr>
            <a:picLocks noChangeAspect="1"/>
          </p:cNvPicPr>
          <p:nvPr/>
        </p:nvPicPr>
        <p:blipFill>
          <a:blip r:embed="rId2" cstate="email">
            <a:extLst>
              <a:ext uri="{28A0092B-C50C-407E-A947-70E740481C1C}">
                <a14:useLocalDpi xmlns:a14="http://schemas.microsoft.com/office/drawing/2010/main" val="0"/>
              </a:ext>
            </a:extLst>
          </a:blip>
          <a:srcRect l="-3279" r="-327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37796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Acid-Ionization Constant, </a:t>
            </a:r>
            <a:r>
              <a:rPr lang="en-US" i="1" dirty="0" err="1"/>
              <a:t>K</a:t>
            </a:r>
            <a:r>
              <a:rPr lang="en-US" baseline="-25000" dirty="0" err="1"/>
              <a:t>a</a:t>
            </a:r>
            <a:endParaRPr lang="en-US" baseline="-25000" dirty="0"/>
          </a:p>
        </p:txBody>
      </p:sp>
      <p:sp>
        <p:nvSpPr>
          <p:cNvPr id="3" name="Content Placeholder 2"/>
          <p:cNvSpPr>
            <a:spLocks noGrp="1"/>
          </p:cNvSpPr>
          <p:nvPr>
            <p:ph idx="1"/>
          </p:nvPr>
        </p:nvSpPr>
        <p:spPr/>
        <p:txBody>
          <a:bodyPr/>
          <a:lstStyle/>
          <a:p>
            <a:r>
              <a:rPr lang="en-US" sz="2000" dirty="0"/>
              <a:t>The relative strengths of weak acids can be determined by measuring their equilibrium constants. </a:t>
            </a:r>
          </a:p>
          <a:p>
            <a:endParaRPr lang="en-US" sz="2000" dirty="0"/>
          </a:p>
          <a:p>
            <a:r>
              <a:rPr lang="en-US" sz="2000" dirty="0"/>
              <a:t>The equilibrium constant for an acid is called the </a:t>
            </a:r>
            <a:r>
              <a:rPr lang="en-US" sz="2000" b="1" dirty="0"/>
              <a:t>acid-ionization constant (</a:t>
            </a:r>
            <a:r>
              <a:rPr lang="en-US" sz="2000" b="1" i="1" dirty="0" err="1"/>
              <a:t>K</a:t>
            </a:r>
            <a:r>
              <a:rPr lang="en-US" sz="2000" b="1" baseline="-25000" dirty="0" err="1"/>
              <a:t>a</a:t>
            </a:r>
            <a:r>
              <a:rPr lang="en-US" sz="2000" b="1" dirty="0"/>
              <a:t>). </a:t>
            </a:r>
          </a:p>
          <a:p>
            <a:endParaRPr lang="en-US" sz="2000" b="1" dirty="0"/>
          </a:p>
          <a:p>
            <a:pPr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sym typeface="Wingdings" pitchFamily="2" charset="2"/>
              </a:rPr>
              <a:t> –</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dirty="0"/>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255786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Acid-Ionization Constant, </a:t>
            </a:r>
            <a:r>
              <a:rPr lang="en-US" i="1" dirty="0" err="1"/>
              <a:t>K</a:t>
            </a:r>
            <a:r>
              <a:rPr lang="en-US" baseline="-25000" dirty="0" err="1"/>
              <a:t>a</a:t>
            </a:r>
            <a:endParaRPr lang="en-US" dirty="0"/>
          </a:p>
        </p:txBody>
      </p:sp>
      <p:sp>
        <p:nvSpPr>
          <p:cNvPr id="3" name="Content Placeholder 2"/>
          <p:cNvSpPr>
            <a:spLocks noGrp="1"/>
          </p:cNvSpPr>
          <p:nvPr>
            <p:ph idx="1"/>
          </p:nvPr>
        </p:nvSpPr>
        <p:spPr/>
        <p:txBody>
          <a:bodyPr/>
          <a:lstStyle/>
          <a:p>
            <a:pPr marL="0" indent="0"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sym typeface="Wingdings" pitchFamily="2" charset="2"/>
              </a:rPr>
              <a:t> –</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p>
          <a:p>
            <a:pPr marL="0" indent="0">
              <a:buNone/>
            </a:pPr>
            <a:endParaRPr lang="en-US" baseline="-25000" dirty="0">
              <a:ea typeface="ヒラギノ角ゴ Pro W3" pitchFamily="1" charset="-128"/>
            </a:endParaRPr>
          </a:p>
          <a:p>
            <a:pPr>
              <a:buFont typeface="Arial" pitchFamily="34" charset="0"/>
              <a:buChar char="•"/>
            </a:pPr>
            <a:r>
              <a:rPr lang="en-US" i="1" dirty="0" err="1">
                <a:sym typeface="Wingdings" pitchFamily="2" charset="2"/>
              </a:rPr>
              <a:t>K</a:t>
            </a:r>
            <a:r>
              <a:rPr lang="en-US" baseline="-25000" dirty="0" err="1">
                <a:sym typeface="Wingdings" pitchFamily="2" charset="2"/>
              </a:rPr>
              <a:t>a</a:t>
            </a:r>
            <a:r>
              <a:rPr lang="en-US" dirty="0">
                <a:sym typeface="Wingdings" pitchFamily="2" charset="2"/>
              </a:rPr>
              <a:t> values are related to the strength of the acid.</a:t>
            </a:r>
          </a:p>
          <a:p>
            <a:pPr lvl="1">
              <a:buFont typeface="Arial" pitchFamily="34" charset="0"/>
              <a:buChar char="•"/>
            </a:pPr>
            <a:r>
              <a:rPr lang="en-US" sz="1800" dirty="0">
                <a:sym typeface="Wingdings" pitchFamily="2" charset="2"/>
              </a:rPr>
              <a:t>The larger the </a:t>
            </a:r>
            <a:r>
              <a:rPr lang="en-US" sz="1800" i="1" dirty="0" err="1">
                <a:sym typeface="Wingdings" pitchFamily="2" charset="2"/>
              </a:rPr>
              <a:t>K</a:t>
            </a:r>
            <a:r>
              <a:rPr lang="en-US" sz="1800" baseline="-25000" dirty="0" err="1">
                <a:sym typeface="Wingdings" pitchFamily="2" charset="2"/>
              </a:rPr>
              <a:t>a</a:t>
            </a:r>
            <a:r>
              <a:rPr lang="en-US" sz="1800" dirty="0">
                <a:sym typeface="Wingdings" pitchFamily="2" charset="2"/>
              </a:rPr>
              <a:t> of an acid </a:t>
            </a:r>
            <a:endParaRPr lang="en-US" dirty="0">
              <a:sym typeface="Wingdings" pitchFamily="2" charset="2"/>
            </a:endParaRPr>
          </a:p>
          <a:p>
            <a:pPr lvl="1">
              <a:buFont typeface="Arial" pitchFamily="34" charset="0"/>
              <a:buChar char="•"/>
            </a:pPr>
            <a:r>
              <a:rPr lang="en-US" sz="1800" dirty="0">
                <a:sym typeface="Wingdings" pitchFamily="2" charset="2"/>
              </a:rPr>
              <a:t>The smaller the </a:t>
            </a:r>
            <a:r>
              <a:rPr lang="en-US" sz="1800" i="1" dirty="0" err="1">
                <a:sym typeface="Wingdings" pitchFamily="2" charset="2"/>
              </a:rPr>
              <a:t>K</a:t>
            </a:r>
            <a:r>
              <a:rPr lang="en-US" sz="1800" baseline="-25000" dirty="0" err="1">
                <a:sym typeface="Wingdings" pitchFamily="2" charset="2"/>
              </a:rPr>
              <a:t>a</a:t>
            </a:r>
            <a:r>
              <a:rPr lang="en-US" sz="1800" dirty="0">
                <a:sym typeface="Wingdings" pitchFamily="2" charset="2"/>
              </a:rPr>
              <a:t> of an acid</a:t>
            </a:r>
          </a:p>
          <a:p>
            <a:pPr marL="0" indent="0">
              <a:buNone/>
            </a:pPr>
            <a:endParaRPr lang="en-US" dirty="0"/>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116697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Strength of Bases</a:t>
            </a:r>
          </a:p>
        </p:txBody>
      </p:sp>
      <p:sp>
        <p:nvSpPr>
          <p:cNvPr id="3" name="Content Placeholder 2"/>
          <p:cNvSpPr>
            <a:spLocks noGrp="1"/>
          </p:cNvSpPr>
          <p:nvPr>
            <p:ph idx="1"/>
          </p:nvPr>
        </p:nvSpPr>
        <p:spPr>
          <a:xfrm>
            <a:off x="628650" y="955965"/>
            <a:ext cx="7886700" cy="4464334"/>
          </a:xfrm>
        </p:spPr>
        <p:txBody>
          <a:bodyPr>
            <a:normAutofit/>
          </a:bodyPr>
          <a:lstStyle/>
          <a:p>
            <a:pPr marL="173736" lvl="1" indent="-173736">
              <a:buClr>
                <a:schemeClr val="accent3"/>
              </a:buClr>
            </a:pPr>
            <a:r>
              <a:rPr lang="en-US" sz="2100" dirty="0" err="1">
                <a:solidFill>
                  <a:schemeClr val="accent3"/>
                </a:solidFill>
              </a:rPr>
              <a:t>Brønsted</a:t>
            </a:r>
            <a:r>
              <a:rPr lang="en-US" sz="2100" dirty="0">
                <a:solidFill>
                  <a:schemeClr val="accent3"/>
                </a:solidFill>
              </a:rPr>
              <a:t>-Lowry Bases are H</a:t>
            </a:r>
            <a:r>
              <a:rPr lang="en-US" sz="2100" baseline="30000" dirty="0">
                <a:solidFill>
                  <a:schemeClr val="accent3"/>
                </a:solidFill>
              </a:rPr>
              <a:t>+</a:t>
            </a:r>
            <a:r>
              <a:rPr lang="en-US" sz="2100" dirty="0">
                <a:solidFill>
                  <a:schemeClr val="accent3"/>
                </a:solidFill>
              </a:rPr>
              <a:t> acceptors.</a:t>
            </a:r>
          </a:p>
          <a:p>
            <a:pPr marL="173736" lvl="1" indent="-173736">
              <a:buClr>
                <a:schemeClr val="accent3"/>
              </a:buClr>
            </a:pPr>
            <a:endParaRPr lang="en-US" sz="2100" dirty="0">
              <a:solidFill>
                <a:schemeClr val="accent3"/>
              </a:solidFill>
            </a:endParaRPr>
          </a:p>
          <a:p>
            <a:pPr marL="173736" lvl="1" indent="-173736">
              <a:buClr>
                <a:schemeClr val="accent3"/>
              </a:buClr>
            </a:pPr>
            <a:r>
              <a:rPr lang="en-US" sz="2100" dirty="0"/>
              <a:t>The strength of a base is measured by the extent to which it forms hydroxide ions in water. </a:t>
            </a:r>
          </a:p>
          <a:p>
            <a:endParaRPr lang="en-US" dirty="0"/>
          </a:p>
          <a:p>
            <a:pPr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pPr>
              <a:buNone/>
            </a:pPr>
            <a:endParaRPr lang="en-US" dirty="0"/>
          </a:p>
          <a:p>
            <a:pPr marL="171450" lvl="1">
              <a:spcBef>
                <a:spcPts val="750"/>
              </a:spcBef>
            </a:pPr>
            <a:r>
              <a:rPr lang="en-US" sz="2100" dirty="0"/>
              <a:t>Strong bases yield nearly 100% </a:t>
            </a:r>
            <a:r>
              <a:rPr lang="en-US" sz="2100" dirty="0">
                <a:ea typeface="ヒラギノ角ゴ Pro W3" pitchFamily="1" charset="-128"/>
              </a:rPr>
              <a:t>OH</a:t>
            </a:r>
            <a:r>
              <a:rPr lang="en-US" sz="2100" baseline="30000" dirty="0">
                <a:ea typeface="ヒラギノ角ゴ Pro W3" pitchFamily="1" charset="-128"/>
              </a:rPr>
              <a:t>–</a:t>
            </a:r>
            <a:r>
              <a:rPr lang="en-US" sz="2100" dirty="0">
                <a:solidFill>
                  <a:schemeClr val="accent3"/>
                </a:solidFill>
              </a:rPr>
              <a:t>.</a:t>
            </a:r>
          </a:p>
          <a:p>
            <a:endParaRPr lang="en-US" dirty="0"/>
          </a:p>
          <a:p>
            <a:pPr marL="171450" lvl="1">
              <a:spcBef>
                <a:spcPts val="750"/>
              </a:spcBef>
            </a:pPr>
            <a:r>
              <a:rPr lang="en-US" sz="2100" dirty="0"/>
              <a:t>Weak bases yield much less than 100% </a:t>
            </a:r>
            <a:r>
              <a:rPr lang="en-US" sz="2100" dirty="0">
                <a:ea typeface="ヒラギノ角ゴ Pro W3" pitchFamily="1" charset="-128"/>
              </a:rPr>
              <a:t>OH</a:t>
            </a:r>
            <a:r>
              <a:rPr lang="en-US" sz="2100" baseline="30000" dirty="0">
                <a:ea typeface="ヒラギノ角ゴ Pro W3" pitchFamily="1" charset="-128"/>
              </a:rPr>
              <a:t>–</a:t>
            </a:r>
            <a:r>
              <a:rPr lang="en-US" sz="2100" dirty="0">
                <a:solidFill>
                  <a:schemeClr val="accent3"/>
                </a:solidFill>
              </a:rPr>
              <a:t>.</a:t>
            </a:r>
          </a:p>
          <a:p>
            <a:endParaRPr lang="en-US" dirty="0">
              <a:ea typeface="ヒラギノ角ゴ Pro W3" pitchFamily="1" charset="-128"/>
            </a:endParaRPr>
          </a:p>
          <a:p>
            <a:endParaRPr lang="en-US" dirty="0"/>
          </a:p>
        </p:txBody>
      </p:sp>
    </p:spTree>
    <p:extLst>
      <p:ext uri="{BB962C8B-B14F-4D97-AF65-F5344CB8AC3E}">
        <p14:creationId xmlns:p14="http://schemas.microsoft.com/office/powerpoint/2010/main" val="4032791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Base-Ionization Constant, </a:t>
            </a:r>
            <a:r>
              <a:rPr lang="en-US" i="1" dirty="0"/>
              <a:t>K</a:t>
            </a:r>
            <a:r>
              <a:rPr lang="en-US" baseline="-25000" dirty="0"/>
              <a:t>b</a:t>
            </a:r>
            <a:endParaRPr lang="en-US" i="1" baseline="-25000" dirty="0"/>
          </a:p>
        </p:txBody>
      </p:sp>
      <p:sp>
        <p:nvSpPr>
          <p:cNvPr id="3" name="Content Placeholder 2"/>
          <p:cNvSpPr>
            <a:spLocks noGrp="1"/>
          </p:cNvSpPr>
          <p:nvPr>
            <p:ph idx="1"/>
          </p:nvPr>
        </p:nvSpPr>
        <p:spPr/>
        <p:txBody>
          <a:bodyPr/>
          <a:lstStyle/>
          <a:p>
            <a:r>
              <a:rPr lang="en-US" dirty="0"/>
              <a:t>The relative strengths of weak bases can be determined by measuring their equilibrium constants. </a:t>
            </a:r>
          </a:p>
          <a:p>
            <a:endParaRPr lang="en-US" dirty="0"/>
          </a:p>
          <a:p>
            <a:r>
              <a:rPr lang="en-US" dirty="0"/>
              <a:t>The equilibrium constant for a base is called the </a:t>
            </a:r>
            <a:r>
              <a:rPr lang="en-US" b="1" dirty="0"/>
              <a:t>base-ionization constant (</a:t>
            </a:r>
            <a:r>
              <a:rPr lang="en-US" b="1" i="1" dirty="0"/>
              <a:t>K</a:t>
            </a:r>
            <a:r>
              <a:rPr lang="en-US" b="1" i="1" baseline="-25000" dirty="0"/>
              <a:t>b</a:t>
            </a:r>
            <a:r>
              <a:rPr lang="en-US" b="1" dirty="0"/>
              <a:t>)</a:t>
            </a:r>
            <a:r>
              <a:rPr lang="en-US" dirty="0"/>
              <a:t>. </a:t>
            </a:r>
          </a:p>
          <a:p>
            <a:endParaRPr lang="en-US" dirty="0"/>
          </a:p>
          <a:p>
            <a:pPr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832988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Base-Ionization Constant, </a:t>
            </a:r>
            <a:r>
              <a:rPr lang="en-US" i="1" dirty="0"/>
              <a:t>K</a:t>
            </a:r>
            <a:r>
              <a:rPr lang="en-US" baseline="-25000" dirty="0"/>
              <a:t>b</a:t>
            </a:r>
            <a:endParaRPr lang="en-US" dirty="0"/>
          </a:p>
        </p:txBody>
      </p:sp>
      <p:sp>
        <p:nvSpPr>
          <p:cNvPr id="3" name="Content Placeholder 2"/>
          <p:cNvSpPr>
            <a:spLocks noGrp="1"/>
          </p:cNvSpPr>
          <p:nvPr>
            <p:ph idx="1"/>
          </p:nvPr>
        </p:nvSpPr>
        <p:spPr/>
        <p:txBody>
          <a:bodyPr/>
          <a:lstStyle/>
          <a:p>
            <a:pPr marL="0" indent="0"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pPr>
              <a:buFont typeface="Arial" pitchFamily="34" charset="0"/>
              <a:buChar char="•"/>
            </a:pPr>
            <a:endParaRPr lang="en-US" sz="2800" b="1" dirty="0">
              <a:sym typeface="Wingdings" pitchFamily="2" charset="2"/>
            </a:endParaRPr>
          </a:p>
          <a:p>
            <a:pPr>
              <a:buFont typeface="Arial" pitchFamily="34" charset="0"/>
              <a:buChar char="•"/>
            </a:pPr>
            <a:r>
              <a:rPr lang="en-US" i="1" dirty="0">
                <a:sym typeface="Wingdings" pitchFamily="2" charset="2"/>
              </a:rPr>
              <a:t>K</a:t>
            </a:r>
            <a:r>
              <a:rPr lang="en-US" baseline="-25000" dirty="0">
                <a:sym typeface="Wingdings" pitchFamily="2" charset="2"/>
              </a:rPr>
              <a:t>b</a:t>
            </a:r>
            <a:r>
              <a:rPr lang="en-US" dirty="0">
                <a:sym typeface="Wingdings" pitchFamily="2" charset="2"/>
              </a:rPr>
              <a:t> values are related to the strength of the base.</a:t>
            </a:r>
          </a:p>
          <a:p>
            <a:pPr lvl="1">
              <a:buFont typeface="Arial" pitchFamily="34" charset="0"/>
              <a:buChar char="•"/>
            </a:pPr>
            <a:r>
              <a:rPr lang="en-US" sz="1800" dirty="0">
                <a:solidFill>
                  <a:schemeClr val="accent3"/>
                </a:solidFill>
                <a:sym typeface="Wingdings" pitchFamily="2" charset="2"/>
              </a:rPr>
              <a:t>The larger the </a:t>
            </a:r>
            <a:r>
              <a:rPr lang="en-US" sz="1800" i="1" dirty="0">
                <a:solidFill>
                  <a:schemeClr val="accent3"/>
                </a:solidFill>
                <a:sym typeface="Wingdings" pitchFamily="2" charset="2"/>
              </a:rPr>
              <a:t>K</a:t>
            </a:r>
            <a:r>
              <a:rPr lang="en-US" sz="1800" baseline="-25000" dirty="0">
                <a:solidFill>
                  <a:schemeClr val="accent3"/>
                </a:solidFill>
                <a:sym typeface="Wingdings" pitchFamily="2" charset="2"/>
              </a:rPr>
              <a:t>b</a:t>
            </a:r>
            <a:r>
              <a:rPr lang="en-US" sz="1800" dirty="0">
                <a:solidFill>
                  <a:schemeClr val="accent3"/>
                </a:solidFill>
                <a:sym typeface="Wingdings" pitchFamily="2" charset="2"/>
              </a:rPr>
              <a:t> of the base</a:t>
            </a:r>
          </a:p>
          <a:p>
            <a:pPr lvl="1">
              <a:buFont typeface="Arial" pitchFamily="34" charset="0"/>
              <a:buChar char="•"/>
            </a:pPr>
            <a:r>
              <a:rPr lang="en-US" sz="1800" dirty="0">
                <a:solidFill>
                  <a:schemeClr val="accent3"/>
                </a:solidFill>
                <a:sym typeface="Wingdings" pitchFamily="2" charset="2"/>
              </a:rPr>
              <a:t>The smaller the </a:t>
            </a:r>
            <a:r>
              <a:rPr lang="en-US" sz="1800" i="1" dirty="0">
                <a:solidFill>
                  <a:schemeClr val="accent3"/>
                </a:solidFill>
                <a:sym typeface="Wingdings" pitchFamily="2" charset="2"/>
              </a:rPr>
              <a:t>K</a:t>
            </a:r>
            <a:r>
              <a:rPr lang="en-US" sz="1800" baseline="-25000" dirty="0">
                <a:solidFill>
                  <a:schemeClr val="accent3"/>
                </a:solidFill>
                <a:sym typeface="Wingdings" pitchFamily="2" charset="2"/>
              </a:rPr>
              <a:t>b</a:t>
            </a:r>
            <a:r>
              <a:rPr lang="en-US" sz="1800" dirty="0">
                <a:solidFill>
                  <a:schemeClr val="accent3"/>
                </a:solidFill>
                <a:sym typeface="Wingdings" pitchFamily="2" charset="2"/>
              </a:rPr>
              <a:t> of the base</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98765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14.1 </a:t>
            </a:r>
            <a:r>
              <a:rPr lang="en-US" dirty="0" err="1"/>
              <a:t>Brønsted</a:t>
            </a:r>
            <a:r>
              <a:rPr lang="en-US" dirty="0"/>
              <a:t>-Lowry Acids and Bases</a:t>
            </a:r>
          </a:p>
          <a:p>
            <a:pPr lvl="1"/>
            <a:r>
              <a:rPr lang="en-US" dirty="0"/>
              <a:t>Identify acids, bases, and conjugate acid-base pairs according to the </a:t>
            </a:r>
            <a:r>
              <a:rPr lang="en-US" dirty="0" err="1"/>
              <a:t>Brønsted</a:t>
            </a:r>
            <a:r>
              <a:rPr lang="en-US" dirty="0"/>
              <a:t>-Lowry definition</a:t>
            </a:r>
          </a:p>
          <a:p>
            <a:pPr lvl="1"/>
            <a:r>
              <a:rPr lang="en-US" dirty="0"/>
              <a:t>Write equations for acid and base ionization reactions</a:t>
            </a:r>
          </a:p>
          <a:p>
            <a:pPr lvl="1"/>
            <a:r>
              <a:rPr lang="en-US" dirty="0"/>
              <a:t>Use the ion-product constant for water to calculate hydronium and hydroxide ion concentrations</a:t>
            </a:r>
          </a:p>
          <a:p>
            <a:pPr lvl="1"/>
            <a:r>
              <a:rPr lang="en-US" dirty="0"/>
              <a:t>Describe the acid-base behavior of amphiprotic substances</a:t>
            </a:r>
          </a:p>
        </p:txBody>
      </p:sp>
    </p:spTree>
    <p:extLst>
      <p:ext uri="{BB962C8B-B14F-4D97-AF65-F5344CB8AC3E}">
        <p14:creationId xmlns:p14="http://schemas.microsoft.com/office/powerpoint/2010/main" val="89862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lstStyle/>
          <a:p>
            <a:endParaRPr lang="en-US" i="1" dirty="0"/>
          </a:p>
          <a:p>
            <a:endParaRPr lang="en-US" i="1" dirty="0"/>
          </a:p>
          <a:p>
            <a:endParaRPr lang="en-US" i="1" dirty="0"/>
          </a:p>
          <a:p>
            <a:r>
              <a:rPr lang="en-US" i="1" dirty="0" err="1"/>
              <a:t>K</a:t>
            </a:r>
            <a:r>
              <a:rPr lang="en-US" baseline="-25000" dirty="0" err="1"/>
              <a:t>a</a:t>
            </a:r>
            <a:r>
              <a:rPr lang="en-US" dirty="0"/>
              <a:t> and </a:t>
            </a:r>
            <a:r>
              <a:rPr lang="en-US" i="1" dirty="0"/>
              <a:t>K</a:t>
            </a:r>
            <a:r>
              <a:rPr lang="en-US" baseline="-25000" dirty="0"/>
              <a:t>b</a:t>
            </a:r>
            <a:r>
              <a:rPr lang="en-US" dirty="0"/>
              <a:t> are inversely related.</a:t>
            </a:r>
          </a:p>
          <a:p>
            <a:pPr lvl="1"/>
            <a:r>
              <a:rPr lang="en-US" dirty="0"/>
              <a:t>The larger </a:t>
            </a:r>
            <a:r>
              <a:rPr lang="en-US" i="1" dirty="0" err="1"/>
              <a:t>K</a:t>
            </a:r>
            <a:r>
              <a:rPr lang="en-US" baseline="-25000" dirty="0" err="1"/>
              <a:t>a</a:t>
            </a:r>
            <a:r>
              <a:rPr lang="en-US" dirty="0"/>
              <a:t> is of an acid, the smaller the </a:t>
            </a:r>
            <a:r>
              <a:rPr lang="en-US" i="1" dirty="0"/>
              <a:t>K</a:t>
            </a:r>
            <a:r>
              <a:rPr lang="en-US" baseline="-25000" dirty="0"/>
              <a:t>b</a:t>
            </a:r>
            <a:r>
              <a:rPr lang="en-US" dirty="0"/>
              <a:t> is of its conjugate base.</a:t>
            </a:r>
          </a:p>
          <a:p>
            <a:pPr lvl="1"/>
            <a:r>
              <a:rPr lang="en-US" dirty="0"/>
              <a:t>The larger </a:t>
            </a:r>
            <a:r>
              <a:rPr lang="en-US" i="1" dirty="0"/>
              <a:t>K</a:t>
            </a:r>
            <a:r>
              <a:rPr lang="en-US" baseline="-25000" dirty="0"/>
              <a:t>b</a:t>
            </a:r>
            <a:r>
              <a:rPr lang="en-US" dirty="0"/>
              <a:t> is of a base, the smaller the </a:t>
            </a:r>
            <a:r>
              <a:rPr lang="en-US" i="1" dirty="0" err="1"/>
              <a:t>K</a:t>
            </a:r>
            <a:r>
              <a:rPr lang="en-US" baseline="-25000" dirty="0" err="1"/>
              <a:t>a</a:t>
            </a:r>
            <a:r>
              <a:rPr lang="en-US" dirty="0"/>
              <a:t> is of its conjugate acid.</a:t>
            </a:r>
          </a:p>
          <a:p>
            <a:endParaRPr lang="en-US" dirty="0"/>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88214035"/>
              </p:ext>
            </p:extLst>
          </p:nvPr>
        </p:nvGraphicFramePr>
        <p:xfrm>
          <a:off x="1876425" y="1166813"/>
          <a:ext cx="5470525" cy="563562"/>
        </p:xfrm>
        <a:graphic>
          <a:graphicData uri="http://schemas.openxmlformats.org/presentationml/2006/ole">
            <mc:AlternateContent xmlns:mc="http://schemas.openxmlformats.org/markup-compatibility/2006">
              <mc:Choice xmlns:v="urn:schemas-microsoft-com:vml" Requires="v">
                <p:oleObj name="Equation" r:id="rId2" imgW="2705040" imgH="279360" progId="Equation.DSMT4">
                  <p:embed/>
                </p:oleObj>
              </mc:Choice>
              <mc:Fallback>
                <p:oleObj name="Equation" r:id="rId2" imgW="2705040" imgH="279360" progId="Equation.DSMT4">
                  <p:embed/>
                  <p:pic>
                    <p:nvPicPr>
                      <p:cNvPr id="0" name="Object 4"/>
                      <p:cNvPicPr>
                        <a:picLocks noChangeAspect="1" noChangeArrowheads="1"/>
                      </p:cNvPicPr>
                      <p:nvPr/>
                    </p:nvPicPr>
                    <p:blipFill>
                      <a:blip r:embed="rId3"/>
                      <a:srcRect/>
                      <a:stretch>
                        <a:fillRect/>
                      </a:stretch>
                    </p:blipFill>
                    <p:spPr bwMode="auto">
                      <a:xfrm>
                        <a:off x="1876425" y="1166813"/>
                        <a:ext cx="5470525" cy="5635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72206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normAutofit/>
          </a:bodyPr>
          <a:lstStyle/>
          <a:p>
            <a:pPr marL="0" indent="0"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endParaRPr lang="en-US" dirty="0">
              <a:solidFill>
                <a:srgbClr val="000000"/>
              </a:solidFill>
            </a:endParaRPr>
          </a:p>
          <a:p>
            <a:r>
              <a:rPr lang="en-US" dirty="0">
                <a:solidFill>
                  <a:srgbClr val="000000"/>
                </a:solidFill>
              </a:rPr>
              <a:t>The extent to which an acid, HA, donates a proton to a water molecule depends upon the strength of its conjugate base, A</a:t>
            </a:r>
            <a:r>
              <a:rPr lang="en-US" baseline="30000" dirty="0">
                <a:solidFill>
                  <a:srgbClr val="000000"/>
                </a:solidFill>
              </a:rPr>
              <a:t>–</a:t>
            </a:r>
            <a:r>
              <a:rPr lang="en-US" dirty="0">
                <a:solidFill>
                  <a:srgbClr val="000000"/>
                </a:solidFill>
              </a:rPr>
              <a:t>.</a:t>
            </a:r>
          </a:p>
          <a:p>
            <a:endParaRPr lang="en-US" dirty="0">
              <a:solidFill>
                <a:srgbClr val="000000"/>
              </a:solidFill>
            </a:endParaRPr>
          </a:p>
          <a:p>
            <a:r>
              <a:rPr lang="en-US" dirty="0">
                <a:solidFill>
                  <a:srgbClr val="000000"/>
                </a:solidFill>
              </a:rPr>
              <a:t>If A</a:t>
            </a:r>
            <a:r>
              <a:rPr lang="en-US" baseline="30000" dirty="0">
                <a:solidFill>
                  <a:srgbClr val="000000"/>
                </a:solidFill>
              </a:rPr>
              <a:t>–</a:t>
            </a:r>
            <a:r>
              <a:rPr lang="en-US" dirty="0">
                <a:solidFill>
                  <a:srgbClr val="000000"/>
                </a:solidFill>
              </a:rPr>
              <a:t> is a strong base, then any proton donated to a water molecule is recaptured by A</a:t>
            </a:r>
            <a:r>
              <a:rPr lang="en-US" baseline="30000" dirty="0">
                <a:solidFill>
                  <a:srgbClr val="000000"/>
                </a:solidFill>
              </a:rPr>
              <a:t>–</a:t>
            </a:r>
            <a:r>
              <a:rPr lang="en-US" dirty="0">
                <a:solidFill>
                  <a:srgbClr val="000000"/>
                </a:solidFill>
              </a:rPr>
              <a:t>.</a:t>
            </a:r>
          </a:p>
          <a:p>
            <a:pPr lvl="1"/>
            <a:r>
              <a:rPr lang="en-US" sz="1800" dirty="0">
                <a:solidFill>
                  <a:srgbClr val="000000"/>
                </a:solidFill>
              </a:rPr>
              <a:t>Little H</a:t>
            </a:r>
            <a:r>
              <a:rPr lang="en-US" sz="1800" baseline="-25000" dirty="0">
                <a:solidFill>
                  <a:srgbClr val="000000"/>
                </a:solidFill>
              </a:rPr>
              <a:t>3</a:t>
            </a:r>
            <a:r>
              <a:rPr lang="en-US" sz="1800" dirty="0">
                <a:solidFill>
                  <a:srgbClr val="000000"/>
                </a:solidFill>
              </a:rPr>
              <a:t>O</a:t>
            </a:r>
            <a:r>
              <a:rPr lang="en-US" sz="1800" baseline="30000" dirty="0">
                <a:solidFill>
                  <a:srgbClr val="000000"/>
                </a:solidFill>
              </a:rPr>
              <a:t>+</a:t>
            </a:r>
            <a:r>
              <a:rPr lang="en-US" sz="1800" dirty="0">
                <a:solidFill>
                  <a:srgbClr val="000000"/>
                </a:solidFill>
              </a:rPr>
              <a:t> would exist in solution.</a:t>
            </a:r>
          </a:p>
          <a:p>
            <a:pPr lvl="1"/>
            <a:r>
              <a:rPr lang="en-US" sz="1800" dirty="0">
                <a:solidFill>
                  <a:srgbClr val="000000"/>
                </a:solidFill>
              </a:rPr>
              <a:t>HA is therefore a weak acid.</a:t>
            </a:r>
            <a:r>
              <a:rPr lang="en-US" dirty="0">
                <a:solidFill>
                  <a:srgbClr val="000000"/>
                </a:solidFill>
              </a:rPr>
              <a:t> </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037665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lstStyle/>
          <a:p>
            <a:pPr marL="0" indent="0" algn="ctr">
              <a:buNone/>
            </a:pPr>
            <a:r>
              <a:rPr lang="en-US" dirty="0"/>
              <a:t>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baseline="-25000" dirty="0"/>
          </a:p>
          <a:p>
            <a:endParaRPr lang="en-US" sz="2600" dirty="0">
              <a:solidFill>
                <a:srgbClr val="000000"/>
              </a:solidFill>
            </a:endParaRPr>
          </a:p>
          <a:p>
            <a:r>
              <a:rPr lang="en-US" dirty="0">
                <a:solidFill>
                  <a:srgbClr val="000000"/>
                </a:solidFill>
              </a:rPr>
              <a:t>If A</a:t>
            </a:r>
            <a:r>
              <a:rPr lang="en-US" baseline="30000" dirty="0">
                <a:solidFill>
                  <a:srgbClr val="000000"/>
                </a:solidFill>
              </a:rPr>
              <a:t>–</a:t>
            </a:r>
            <a:r>
              <a:rPr lang="en-US" dirty="0">
                <a:solidFill>
                  <a:srgbClr val="000000"/>
                </a:solidFill>
              </a:rPr>
              <a:t> is a weak base, then it is unlikely for A</a:t>
            </a:r>
            <a:r>
              <a:rPr lang="en-US" baseline="30000" dirty="0">
                <a:solidFill>
                  <a:srgbClr val="000000"/>
                </a:solidFill>
              </a:rPr>
              <a:t>–</a:t>
            </a:r>
            <a:r>
              <a:rPr lang="en-US" dirty="0">
                <a:solidFill>
                  <a:srgbClr val="000000"/>
                </a:solidFill>
              </a:rPr>
              <a:t> to recapture a proton donated to a water molecule. </a:t>
            </a:r>
          </a:p>
          <a:p>
            <a:pPr lvl="1"/>
            <a:r>
              <a:rPr lang="en-US" dirty="0">
                <a:solidFill>
                  <a:srgbClr val="000000"/>
                </a:solidFill>
              </a:rPr>
              <a:t>A large amount of H</a:t>
            </a:r>
            <a:r>
              <a:rPr lang="en-US" baseline="-25000" dirty="0">
                <a:solidFill>
                  <a:srgbClr val="000000"/>
                </a:solidFill>
              </a:rPr>
              <a:t>3</a:t>
            </a:r>
            <a:r>
              <a:rPr lang="en-US" dirty="0">
                <a:solidFill>
                  <a:srgbClr val="000000"/>
                </a:solidFill>
              </a:rPr>
              <a:t>O</a:t>
            </a:r>
            <a:r>
              <a:rPr lang="en-US" baseline="30000" dirty="0">
                <a:solidFill>
                  <a:srgbClr val="000000"/>
                </a:solidFill>
              </a:rPr>
              <a:t>+</a:t>
            </a:r>
            <a:r>
              <a:rPr lang="en-US" dirty="0">
                <a:solidFill>
                  <a:srgbClr val="000000"/>
                </a:solidFill>
              </a:rPr>
              <a:t> would exist in solution.</a:t>
            </a:r>
          </a:p>
          <a:p>
            <a:pPr lvl="1"/>
            <a:r>
              <a:rPr lang="en-US" dirty="0">
                <a:solidFill>
                  <a:srgbClr val="000000"/>
                </a:solidFill>
              </a:rPr>
              <a:t>HA is therefore a strong acid.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18389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14.7</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Relative strengths of several conjugate acid-base pairs are shown.</a:t>
            </a:r>
          </a:p>
        </p:txBody>
      </p:sp>
      <p:pic>
        <p:nvPicPr>
          <p:cNvPr id="10" name="Figure" descr="The diagram shows two horizontal bars. The first, labeled, “Relative acid strength,” at the top is red on the left and gradually changes to purple on the right. The red end at the left is labeled, “Stronger acids.” The purple end at the right is labeled, “Weaker acids.” Just outside the bar to the lower left is the label, “K subscript a.” The bar is marked off in increments with a specific acid listed above each increment. The first mark is at 1.0 with H subscript 3 O superscript positive sign. The second is ten raised to the negative two with H C l O subscript 2. The third is ten raised to the negative 4 with H F. The fourth is ten raised to the negative 6 with H subscript 2 C O subscript 3. The fifth is ten raised to a negative 8 with C H subscript 3 C O O H. The sixth is ten raised to the negative ten with N H subscript 4 superscript positive sign. The seventh is ten raised to a negative 12 with H P O subscript 4 superscript 2 negative sign. The eighth is ten raised to the negative 14 with H subscript 2 O. Similarly the second bar, which is labeled “Relative conjugate base strength,” is purple at the left end and gradually becomes blue at the right end. Outside the bar to the left is the label, “Weaker bases.” Outside the bar to the right is the label, “Stronger bases.” Below and to the left of the bar is the label, “K subscript b.” The bar is similarly marked at increments with bases listed above each increment. The first is at ten raised to the negative 14 with H subscript 2 O above it. The second is ten raised to the negative 12 C l O subscript 2 superscript negative sign. The third is ten raised to the negative ten with F superscript negative sign. The fourth is ten raised to a negative eight with H C O subscript 3 superscript negative sign. The fifth is ten raised to the negative 6 with C H subscript 3 C O O superscript negative sign. The sixth is ten raised to the negative 4 with N H subscript 3. The seventh is ten raised to the negative 2 with P O subscript 4 superscript three negative sign. The eighth is 1.0 with O H superscript negative sign."/>
          <p:cNvPicPr>
            <a:picLocks noChangeAspect="1"/>
          </p:cNvPicPr>
          <p:nvPr/>
        </p:nvPicPr>
        <p:blipFill>
          <a:blip r:embed="rId2" cstate="email">
            <a:extLst>
              <a:ext uri="{28A0092B-C50C-407E-A947-70E740481C1C}">
                <a14:useLocalDpi xmlns:a14="http://schemas.microsoft.com/office/drawing/2010/main" val="0"/>
              </a:ext>
            </a:extLst>
          </a:blip>
          <a:srcRect t="-12703" b="-12703"/>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30486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14.8</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This figure shows strengths of conjugate acid-base pairs relative to the strength of water as the reference substance.</a:t>
            </a:r>
          </a:p>
        </p:txBody>
      </p:sp>
      <p:pic>
        <p:nvPicPr>
          <p:cNvPr id="10" name="Figure" descr="This figure includes a table separated into a left half which is labeled “Acids” and a right half labeled “Bases.” A red arrow points up the left side, which is labeled “Increasing acid strength.” Similarly, a blue arrow points downward along the right side, which is labeled “Increasing base strength.” Names of acids and bases are listed next to each arrow toward the center of the table, followed by chemical formulas. Acids listed top to bottom are sulfuric acid, H subscript 2 S O subscript 4, hydrogen iodide, H I, hydrogen bromide, H B r, hydrogen chloride, H C l, nitric acid, H N O subscript 3, hydronium ion ( in pink text) H subscript 3 O superscript plus, hydrogen sulfate ion, H S O subscript 4 superscript negative, phosphoric acid, H subscript 3 P O subscript 4, hydrogen fluoride, H F, nitrous acid, H N O subscript 2, acetic acid, C H subscript 3 C O subscript 2 H, carbonic acid H subscript 2 C O subscript 3, hydrogen sulfide, H subscript 2 S, ammonium ion, N H subscript 4 superscript +, hydrogen cyanide, H C N, hydrogen carbonate ion, H C O subscript 3 superscript negative, water (shaded in beige) H subscript 2 O, hydrogen sulfide ion, H S superscript negative, ethanol, C subscript 2 H subscript 5 O H, ammonia, N H subscript 3, hydrogen, H subscript 2, methane, and C H subscript 4. The acids at the top of the listing from sulfuric acid through nitric acid are grouped with a bracket to the right labeled “Undergo complete acid ionization in water.” Similarly, the acids at the bottom from hydrogen sulfide ion through methane are grouped with a bracket and labeled, “Do not undergo acid ionization in water.” The right half of the figure lists bases and formulas. From top to bottom the bases listed are hydrogen sulfate ion, H S O subscript 4 superscript negative, iodide ion, I superscript negative, bromide ion, B r superscript negative, chloride ion, C l superscript negative, nitrate ion, N O subscript 3 superscript negative, water (shaded in beige), H subscript 2 O, sulfate ion, S O subscript 4 superscript 2 negative, dihydrogen phosphate ion, H subscript 2 P O subscript 4 superscript negative, fluoride ion, F superscript negative, nitrite ion, N O subscript 2 superscript negative, acetate ion, C H subscript 3 C O subscript 2 superscript negative, hydrogen carbonate ion, H C O subscript 3 superscript negative, hydrogen sulfide ion, H S superscript negative, ammonia, N H subscript 3, cyanide ion, C N superscript negative, carbonate ion, C O subscript 3 superscript 2 negative, hydroxide ion (in blue), O H superscript negative, sulfide ion, S superscript 2 negative, ethoxide ion, C subscript 2 H subscript 5 O superscript negative, amide ion N H subscript 2 superscript negative, hydride ion, H superscript negative, and methide ion C H subscript 3 superscript negative. The bases at the top, from perchlorate ion through nitrate ion are group with a bracket which is labeled “Do not undergo base ionization in water.” Similarly, the lower 5 in the listing, from sulfide ion through methide ion are grouped and labeled “Undergo complete base ionization in water.”"/>
          <p:cNvPicPr>
            <a:picLocks noChangeAspect="1"/>
          </p:cNvPicPr>
          <p:nvPr/>
        </p:nvPicPr>
        <p:blipFill>
          <a:blip r:embed="rId2" cstate="email">
            <a:extLst>
              <a:ext uri="{28A0092B-C50C-407E-A947-70E740481C1C}">
                <a14:useLocalDpi xmlns:a14="http://schemas.microsoft.com/office/drawing/2010/main" val="0"/>
              </a:ext>
            </a:extLst>
          </a:blip>
          <a:srcRect l="-53221" r="-5322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32549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Strength Notes</a:t>
            </a:r>
          </a:p>
        </p:txBody>
      </p:sp>
      <p:sp>
        <p:nvSpPr>
          <p:cNvPr id="3" name="Content Placeholder 2"/>
          <p:cNvSpPr>
            <a:spLocks noGrp="1"/>
          </p:cNvSpPr>
          <p:nvPr>
            <p:ph idx="1"/>
          </p:nvPr>
        </p:nvSpPr>
        <p:spPr/>
        <p:txBody>
          <a:bodyPr/>
          <a:lstStyle/>
          <a:p>
            <a:r>
              <a:rPr lang="en-US" dirty="0"/>
              <a:t>The conjugates of weak acids and weak bases are weak bases and weak acids, respectively. </a:t>
            </a:r>
          </a:p>
          <a:p>
            <a:endParaRPr lang="en-US" dirty="0"/>
          </a:p>
          <a:p>
            <a:r>
              <a:rPr lang="en-US" dirty="0"/>
              <a:t>These conjugates compete with water. </a:t>
            </a:r>
          </a:p>
          <a:p>
            <a:endParaRPr lang="en-US" dirty="0"/>
          </a:p>
          <a:p>
            <a:r>
              <a:rPr lang="en-US" dirty="0"/>
              <a:t>Solutions of these weak acids and weak bases produce an equilibrium mixture of reactants and products.</a:t>
            </a:r>
          </a:p>
          <a:p>
            <a:endParaRPr lang="en-US" dirty="0"/>
          </a:p>
          <a:p>
            <a:r>
              <a:rPr lang="en-US" dirty="0"/>
              <a:t>Just keep in mind that for conjugate acid/base pairs, the following equation must always be satisfied.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2528980"/>
              </p:ext>
            </p:extLst>
          </p:nvPr>
        </p:nvGraphicFramePr>
        <p:xfrm>
          <a:off x="1942526" y="4857464"/>
          <a:ext cx="5470525" cy="563562"/>
        </p:xfrm>
        <a:graphic>
          <a:graphicData uri="http://schemas.openxmlformats.org/presentationml/2006/ole">
            <mc:AlternateContent xmlns:mc="http://schemas.openxmlformats.org/markup-compatibility/2006">
              <mc:Choice xmlns:v="urn:schemas-microsoft-com:vml" Requires="v">
                <p:oleObj name="Equation" r:id="rId2" imgW="2705040" imgH="279360" progId="Equation.DSMT4">
                  <p:embed/>
                </p:oleObj>
              </mc:Choice>
              <mc:Fallback>
                <p:oleObj name="Equation" r:id="rId2" imgW="2705040" imgH="27936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526" y="4857464"/>
                        <a:ext cx="54705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471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t>
            </a:r>
            <a:r>
              <a:rPr lang="en-US" i="1" dirty="0" err="1"/>
              <a:t>K</a:t>
            </a:r>
            <a:r>
              <a:rPr lang="en-US" baseline="-25000" dirty="0" err="1"/>
              <a:t>a</a:t>
            </a:r>
            <a:r>
              <a:rPr lang="en-US" dirty="0"/>
              <a:t> or </a:t>
            </a:r>
            <a:r>
              <a:rPr lang="en-US" i="1" dirty="0"/>
              <a:t>K</a:t>
            </a:r>
            <a:r>
              <a:rPr lang="en-US" baseline="-25000" dirty="0"/>
              <a:t>b</a:t>
            </a:r>
            <a:r>
              <a:rPr lang="en-US" dirty="0"/>
              <a:t> </a:t>
            </a:r>
          </a:p>
        </p:txBody>
      </p:sp>
      <p:sp>
        <p:nvSpPr>
          <p:cNvPr id="3" name="Content Placeholder 2"/>
          <p:cNvSpPr>
            <a:spLocks noGrp="1"/>
          </p:cNvSpPr>
          <p:nvPr>
            <p:ph idx="1"/>
          </p:nvPr>
        </p:nvSpPr>
        <p:spPr/>
        <p:txBody>
          <a:bodyPr/>
          <a:lstStyle/>
          <a:p>
            <a:r>
              <a:rPr lang="en-US" dirty="0"/>
              <a:t>There are several ways to determine the </a:t>
            </a:r>
            <a:r>
              <a:rPr lang="en-US" i="1" dirty="0" err="1"/>
              <a:t>K</a:t>
            </a:r>
            <a:r>
              <a:rPr lang="en-US" baseline="-25000" dirty="0" err="1"/>
              <a:t>a</a:t>
            </a:r>
            <a:r>
              <a:rPr lang="en-US" dirty="0"/>
              <a:t> or </a:t>
            </a:r>
            <a:r>
              <a:rPr lang="en-US" i="1" dirty="0"/>
              <a:t>K</a:t>
            </a:r>
            <a:r>
              <a:rPr lang="en-US" baseline="-25000" dirty="0"/>
              <a:t>b</a:t>
            </a:r>
            <a:r>
              <a:rPr lang="en-US" dirty="0"/>
              <a:t> value of a weak acid or weak base.</a:t>
            </a:r>
          </a:p>
          <a:p>
            <a:endParaRPr lang="en-US" dirty="0"/>
          </a:p>
          <a:p>
            <a:r>
              <a:rPr lang="en-US" dirty="0"/>
              <a:t>One approach is to measure the pH of a solution prepared by dissolving a known amount of the weak acid or base. In these problems…</a:t>
            </a:r>
          </a:p>
          <a:p>
            <a:pPr lvl="1"/>
            <a:r>
              <a:rPr lang="en-US" sz="1800" dirty="0">
                <a:solidFill>
                  <a:schemeClr val="accent3"/>
                </a:solidFill>
              </a:rPr>
              <a:t>Given pH</a:t>
            </a:r>
          </a:p>
          <a:p>
            <a:pPr lvl="1"/>
            <a:r>
              <a:rPr lang="en-US" sz="1800" dirty="0">
                <a:solidFill>
                  <a:schemeClr val="accent3"/>
                </a:solidFill>
              </a:rPr>
              <a:t>Given some information that can be used to find the initial concentration of the acid or base. </a:t>
            </a:r>
          </a:p>
          <a:p>
            <a:pPr lvl="1"/>
            <a:r>
              <a:rPr lang="en-US" sz="1800" dirty="0">
                <a:solidFill>
                  <a:schemeClr val="accent3"/>
                </a:solidFill>
              </a:rPr>
              <a:t>Calculate </a:t>
            </a:r>
            <a:r>
              <a:rPr lang="en-US" sz="1800" i="1" dirty="0" err="1">
                <a:solidFill>
                  <a:schemeClr val="accent3"/>
                </a:solidFill>
              </a:rPr>
              <a:t>K</a:t>
            </a:r>
            <a:r>
              <a:rPr lang="en-US" sz="1800" baseline="-25000" dirty="0" err="1">
                <a:solidFill>
                  <a:schemeClr val="accent3"/>
                </a:solidFill>
              </a:rPr>
              <a:t>a</a:t>
            </a:r>
            <a:r>
              <a:rPr lang="en-US" sz="1800" dirty="0">
                <a:solidFill>
                  <a:schemeClr val="accent3"/>
                </a:solidFill>
              </a:rPr>
              <a:t> or </a:t>
            </a:r>
            <a:r>
              <a:rPr lang="en-US" sz="1800" i="1" dirty="0">
                <a:solidFill>
                  <a:schemeClr val="accent3"/>
                </a:solidFill>
              </a:rPr>
              <a:t>K</a:t>
            </a:r>
            <a:r>
              <a:rPr lang="en-US" sz="1800" baseline="-25000" dirty="0">
                <a:solidFill>
                  <a:schemeClr val="accent3"/>
                </a:solidFill>
              </a:rPr>
              <a:t>b</a:t>
            </a:r>
            <a:endParaRPr lang="en-US" sz="1800" dirty="0">
              <a:solidFill>
                <a:schemeClr val="accent3"/>
              </a:solidFill>
            </a:endParaRPr>
          </a:p>
          <a:p>
            <a:endParaRPr lang="en-US" dirty="0"/>
          </a:p>
        </p:txBody>
      </p:sp>
      <p:sp>
        <p:nvSpPr>
          <p:cNvPr id="4" name="Content Placeholder 3"/>
          <p:cNvSpPr>
            <a:spLocks noGrp="1"/>
          </p:cNvSpPr>
          <p:nvPr>
            <p:ph idx="13"/>
          </p:nvPr>
        </p:nvSpPr>
        <p:spPr/>
        <p:txBody>
          <a:bodyPr/>
          <a:lstStyle/>
          <a:p>
            <a:endParaRPr lang="en-US" dirty="0"/>
          </a:p>
        </p:txBody>
      </p:sp>
    </p:spTree>
    <p:extLst>
      <p:ext uri="{BB962C8B-B14F-4D97-AF65-F5344CB8AC3E}">
        <p14:creationId xmlns:p14="http://schemas.microsoft.com/office/powerpoint/2010/main" val="49740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Ionization</a:t>
            </a:r>
          </a:p>
        </p:txBody>
      </p:sp>
      <p:sp>
        <p:nvSpPr>
          <p:cNvPr id="3" name="Content Placeholder 2"/>
          <p:cNvSpPr>
            <a:spLocks noGrp="1"/>
          </p:cNvSpPr>
          <p:nvPr>
            <p:ph idx="1"/>
          </p:nvPr>
        </p:nvSpPr>
        <p:spPr>
          <a:xfrm>
            <a:off x="628650" y="955965"/>
            <a:ext cx="7886700" cy="5092295"/>
          </a:xfrm>
        </p:spPr>
        <p:txBody>
          <a:bodyPr/>
          <a:lstStyle/>
          <a:p>
            <a:r>
              <a:rPr lang="en-US" dirty="0"/>
              <a:t>For,    HA</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r>
              <a:rPr lang="en-US" dirty="0">
                <a:sym typeface="Wingdings" pitchFamily="2" charset="2"/>
              </a:rPr>
              <a:t>    </a:t>
            </a:r>
            <a:endParaRPr lang="en-US" dirty="0"/>
          </a:p>
          <a:p>
            <a:pPr>
              <a:buNone/>
            </a:pPr>
            <a:endParaRPr lang="en-US" dirty="0"/>
          </a:p>
          <a:p>
            <a:r>
              <a:rPr lang="en-US" dirty="0"/>
              <a:t>The percent ionization of a weak acid is defined as</a:t>
            </a:r>
          </a:p>
          <a:p>
            <a:endParaRPr lang="en-US" dirty="0"/>
          </a:p>
          <a:p>
            <a:endParaRPr lang="en-US" dirty="0"/>
          </a:p>
          <a:p>
            <a:endParaRPr lang="en-US" dirty="0"/>
          </a:p>
          <a:p>
            <a:r>
              <a:rPr lang="en-US" dirty="0"/>
              <a:t>Calculate the % ionization from the previous problem:</a:t>
            </a:r>
          </a:p>
          <a:p>
            <a:endParaRPr lang="en-US" dirty="0"/>
          </a:p>
          <a:p>
            <a:pPr marL="342900" lvl="1" indent="0">
              <a:buNone/>
            </a:pPr>
            <a:r>
              <a:rPr lang="en-US" dirty="0"/>
              <a:t>% ionization =</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43623416"/>
              </p:ext>
            </p:extLst>
          </p:nvPr>
        </p:nvGraphicFramePr>
        <p:xfrm>
          <a:off x="2765234" y="2284268"/>
          <a:ext cx="3504225" cy="854220"/>
        </p:xfrm>
        <a:graphic>
          <a:graphicData uri="http://schemas.openxmlformats.org/presentationml/2006/ole">
            <mc:AlternateContent xmlns:mc="http://schemas.openxmlformats.org/markup-compatibility/2006">
              <mc:Choice xmlns:v="urn:schemas-microsoft-com:vml" Requires="v">
                <p:oleObj name="Equation" r:id="rId2" imgW="1968480" imgH="469800" progId="Equation.DSMT4">
                  <p:embed/>
                </p:oleObj>
              </mc:Choice>
              <mc:Fallback>
                <p:oleObj name="Equation" r:id="rId2" imgW="1968480" imgH="469800" progId="Equation.DSMT4">
                  <p:embed/>
                  <p:pic>
                    <p:nvPicPr>
                      <p:cNvPr id="0" name="Object 4"/>
                      <p:cNvPicPr>
                        <a:picLocks noGrp="1" noChangeAspect="1" noChangeArrowheads="1"/>
                      </p:cNvPicPr>
                      <p:nvPr/>
                    </p:nvPicPr>
                    <p:blipFill>
                      <a:blip r:embed="rId3"/>
                      <a:srcRect/>
                      <a:stretch>
                        <a:fillRect/>
                      </a:stretch>
                    </p:blipFill>
                    <p:spPr bwMode="auto">
                      <a:xfrm>
                        <a:off x="2765234" y="2284268"/>
                        <a:ext cx="3504225" cy="8542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18565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Ionization of Weak Bases</a:t>
            </a:r>
          </a:p>
        </p:txBody>
      </p:sp>
      <p:sp>
        <p:nvSpPr>
          <p:cNvPr id="3" name="Content Placeholder 2"/>
          <p:cNvSpPr>
            <a:spLocks noGrp="1"/>
          </p:cNvSpPr>
          <p:nvPr>
            <p:ph idx="1"/>
          </p:nvPr>
        </p:nvSpPr>
        <p:spPr/>
        <p:txBody>
          <a:bodyPr/>
          <a:lstStyle/>
          <a:p>
            <a:pPr marL="0" indent="0" algn="ctr">
              <a:buNone/>
            </a:pPr>
            <a:r>
              <a:rPr lang="en-US" dirty="0"/>
              <a:t>B</a:t>
            </a:r>
            <a:r>
              <a:rPr lang="en-US" baseline="-25000" dirty="0"/>
              <a:t>(</a:t>
            </a:r>
            <a:r>
              <a:rPr lang="en-US" i="1"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HB</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OH</a:t>
            </a:r>
            <a:r>
              <a:rPr lang="en-US" baseline="30000" dirty="0">
                <a:ea typeface="ヒラギノ角ゴ Pro W3" pitchFamily="1" charset="-128"/>
              </a:rPr>
              <a:t>–</a:t>
            </a:r>
            <a:r>
              <a:rPr lang="en-US" baseline="-25000" dirty="0">
                <a:ea typeface="ヒラギノ角ゴ Pro W3" pitchFamily="1" charset="-128"/>
              </a:rPr>
              <a:t>(</a:t>
            </a:r>
            <a:r>
              <a:rPr lang="en-US" i="1" baseline="-25000" dirty="0" err="1">
                <a:ea typeface="ヒラギノ角ゴ Pro W3" pitchFamily="1" charset="-128"/>
              </a:rPr>
              <a:t>aq</a:t>
            </a:r>
            <a:r>
              <a:rPr lang="en-US" baseline="-25000" dirty="0">
                <a:ea typeface="ヒラギノ角ゴ Pro W3" pitchFamily="1" charset="-128"/>
              </a:rPr>
              <a:t>)</a:t>
            </a:r>
            <a:endParaRPr lang="en-US" dirty="0">
              <a:sym typeface="Wingdings" pitchFamily="2" charset="2"/>
            </a:endParaRPr>
          </a:p>
          <a:p>
            <a:endParaRPr lang="en-US" dirty="0"/>
          </a:p>
        </p:txBody>
      </p:sp>
    </p:spTree>
    <p:extLst>
      <p:ext uri="{BB962C8B-B14F-4D97-AF65-F5344CB8AC3E}">
        <p14:creationId xmlns:p14="http://schemas.microsoft.com/office/powerpoint/2010/main" val="3878256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pH of a Weak Acid or Weak Base Solution </a:t>
            </a:r>
          </a:p>
        </p:txBody>
      </p:sp>
      <p:sp>
        <p:nvSpPr>
          <p:cNvPr id="3" name="Content Placeholder 2"/>
          <p:cNvSpPr>
            <a:spLocks noGrp="1"/>
          </p:cNvSpPr>
          <p:nvPr>
            <p:ph idx="1"/>
          </p:nvPr>
        </p:nvSpPr>
        <p:spPr/>
        <p:txBody>
          <a:bodyPr>
            <a:normAutofit/>
          </a:bodyPr>
          <a:lstStyle/>
          <a:p>
            <a:r>
              <a:rPr lang="en-US" dirty="0"/>
              <a:t>The process is similar to that used to calculate equilibrium concentrations or pressures.</a:t>
            </a:r>
          </a:p>
          <a:p>
            <a:endParaRPr lang="en-US" dirty="0"/>
          </a:p>
          <a:p>
            <a:r>
              <a:rPr lang="en-US" dirty="0"/>
              <a:t>In these problems…</a:t>
            </a:r>
          </a:p>
          <a:p>
            <a:pPr lvl="1"/>
            <a:r>
              <a:rPr lang="en-US" dirty="0"/>
              <a:t>Given </a:t>
            </a:r>
            <a:r>
              <a:rPr lang="en-US" dirty="0" err="1"/>
              <a:t>K</a:t>
            </a:r>
            <a:r>
              <a:rPr lang="en-US" baseline="-25000" dirty="0" err="1"/>
              <a:t>a</a:t>
            </a:r>
            <a:r>
              <a:rPr lang="en-US" dirty="0"/>
              <a:t> or K</a:t>
            </a:r>
            <a:r>
              <a:rPr lang="en-US" baseline="-25000" dirty="0"/>
              <a:t>b</a:t>
            </a:r>
          </a:p>
          <a:p>
            <a:pPr lvl="1"/>
            <a:endParaRPr lang="en-US" dirty="0"/>
          </a:p>
          <a:p>
            <a:pPr lvl="1"/>
            <a:r>
              <a:rPr lang="en-US" dirty="0"/>
              <a:t>Given some information that can be used to find the initial concentration of the acid or base. </a:t>
            </a:r>
          </a:p>
          <a:p>
            <a:pPr lvl="1"/>
            <a:endParaRPr lang="en-US" dirty="0"/>
          </a:p>
          <a:p>
            <a:pPr lvl="1"/>
            <a:r>
              <a:rPr lang="en-US" dirty="0"/>
              <a:t>Calculate [H</a:t>
            </a:r>
            <a:r>
              <a:rPr lang="en-US" baseline="-25000" dirty="0"/>
              <a:t>3</a:t>
            </a:r>
            <a:r>
              <a:rPr lang="en-US" dirty="0"/>
              <a:t>O+]</a:t>
            </a:r>
            <a:r>
              <a:rPr lang="en-US" baseline="-25000" dirty="0" err="1"/>
              <a:t>eq</a:t>
            </a:r>
            <a:r>
              <a:rPr lang="en-US" dirty="0"/>
              <a:t> or [OH</a:t>
            </a:r>
            <a:r>
              <a:rPr lang="en-US" baseline="30000" dirty="0"/>
              <a:t>–</a:t>
            </a:r>
            <a:r>
              <a:rPr lang="en-US" dirty="0"/>
              <a:t>]</a:t>
            </a:r>
            <a:r>
              <a:rPr lang="en-US" baseline="-25000" dirty="0"/>
              <a:t> </a:t>
            </a:r>
            <a:r>
              <a:rPr lang="en-US" baseline="-25000" dirty="0" err="1"/>
              <a:t>eq</a:t>
            </a:r>
            <a:r>
              <a:rPr lang="en-US" dirty="0"/>
              <a:t> </a:t>
            </a:r>
          </a:p>
          <a:p>
            <a:pPr lvl="1"/>
            <a:endParaRPr lang="en-US" dirty="0"/>
          </a:p>
          <a:p>
            <a:pPr lvl="1"/>
            <a:r>
              <a:rPr lang="en-US" dirty="0"/>
              <a:t>Calculate pH</a:t>
            </a:r>
          </a:p>
          <a:p>
            <a:endParaRPr lang="en-US" dirty="0"/>
          </a:p>
        </p:txBody>
      </p:sp>
    </p:spTree>
    <p:extLst>
      <p:ext uri="{BB962C8B-B14F-4D97-AF65-F5344CB8AC3E}">
        <p14:creationId xmlns:p14="http://schemas.microsoft.com/office/powerpoint/2010/main" val="276339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and Base Definitions</a:t>
            </a:r>
          </a:p>
        </p:txBody>
      </p:sp>
      <p:sp>
        <p:nvSpPr>
          <p:cNvPr id="3" name="Content Placeholder 2"/>
          <p:cNvSpPr>
            <a:spLocks noGrp="1"/>
          </p:cNvSpPr>
          <p:nvPr>
            <p:ph idx="1"/>
          </p:nvPr>
        </p:nvSpPr>
        <p:spPr/>
        <p:txBody>
          <a:bodyPr/>
          <a:lstStyle/>
          <a:p>
            <a:r>
              <a:rPr lang="en-US" dirty="0"/>
              <a:t>Johannes </a:t>
            </a:r>
            <a:r>
              <a:rPr lang="en-US" dirty="0" err="1"/>
              <a:t>Brønsted</a:t>
            </a:r>
            <a:r>
              <a:rPr lang="en-US" dirty="0"/>
              <a:t> and Thomas Lowry (1923) definition: </a:t>
            </a:r>
          </a:p>
          <a:p>
            <a:endParaRPr lang="en-US" dirty="0"/>
          </a:p>
          <a:p>
            <a:pPr lvl="1"/>
            <a:r>
              <a:rPr lang="en-US" dirty="0"/>
              <a:t>Focused on the reactions that take place between acids and bases. </a:t>
            </a:r>
          </a:p>
          <a:p>
            <a:pPr lvl="1"/>
            <a:endParaRPr lang="en-US" dirty="0"/>
          </a:p>
          <a:p>
            <a:pPr lvl="1"/>
            <a:r>
              <a:rPr lang="en-US" b="1" dirty="0" err="1"/>
              <a:t>Brønsted</a:t>
            </a:r>
            <a:r>
              <a:rPr lang="en-US" b="1" dirty="0"/>
              <a:t>-Lowry Acid: </a:t>
            </a:r>
            <a:r>
              <a:rPr lang="en-US" dirty="0"/>
              <a:t>A compound that donates a proton to another compound. </a:t>
            </a:r>
          </a:p>
          <a:p>
            <a:pPr lvl="1"/>
            <a:endParaRPr lang="en-US" dirty="0"/>
          </a:p>
          <a:p>
            <a:pPr lvl="1"/>
            <a:r>
              <a:rPr lang="en-US" b="1" dirty="0" err="1"/>
              <a:t>Brønsted</a:t>
            </a:r>
            <a:r>
              <a:rPr lang="en-US" b="1" dirty="0"/>
              <a:t>-Lowry Base: </a:t>
            </a:r>
            <a:r>
              <a:rPr lang="en-US" dirty="0"/>
              <a:t>A compound that accepts a proton from another compound. </a:t>
            </a:r>
          </a:p>
          <a:p>
            <a:endParaRPr lang="en-US" dirty="0"/>
          </a:p>
        </p:txBody>
      </p:sp>
    </p:spTree>
    <p:extLst>
      <p:ext uri="{BB962C8B-B14F-4D97-AF65-F5344CB8AC3E}">
        <p14:creationId xmlns:p14="http://schemas.microsoft.com/office/powerpoint/2010/main" val="3016042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Structure and Acid Strength</a:t>
            </a:r>
          </a:p>
        </p:txBody>
      </p:sp>
      <p:sp>
        <p:nvSpPr>
          <p:cNvPr id="3" name="Content Placeholder 2"/>
          <p:cNvSpPr>
            <a:spLocks noGrp="1"/>
          </p:cNvSpPr>
          <p:nvPr>
            <p:ph idx="1"/>
          </p:nvPr>
        </p:nvSpPr>
        <p:spPr>
          <a:xfrm>
            <a:off x="628650" y="955965"/>
            <a:ext cx="7886700" cy="4497384"/>
          </a:xfrm>
        </p:spPr>
        <p:txBody>
          <a:bodyPr>
            <a:normAutofit/>
          </a:bodyPr>
          <a:lstStyle/>
          <a:p>
            <a:r>
              <a:rPr lang="en-US" dirty="0"/>
              <a:t>As you can start to see, some acids are stronger than other acids.</a:t>
            </a:r>
          </a:p>
          <a:p>
            <a:endParaRPr lang="en-US" dirty="0"/>
          </a:p>
          <a:p>
            <a:r>
              <a:rPr lang="en-US" dirty="0" err="1"/>
              <a:t>Brønsted</a:t>
            </a:r>
            <a:r>
              <a:rPr lang="en-US" dirty="0"/>
              <a:t>-Lowry Acids are proton donors.</a:t>
            </a:r>
          </a:p>
          <a:p>
            <a:endParaRPr lang="en-US" dirty="0"/>
          </a:p>
          <a:p>
            <a:r>
              <a:rPr lang="en-US" dirty="0"/>
              <a:t>Consider binary compounds of hydrogen (H–A).</a:t>
            </a:r>
          </a:p>
          <a:p>
            <a:pPr lvl="1"/>
            <a:r>
              <a:rPr lang="en-US" dirty="0"/>
              <a:t>The strength of the acid depends on how easily the bond between the hydrogen and nonmetal (A) is broken.</a:t>
            </a:r>
          </a:p>
          <a:p>
            <a:pPr lvl="1"/>
            <a:r>
              <a:rPr lang="en-US" dirty="0"/>
              <a:t>Acid strength increases as bond strength decreases.</a:t>
            </a:r>
          </a:p>
          <a:p>
            <a:endParaRPr lang="en-US" dirty="0"/>
          </a:p>
        </p:txBody>
      </p:sp>
    </p:spTree>
    <p:extLst>
      <p:ext uri="{BB962C8B-B14F-4D97-AF65-F5344CB8AC3E}">
        <p14:creationId xmlns:p14="http://schemas.microsoft.com/office/powerpoint/2010/main" val="1685063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Strength of Binary Hydrogen Compounds</a:t>
            </a:r>
          </a:p>
        </p:txBody>
      </p:sp>
      <p:sp>
        <p:nvSpPr>
          <p:cNvPr id="3" name="Content Placeholder 2"/>
          <p:cNvSpPr>
            <a:spLocks noGrp="1"/>
          </p:cNvSpPr>
          <p:nvPr>
            <p:ph idx="1"/>
          </p:nvPr>
        </p:nvSpPr>
        <p:spPr>
          <a:xfrm>
            <a:off x="628650" y="955965"/>
            <a:ext cx="7886700" cy="4938059"/>
          </a:xfrm>
        </p:spPr>
        <p:txBody>
          <a:bodyPr>
            <a:normAutofit/>
          </a:bodyPr>
          <a:lstStyle/>
          <a:p>
            <a:r>
              <a:rPr lang="en-US" dirty="0"/>
              <a:t>This is a periodic property in terms of nonmetal, A.</a:t>
            </a:r>
          </a:p>
          <a:p>
            <a:endParaRPr lang="en-US" dirty="0"/>
          </a:p>
          <a:p>
            <a:r>
              <a:rPr lang="en-US" dirty="0"/>
              <a:t>Down a group (top to bottom), acid strength increases. </a:t>
            </a:r>
          </a:p>
          <a:p>
            <a:pPr lvl="1"/>
            <a:r>
              <a:rPr lang="en-US" dirty="0"/>
              <a:t>Orbitals of similar size form strong bonds—Good orbital overlap. </a:t>
            </a:r>
          </a:p>
          <a:p>
            <a:pPr lvl="1"/>
            <a:r>
              <a:rPr lang="en-US" dirty="0"/>
              <a:t>Orbitals of different size form weak bonds—Poor orbital overlap. </a:t>
            </a:r>
          </a:p>
          <a:p>
            <a:pPr lvl="1"/>
            <a:r>
              <a:rPr lang="en-US" dirty="0"/>
              <a:t>Hydrogen is the smallest element.</a:t>
            </a:r>
          </a:p>
          <a:p>
            <a:pPr lvl="1"/>
            <a:r>
              <a:rPr lang="en-US" dirty="0"/>
              <a:t>Atoms get larger down a group.</a:t>
            </a:r>
          </a:p>
          <a:p>
            <a:pPr lvl="1"/>
            <a:r>
              <a:rPr lang="en-US" dirty="0"/>
              <a:t>The H–A bond weakens as A changes down a group.</a:t>
            </a:r>
          </a:p>
          <a:p>
            <a:pPr lvl="1"/>
            <a:r>
              <a:rPr lang="en-US" dirty="0"/>
              <a:t>Acid strength increases. </a:t>
            </a:r>
          </a:p>
          <a:p>
            <a:endParaRPr lang="en-US" dirty="0"/>
          </a:p>
        </p:txBody>
      </p:sp>
    </p:spTree>
    <p:extLst>
      <p:ext uri="{BB962C8B-B14F-4D97-AF65-F5344CB8AC3E}">
        <p14:creationId xmlns:p14="http://schemas.microsoft.com/office/powerpoint/2010/main" val="4234117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 Strength of Binary Hydrogen Compounds</a:t>
            </a:r>
          </a:p>
        </p:txBody>
      </p:sp>
      <p:sp>
        <p:nvSpPr>
          <p:cNvPr id="3" name="Content Placeholder 2"/>
          <p:cNvSpPr>
            <a:spLocks noGrp="1"/>
          </p:cNvSpPr>
          <p:nvPr>
            <p:ph idx="1"/>
          </p:nvPr>
        </p:nvSpPr>
        <p:spPr>
          <a:xfrm>
            <a:off x="628650" y="955965"/>
            <a:ext cx="7886700" cy="4585519"/>
          </a:xfrm>
        </p:spPr>
        <p:txBody>
          <a:bodyPr/>
          <a:lstStyle/>
          <a:p>
            <a:r>
              <a:rPr lang="en-US" dirty="0"/>
              <a:t>This is a periodic property in terms of nonmetal, A.</a:t>
            </a:r>
          </a:p>
          <a:p>
            <a:endParaRPr lang="en-US" dirty="0"/>
          </a:p>
          <a:p>
            <a:r>
              <a:rPr lang="en-US" dirty="0"/>
              <a:t>Across a period (left to right), acid strength increases.</a:t>
            </a:r>
          </a:p>
          <a:p>
            <a:pPr lvl="1"/>
            <a:r>
              <a:rPr lang="en-US" dirty="0"/>
              <a:t>The more polar the bond, the easier an H</a:t>
            </a:r>
            <a:r>
              <a:rPr lang="en-US" baseline="30000" dirty="0"/>
              <a:t>+</a:t>
            </a:r>
            <a:r>
              <a:rPr lang="en-US" dirty="0"/>
              <a:t> ion is produced. </a:t>
            </a:r>
          </a:p>
          <a:p>
            <a:pPr lvl="1"/>
            <a:r>
              <a:rPr lang="en-US" dirty="0"/>
              <a:t>Electronegativity increases across a period. </a:t>
            </a:r>
          </a:p>
          <a:p>
            <a:pPr lvl="1"/>
            <a:r>
              <a:rPr lang="en-US" dirty="0"/>
              <a:t>The H–A bond becomes more polar as A changes across a period. </a:t>
            </a:r>
          </a:p>
          <a:p>
            <a:pPr lvl="1"/>
            <a:r>
              <a:rPr lang="en-US" dirty="0"/>
              <a:t>The H–A bond weakens across a period. </a:t>
            </a:r>
          </a:p>
          <a:p>
            <a:pPr lvl="1"/>
            <a:r>
              <a:rPr lang="en-US" dirty="0"/>
              <a:t>Acid strength increases. </a:t>
            </a:r>
          </a:p>
          <a:p>
            <a:endParaRPr lang="en-US" dirty="0"/>
          </a:p>
        </p:txBody>
      </p:sp>
    </p:spTree>
    <p:extLst>
      <p:ext uri="{BB962C8B-B14F-4D97-AF65-F5344CB8AC3E}">
        <p14:creationId xmlns:p14="http://schemas.microsoft.com/office/powerpoint/2010/main" val="650019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igure" descr="This image shows two bottles containing clear colorless solutions. Each bottle contains a single p H indicator strip. The strip in the bottle on the left is red, and a similar red strip is placed on a filter paper circle in front of the bottle on surface on which the bottles are resting. Similarly, the second bottle on the right contains and orange strip and an orange strip is placed in front of it on a filter paper circle. Between the two bottles is a pack of p Hydrion papers with a p H color scale on its cover."/>
          <p:cNvPicPr>
            <a:picLocks noChangeAspect="1"/>
          </p:cNvPicPr>
          <p:nvPr/>
        </p:nvPicPr>
        <p:blipFill>
          <a:blip r:embed="rId2" cstate="email">
            <a:extLst>
              <a:ext uri="{28A0092B-C50C-407E-A947-70E740481C1C}">
                <a14:useLocalDpi xmlns:a14="http://schemas.microsoft.com/office/drawing/2010/main" val="0"/>
              </a:ext>
            </a:extLst>
          </a:blip>
          <a:srcRect l="-37538" r="-3753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796935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igure" descr="This photo shows two glass containers filled with a transparent liquid. In between the containers is a p H strip indicator guide. There are p H strips placed in front of each glass container. The liquid in the container on the left appears to have a p H of 10 or 11. The liquid in the container on the right appears to have a p H of about 13 or 14."/>
          <p:cNvPicPr>
            <a:picLocks noChangeAspect="1"/>
          </p:cNvPicPr>
          <p:nvPr/>
        </p:nvPicPr>
        <p:blipFill>
          <a:blip r:embed="rId2" cstate="email">
            <a:extLst>
              <a:ext uri="{28A0092B-C50C-407E-A947-70E740481C1C}">
                <a14:useLocalDpi xmlns:a14="http://schemas.microsoft.com/office/drawing/2010/main" val="0"/>
              </a:ext>
            </a:extLst>
          </a:blip>
          <a:srcRect l="-15920" r="-1592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426455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14.9</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Vinegar contains acetic acid, a weak acid. (credit: modification of work by “</a:t>
            </a:r>
            <a:r>
              <a:rPr lang="en-US" sz="1600" dirty="0" err="1"/>
              <a:t>HomeSpot</a:t>
            </a:r>
            <a:r>
              <a:rPr lang="en-US" sz="1600" dirty="0"/>
              <a:t> </a:t>
            </a:r>
            <a:r>
              <a:rPr lang="cs-CZ" sz="1600" dirty="0"/>
              <a:t>HQ”/Flickr)</a:t>
            </a:r>
            <a:endParaRPr lang="en-US" sz="1600" dirty="0"/>
          </a:p>
        </p:txBody>
      </p:sp>
      <p:pic>
        <p:nvPicPr>
          <p:cNvPr id="10" name="Figure" descr="An image shows the label of a bottle of distilled white vinegar. The label states that the contents have been reduced with water to 5 percent acidity."/>
          <p:cNvPicPr>
            <a:picLocks noChangeAspect="1"/>
          </p:cNvPicPr>
          <p:nvPr/>
        </p:nvPicPr>
        <p:blipFill>
          <a:blip r:embed="rId2" cstate="email">
            <a:extLst>
              <a:ext uri="{28A0092B-C50C-407E-A947-70E740481C1C}">
                <a14:useLocalDpi xmlns:a14="http://schemas.microsoft.com/office/drawing/2010/main" val="0"/>
              </a:ext>
            </a:extLst>
          </a:blip>
          <a:srcRect l="-59689" r="-5968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03004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14.11</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7170" name="Picture 2" descr="This table has two main columns and four rows. The first row for the first column does not have a heading and then has the following in the first column: Initial concentration ( M ), Change ( M ), Equilibrium concentration ( M ). The second column has the header of “H N O subscript 2 plus sign H subscript 2 O equilibrium sign H subscript 3 O superscript positive sign plus sign N O subscript 2 superscript negative sign.” Under the second column is a subgroup of four columns and three rows. The first column has the following: 0.0516, negative 0.0046, 0.0470. The second column is blank in all three rows. The third column has the following: approximately 0, positive 0.0046, 0.0046. The fourth column has the following: 0, positive 0.0046, 0.004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8649" y="1531345"/>
            <a:ext cx="8104507" cy="212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39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14.10</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pain of an ant’s sting is caused by formic acid. (credit: John </a:t>
            </a:r>
            <a:r>
              <a:rPr lang="en-US" sz="1600" dirty="0" err="1"/>
              <a:t>Tann</a:t>
            </a:r>
            <a:r>
              <a:rPr lang="en-US" sz="1600" dirty="0"/>
              <a:t>)</a:t>
            </a:r>
          </a:p>
        </p:txBody>
      </p:sp>
      <p:pic>
        <p:nvPicPr>
          <p:cNvPr id="10" name="Figure" descr="A photograph is shown of a large black ant on the end of a human finger."/>
          <p:cNvPicPr>
            <a:picLocks noChangeAspect="1"/>
          </p:cNvPicPr>
          <p:nvPr/>
        </p:nvPicPr>
        <p:blipFill>
          <a:blip r:embed="rId2">
            <a:extLst>
              <a:ext uri="{28A0092B-C50C-407E-A947-70E740481C1C}">
                <a14:useLocalDpi xmlns:a14="http://schemas.microsoft.com/office/drawing/2010/main" val="0"/>
              </a:ext>
            </a:extLst>
          </a:blip>
          <a:srcRect l="-14856" r="-1485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81182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14.12</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8194" name="Picture 2" descr="This table has two main columns and four rows. The first row for the first column does not have a heading and then has the following in the first column: Initial concentration ( M ), Change ( M ), Equilibrium concentration ( M ). The second column has the header of “H C O subscript 2 H plus sign H subscript 2 O equilibrium arrow H subscript 3 O superscript positive sign.” Under the second column is a subgroup of four columns and three rows. The first column has the following: 0.534, blank, 0.534 minus x. The second column is blank in all three rows. The third column has the following: approximately 0, positive x, x. The fourth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1410" y="1857604"/>
            <a:ext cx="8081261" cy="184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47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14.13</a:t>
            </a:r>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endParaRPr lang="en-US"/>
          </a:p>
        </p:txBody>
      </p:sp>
      <p:pic>
        <p:nvPicPr>
          <p:cNvPr id="19458" name="Picture 2" descr="This table has two main columns and four rows. The first row for the first column does not have a heading and then has the following in the first column: Initial concentration ( M ), Change ( M ), Equilibrium concentration ( M ). The second column has the header of “( C H subscript 3 ) subscript 3 N plus sign H subscript 2 O equilibrium arrow ( C H subscript 3 ) subscript 3 N H superscript positive sign plus sign O H superscript positive sign.” Under the second column is a subgroup of four columns and three rows. The first column has the following: 0.25, negative x, 0.25 plus sign negative x. The second column is blank in all three rows. The third column has the following: 0, x, 0 plus x. The fourth column has the following: approximately 0, x, and approximately 0 plus x.&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3696" y="1765988"/>
            <a:ext cx="7891654" cy="213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9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Types of Compounds are Acids and Bases?</a:t>
            </a:r>
          </a:p>
        </p:txBody>
      </p:sp>
      <p:sp>
        <p:nvSpPr>
          <p:cNvPr id="3" name="Content Placeholder 2"/>
          <p:cNvSpPr>
            <a:spLocks noGrp="1"/>
          </p:cNvSpPr>
          <p:nvPr>
            <p:ph idx="1"/>
          </p:nvPr>
        </p:nvSpPr>
        <p:spPr/>
        <p:txBody>
          <a:bodyPr/>
          <a:lstStyle/>
          <a:p>
            <a:r>
              <a:rPr lang="en-US" dirty="0"/>
              <a:t>Acids:</a:t>
            </a:r>
          </a:p>
          <a:p>
            <a:endParaRPr lang="en-US" dirty="0"/>
          </a:p>
          <a:p>
            <a:pPr marL="457200" indent="-457200">
              <a:buFont typeface="+mj-lt"/>
              <a:buAutoNum type="arabicParenR"/>
            </a:pPr>
            <a:r>
              <a:rPr lang="en-US" dirty="0"/>
              <a:t>Molecules: Both organic and inorganic </a:t>
            </a:r>
          </a:p>
          <a:p>
            <a:pPr marL="457200" indent="-457200">
              <a:buFont typeface="+mj-lt"/>
              <a:buAutoNum type="arabicParenR"/>
            </a:pPr>
            <a:r>
              <a:rPr lang="en-US" dirty="0"/>
              <a:t>Cations that contain H</a:t>
            </a:r>
          </a:p>
          <a:p>
            <a:pPr marL="457200" indent="-457200">
              <a:buFont typeface="+mj-lt"/>
              <a:buAutoNum type="arabicParenR"/>
            </a:pPr>
            <a:r>
              <a:rPr lang="en-US" dirty="0"/>
              <a:t>Anions that contain H</a:t>
            </a:r>
          </a:p>
          <a:p>
            <a:endParaRPr lang="en-US" dirty="0"/>
          </a:p>
        </p:txBody>
      </p:sp>
    </p:spTree>
    <p:extLst>
      <p:ext uri="{BB962C8B-B14F-4D97-AF65-F5344CB8AC3E}">
        <p14:creationId xmlns:p14="http://schemas.microsoft.com/office/powerpoint/2010/main" val="1129372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14.14</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9218" name="Picture 2" descr="This table has two main columns and four rows. The first row for the first column does not have a heading and then has the following in the first column: Initial concentration ( M ), Change ( M ), Equilibrium ( M ). The second column has the header of “H S O subscript 4 superscript negative sign plus sign H subscript 2 O equilibrium sign H subscript 3 O superscript positive sign plus sign S O subscript 4 superscript 2 superscript negative sign.” Under the second column is a subgroup of four columns and three rows. The first column has the following: 0.50, negative x, 0.50 minus x. The second column is blank for all three rows. The third column has the following: approximately 0, positive x, x. The fourth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3546" y="1405721"/>
            <a:ext cx="7881804" cy="255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53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14.11</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figure shows trends in the strengths of binary acids and bases.</a:t>
            </a:r>
          </a:p>
        </p:txBody>
      </p:sp>
      <p:pic>
        <p:nvPicPr>
          <p:cNvPr id="10" name="Figure" descr="This diagram has two rows and four columns. Red arrows point left across the bottom of the figure and down at the right side and are labeled “Increasing acid strength.” Blue arrows point left across the bottom and up at the right side of the figure and are labeled “Increasing base strength.” The first column is labeled 14 at the top and two white squares are beneath it. The first has the number 6 in the upper left corner and the formula C H subscript 4 in the center along with designation Neither acid nor base. The second square contains the number 14 in the upper left corner, the formula C H subscript 4 at the center and the designation Neither acid nor base. The second column is labeled 15 at the top and two blue squares are beneath it. The first has the number 7 in the upper left corner and the formula N H subscript 3 in the center along with the designation Weak base and K subscript b equals 1.8 times 10 superscript negative 5. The second square contains the number 15 in the upper left corner, the formula P H subscript 3 at the center and the designation Very weak base and K subscript b equals 4 times 10 superscript negative 28. The third column is labeled 16 at the top and two squares are beneath it. The first is shaded tan and has the number 8 in the upper left corner and the formula H subscript 2 O in the center along with the designation neutral. The second square is shaded pink, contains the number 16 in the upper left corner, the formula H subscript 2 S at the center and the designation Weak acid and K subscript a equals 9.5 times 10 superscript negative 8. The fourth column is labeled 17 at the top and two squares are beneath it. The first is shaded pink, has the number 9 in the upper left corner and the formula H F in the center along with the designation Weak acid and K subscript a equals 6.8 times 10 superscript negative 4. The second square is shaded a deeper pink, contains the number 17 in the upper left corner, the formula H C l at the center, and the designation Strong acid."/>
          <p:cNvPicPr>
            <a:picLocks noChangeAspect="1"/>
          </p:cNvPicPr>
          <p:nvPr/>
        </p:nvPicPr>
        <p:blipFill>
          <a:blip r:embed="rId2" cstate="email">
            <a:extLst>
              <a:ext uri="{28A0092B-C50C-407E-A947-70E740481C1C}">
                <a14:useLocalDpi xmlns:a14="http://schemas.microsoft.com/office/drawing/2010/main" val="0"/>
              </a:ext>
            </a:extLst>
          </a:blip>
          <a:srcRect l="-23008" r="-2300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82110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4" name="Content Placeholder 3"/>
          <p:cNvSpPr>
            <a:spLocks noGrp="1"/>
          </p:cNvSpPr>
          <p:nvPr>
            <p:ph idx="13"/>
          </p:nvPr>
        </p:nvSpPr>
        <p:spPr>
          <a:xfrm>
            <a:off x="628650" y="4629873"/>
            <a:ext cx="7886700" cy="1560223"/>
          </a:xfrm>
        </p:spPr>
        <p:txBody>
          <a:bodyPr/>
          <a:lstStyle/>
          <a:p>
            <a:pPr marL="171450" indent="-171450">
              <a:buFont typeface="Arial" panose="020B0604020202020204" pitchFamily="34" charset="0"/>
              <a:buChar char="•"/>
            </a:pPr>
            <a:r>
              <a:rPr lang="en-US" sz="2100" dirty="0"/>
              <a:t>These compounds can be </a:t>
            </a:r>
            <a:r>
              <a:rPr lang="en-US" sz="2100" b="1" dirty="0"/>
              <a:t>acidic</a:t>
            </a:r>
            <a:r>
              <a:rPr lang="en-US" sz="2100" dirty="0"/>
              <a:t>, </a:t>
            </a:r>
            <a:r>
              <a:rPr lang="en-US" sz="2100" b="1" dirty="0"/>
              <a:t>basic</a:t>
            </a:r>
            <a:r>
              <a:rPr lang="en-US" sz="2100" dirty="0"/>
              <a:t>, or </a:t>
            </a:r>
            <a:r>
              <a:rPr lang="en-US" sz="2100" b="1" dirty="0"/>
              <a:t>amphiprotic</a:t>
            </a:r>
            <a:r>
              <a:rPr lang="en-US" sz="2100" dirty="0"/>
              <a:t> depending on the electronegativity of element, E.</a:t>
            </a:r>
          </a:p>
          <a:p>
            <a:endParaRPr lang="en-US" dirty="0"/>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1544451" y="1412111"/>
            <a:ext cx="6142283" cy="2666335"/>
          </a:xfrm>
          <a:prstGeom prst="rect">
            <a:avLst/>
          </a:prstGeom>
        </p:spPr>
      </p:pic>
    </p:spTree>
    <p:extLst>
      <p:ext uri="{BB962C8B-B14F-4D97-AF65-F5344CB8AC3E}">
        <p14:creationId xmlns:p14="http://schemas.microsoft.com/office/powerpoint/2010/main" val="2380642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3" name="Content Placeholder 2"/>
          <p:cNvSpPr>
            <a:spLocks noGrp="1"/>
          </p:cNvSpPr>
          <p:nvPr>
            <p:ph idx="1"/>
          </p:nvPr>
        </p:nvSpPr>
        <p:spPr>
          <a:xfrm>
            <a:off x="628650" y="3159889"/>
            <a:ext cx="7886700" cy="2384384"/>
          </a:xfrm>
        </p:spPr>
        <p:txBody>
          <a:bodyPr/>
          <a:lstStyle/>
          <a:p>
            <a:r>
              <a:rPr lang="en-US" dirty="0"/>
              <a:t>If EN of E is </a:t>
            </a:r>
            <a:r>
              <a:rPr lang="en-US" i="1" dirty="0"/>
              <a:t>low</a:t>
            </a:r>
            <a:r>
              <a:rPr lang="en-US" dirty="0"/>
              <a:t> then </a:t>
            </a:r>
            <a:r>
              <a:rPr lang="en-US" b="1" dirty="0"/>
              <a:t>“Bond a” is polar or ionic</a:t>
            </a:r>
            <a:r>
              <a:rPr lang="en-US" dirty="0"/>
              <a:t>. </a:t>
            </a:r>
          </a:p>
          <a:p>
            <a:r>
              <a:rPr lang="en-US" dirty="0"/>
              <a:t>OH</a:t>
            </a:r>
            <a:r>
              <a:rPr lang="en-US" baseline="30000" dirty="0">
                <a:ea typeface="ヒラギノ角ゴ Pro W3" pitchFamily="1" charset="-128"/>
              </a:rPr>
              <a:t>–</a:t>
            </a:r>
            <a:r>
              <a:rPr lang="en-US" dirty="0"/>
              <a:t> ions are readily released. </a:t>
            </a:r>
          </a:p>
          <a:p>
            <a:r>
              <a:rPr lang="en-US" dirty="0"/>
              <a:t>The compound is basic.</a:t>
            </a:r>
          </a:p>
          <a:p>
            <a:r>
              <a:rPr lang="en-US" dirty="0"/>
              <a:t>Metals have low EN.</a:t>
            </a:r>
          </a:p>
          <a:p>
            <a:r>
              <a:rPr lang="en-US" dirty="0"/>
              <a:t>Metal hydroxides tend to be basic.</a:t>
            </a:r>
          </a:p>
          <a:p>
            <a:endParaRPr lang="en-US" dirty="0"/>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2387388" y="937550"/>
            <a:ext cx="4489118" cy="1948704"/>
          </a:xfrm>
          <a:prstGeom prst="rect">
            <a:avLst/>
          </a:prstGeom>
        </p:spPr>
      </p:pic>
    </p:spTree>
    <p:extLst>
      <p:ext uri="{BB962C8B-B14F-4D97-AF65-F5344CB8AC3E}">
        <p14:creationId xmlns:p14="http://schemas.microsoft.com/office/powerpoint/2010/main" val="2734535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3" name="Content Placeholder 2"/>
          <p:cNvSpPr>
            <a:spLocks noGrp="1"/>
          </p:cNvSpPr>
          <p:nvPr>
            <p:ph idx="1"/>
          </p:nvPr>
        </p:nvSpPr>
        <p:spPr>
          <a:xfrm>
            <a:off x="628650" y="3117773"/>
            <a:ext cx="7886700" cy="2907552"/>
          </a:xfrm>
        </p:spPr>
        <p:txBody>
          <a:bodyPr/>
          <a:lstStyle/>
          <a:p>
            <a:r>
              <a:rPr lang="en-US" dirty="0"/>
              <a:t>If EN of E is</a:t>
            </a:r>
            <a:r>
              <a:rPr lang="en-US" i="1" dirty="0"/>
              <a:t> high </a:t>
            </a:r>
            <a:r>
              <a:rPr lang="en-US" dirty="0"/>
              <a:t>then </a:t>
            </a:r>
            <a:r>
              <a:rPr lang="en-US" b="1" dirty="0"/>
              <a:t>“Bond a” is covalent</a:t>
            </a:r>
            <a:r>
              <a:rPr lang="en-US" dirty="0"/>
              <a:t>.</a:t>
            </a:r>
            <a:r>
              <a:rPr lang="en-US" b="1" dirty="0"/>
              <a:t> </a:t>
            </a:r>
          </a:p>
          <a:p>
            <a:r>
              <a:rPr lang="en-US" dirty="0"/>
              <a:t>Electrons in “Bond b” are pulled toward E.</a:t>
            </a:r>
          </a:p>
          <a:p>
            <a:r>
              <a:rPr lang="en-US" dirty="0"/>
              <a:t>“Bond b” is polar and weak. </a:t>
            </a:r>
          </a:p>
          <a:p>
            <a:r>
              <a:rPr lang="en-US" dirty="0"/>
              <a:t>H</a:t>
            </a:r>
            <a:r>
              <a:rPr lang="en-US" baseline="30000" dirty="0"/>
              <a:t>+</a:t>
            </a:r>
            <a:r>
              <a:rPr lang="en-US" dirty="0"/>
              <a:t> ions are readily released. </a:t>
            </a:r>
          </a:p>
          <a:p>
            <a:r>
              <a:rPr lang="en-US" dirty="0"/>
              <a:t>The compound is acidic. </a:t>
            </a:r>
          </a:p>
          <a:p>
            <a:r>
              <a:rPr lang="en-US" dirty="0"/>
              <a:t>Nonmetals have high EN. </a:t>
            </a:r>
          </a:p>
          <a:p>
            <a:endParaRPr lang="en-US" dirty="0"/>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2387388" y="937550"/>
            <a:ext cx="4489118" cy="1948704"/>
          </a:xfrm>
          <a:prstGeom prst="rect">
            <a:avLst/>
          </a:prstGeom>
        </p:spPr>
      </p:pic>
    </p:spTree>
    <p:extLst>
      <p:ext uri="{BB962C8B-B14F-4D97-AF65-F5344CB8AC3E}">
        <p14:creationId xmlns:p14="http://schemas.microsoft.com/office/powerpoint/2010/main" val="2448945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14.12</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As the oxidation number of the central atom E increases, the acidity also increases.</a:t>
            </a:r>
          </a:p>
        </p:txBody>
      </p:sp>
      <p:pic>
        <p:nvPicPr>
          <p:cNvPr id="10" name="Figure" descr="A diagram is shown that includes four structural formulas for acids. A red, right pointing arrow is placed beneath the structures which is labeled “Increasing acid strength.” At the top left, the structure of Nitrous acid is provided. It includes an H atom to which an O atom with two unshared electron pairs is connected with a single bond to the right. A single bond extends to the right and slightly below to a N atom with one unshared electron pair. A double bond extends up and to the right from this N atom to an O atom which has two unshared electron pairs. To the upper right is a structure for Nitric acid. This structure differs from the previous structure in that the N atom is directly to the right of the first O atom and a second O atom with three unshared electron pairs is connected with a single bond below and to the right of the N atom which has no unshared electron pairs. At the lower left, an O atom with two unshared electron pairs is double bonded to its right to an S atom with a single unshared electron pair. An O atom with two unshared electron pairs is bonded above and an H atom is single bonded to this O atom. To the right of the S atom is a single bond to another O atom with two unshared electron pairs to which an H atom is single bonded. This structure is labeled “Sulfurous acid.” A similar structure which is labeled “Sulfuric acid” is placed in the lower right region of the figure. This structure differs in that an H atom is single bonded to the left of the first O atom, leaving it with two unshared electron pairs and a fourth O atom with two unshared electron pairs is double bonded beneath the S atom, leaving it with no unshared electron pairs."/>
          <p:cNvPicPr>
            <a:picLocks noChangeAspect="1"/>
          </p:cNvPicPr>
          <p:nvPr/>
        </p:nvPicPr>
        <p:blipFill>
          <a:blip r:embed="rId2" cstate="email">
            <a:extLst>
              <a:ext uri="{28A0092B-C50C-407E-A947-70E740481C1C}">
                <a14:useLocalDpi xmlns:a14="http://schemas.microsoft.com/office/drawing/2010/main" val="0"/>
              </a:ext>
            </a:extLst>
          </a:blip>
          <a:srcRect l="-15447" r="-1544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174675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pic>
        <p:nvPicPr>
          <p:cNvPr id="5" name="Figure" descr="A diagram is shown that includes a central atom designated with the letter E. Single bonds extend above, below, left, and right of the E. An O atom is bonded to the right of the E, and an arrow points to the bond labeling it, “Bond a.” An H atom is single bonded to the right of the O atom. An arrow pointing to this bond connects it to the label, “Bond b.”"/>
          <p:cNvPicPr>
            <a:picLocks noChangeAspect="1"/>
          </p:cNvPicPr>
          <p:nvPr/>
        </p:nvPicPr>
        <p:blipFill>
          <a:blip r:embed="rId2">
            <a:extLst>
              <a:ext uri="{28A0092B-C50C-407E-A947-70E740481C1C}">
                <a14:useLocalDpi xmlns:a14="http://schemas.microsoft.com/office/drawing/2010/main" val="0"/>
              </a:ext>
            </a:extLst>
          </a:blip>
          <a:srcRect t="-1868" b="-1868"/>
          <a:stretch>
            <a:fillRect/>
          </a:stretch>
        </p:blipFill>
        <p:spPr>
          <a:xfrm>
            <a:off x="2387388" y="937550"/>
            <a:ext cx="4489118" cy="1948704"/>
          </a:xfrm>
          <a:prstGeom prst="rect">
            <a:avLst/>
          </a:prstGeom>
        </p:spPr>
      </p:pic>
      <p:sp>
        <p:nvSpPr>
          <p:cNvPr id="6" name="Content Placeholder 2"/>
          <p:cNvSpPr>
            <a:spLocks noGrp="1"/>
          </p:cNvSpPr>
          <p:nvPr>
            <p:ph idx="1"/>
          </p:nvPr>
        </p:nvSpPr>
        <p:spPr>
          <a:xfrm>
            <a:off x="628650" y="3117773"/>
            <a:ext cx="7886700" cy="2907552"/>
          </a:xfrm>
        </p:spPr>
        <p:txBody>
          <a:bodyPr/>
          <a:lstStyle/>
          <a:p>
            <a:r>
              <a:rPr lang="en-US" dirty="0"/>
              <a:t>If EN of E is </a:t>
            </a:r>
            <a:r>
              <a:rPr lang="en-US" i="1" dirty="0"/>
              <a:t>intermediate</a:t>
            </a:r>
            <a:r>
              <a:rPr lang="en-US" dirty="0"/>
              <a:t> then the molecule is usually </a:t>
            </a:r>
            <a:r>
              <a:rPr lang="en-US" b="1" dirty="0"/>
              <a:t>amphiprotic. </a:t>
            </a:r>
          </a:p>
          <a:p>
            <a:r>
              <a:rPr lang="en-US" dirty="0"/>
              <a:t>In the presence of strong acid the compound acts as a base.</a:t>
            </a:r>
          </a:p>
          <a:p>
            <a:r>
              <a:rPr lang="en-US" dirty="0"/>
              <a:t>In the presence of strong base the compound acts as an acid. </a:t>
            </a:r>
          </a:p>
          <a:p>
            <a:endParaRPr lang="en-US" dirty="0"/>
          </a:p>
        </p:txBody>
      </p:sp>
    </p:spTree>
    <p:extLst>
      <p:ext uri="{BB962C8B-B14F-4D97-AF65-F5344CB8AC3E}">
        <p14:creationId xmlns:p14="http://schemas.microsoft.com/office/powerpoint/2010/main" val="976060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Compounds Containing Oxygen and One or More Hydroxyl </a:t>
            </a:r>
            <a:br>
              <a:rPr lang="en-US" dirty="0"/>
            </a:br>
            <a:r>
              <a:rPr lang="en-US" dirty="0"/>
              <a:t>Group (OH)</a:t>
            </a:r>
          </a:p>
        </p:txBody>
      </p:sp>
      <p:sp>
        <p:nvSpPr>
          <p:cNvPr id="3" name="Content Placeholder 2"/>
          <p:cNvSpPr>
            <a:spLocks noGrp="1"/>
          </p:cNvSpPr>
          <p:nvPr>
            <p:ph idx="1"/>
          </p:nvPr>
        </p:nvSpPr>
        <p:spPr>
          <a:xfrm>
            <a:off x="628650" y="955965"/>
            <a:ext cx="7886700" cy="4519418"/>
          </a:xfrm>
        </p:spPr>
        <p:txBody>
          <a:bodyPr>
            <a:normAutofit/>
          </a:bodyPr>
          <a:lstStyle/>
          <a:p>
            <a:r>
              <a:rPr lang="en-US" dirty="0"/>
              <a:t>Metalloids and elements near the metalloids have intermediate EN. </a:t>
            </a:r>
          </a:p>
          <a:p>
            <a:endParaRPr lang="en-US" dirty="0"/>
          </a:p>
          <a:p>
            <a:r>
              <a:rPr lang="en-US" dirty="0"/>
              <a:t>Example: Al(H</a:t>
            </a:r>
            <a:r>
              <a:rPr lang="en-US" baseline="-25000" dirty="0"/>
              <a:t>2</a:t>
            </a:r>
            <a:r>
              <a:rPr lang="en-US" dirty="0"/>
              <a:t>O)</a:t>
            </a:r>
            <a:r>
              <a:rPr lang="en-US" baseline="-25000" dirty="0"/>
              <a:t>3 </a:t>
            </a:r>
            <a:r>
              <a:rPr lang="en-US" dirty="0"/>
              <a:t>(OH)</a:t>
            </a:r>
            <a:r>
              <a:rPr lang="en-US" baseline="-25000" dirty="0"/>
              <a:t>3</a:t>
            </a:r>
          </a:p>
          <a:p>
            <a:endParaRPr lang="en-US" baseline="-25000" dirty="0"/>
          </a:p>
          <a:p>
            <a:r>
              <a:rPr lang="en-US" dirty="0"/>
              <a:t>In Base:</a:t>
            </a:r>
          </a:p>
          <a:p>
            <a:endParaRPr lang="en-US" dirty="0"/>
          </a:p>
          <a:p>
            <a:pPr algn="ctr">
              <a:buNone/>
            </a:pPr>
            <a:r>
              <a:rPr lang="en-US" dirty="0"/>
              <a:t>Al(H</a:t>
            </a:r>
            <a:r>
              <a:rPr lang="en-US" baseline="-25000" dirty="0"/>
              <a:t>2</a:t>
            </a:r>
            <a:r>
              <a:rPr lang="en-US" dirty="0"/>
              <a:t>O)</a:t>
            </a:r>
            <a:r>
              <a:rPr lang="en-US" baseline="-25000" dirty="0"/>
              <a:t>3 </a:t>
            </a:r>
            <a:r>
              <a:rPr lang="en-US" dirty="0"/>
              <a:t>(OH)</a:t>
            </a:r>
            <a:r>
              <a:rPr lang="en-US" baseline="-25000" dirty="0"/>
              <a:t>3</a:t>
            </a:r>
            <a:r>
              <a:rPr lang="en-US" dirty="0"/>
              <a:t>(</a:t>
            </a:r>
            <a:r>
              <a:rPr lang="en-US" dirty="0" err="1"/>
              <a:t>aq</a:t>
            </a:r>
            <a:r>
              <a:rPr lang="en-US" dirty="0"/>
              <a:t>) + OH</a:t>
            </a:r>
            <a:r>
              <a:rPr lang="en-US" baseline="30000" dirty="0"/>
              <a:t>–</a:t>
            </a:r>
            <a:r>
              <a:rPr lang="en-US" dirty="0"/>
              <a:t>(</a:t>
            </a:r>
            <a:r>
              <a:rPr lang="en-US" dirty="0" err="1"/>
              <a:t>aq</a:t>
            </a:r>
            <a:r>
              <a:rPr lang="en-US" dirty="0"/>
              <a:t>) </a:t>
            </a:r>
            <a:r>
              <a:rPr lang="en-US" dirty="0">
                <a:ea typeface="ヒラギノ角ゴ Pro W3" pitchFamily="1" charset="-128"/>
              </a:rPr>
              <a:t>⇌</a:t>
            </a:r>
            <a:endParaRPr lang="en-US" dirty="0"/>
          </a:p>
          <a:p>
            <a:endParaRPr lang="en-US" dirty="0"/>
          </a:p>
          <a:p>
            <a:r>
              <a:rPr lang="en-US" dirty="0"/>
              <a:t>In Acid:</a:t>
            </a:r>
          </a:p>
          <a:p>
            <a:endParaRPr lang="en-US" dirty="0"/>
          </a:p>
          <a:p>
            <a:pPr algn="ctr">
              <a:buNone/>
            </a:pPr>
            <a:r>
              <a:rPr lang="en-US" dirty="0"/>
              <a:t>Al(H</a:t>
            </a:r>
            <a:r>
              <a:rPr lang="en-US" baseline="-25000" dirty="0"/>
              <a:t>2</a:t>
            </a:r>
            <a:r>
              <a:rPr lang="en-US" dirty="0"/>
              <a:t>O)</a:t>
            </a:r>
            <a:r>
              <a:rPr lang="en-US" baseline="-25000" dirty="0"/>
              <a:t>3 </a:t>
            </a:r>
            <a:r>
              <a:rPr lang="en-US" dirty="0"/>
              <a:t>(OH)</a:t>
            </a:r>
            <a:r>
              <a:rPr lang="en-US" baseline="-25000" dirty="0"/>
              <a:t>3</a:t>
            </a:r>
            <a:r>
              <a:rPr lang="en-US" dirty="0"/>
              <a:t>(</a:t>
            </a:r>
            <a:r>
              <a:rPr lang="en-US" dirty="0" err="1"/>
              <a:t>aq</a:t>
            </a:r>
            <a:r>
              <a:rPr lang="en-US" dirty="0"/>
              <a:t>) + H</a:t>
            </a:r>
            <a:r>
              <a:rPr lang="en-US" baseline="-25000" dirty="0"/>
              <a:t>3</a:t>
            </a:r>
            <a:r>
              <a:rPr lang="en-US" dirty="0"/>
              <a:t>O</a:t>
            </a:r>
            <a:r>
              <a:rPr lang="en-US" baseline="30000" dirty="0"/>
              <a:t>+</a:t>
            </a:r>
            <a:r>
              <a:rPr lang="en-US" dirty="0"/>
              <a:t>(</a:t>
            </a:r>
            <a:r>
              <a:rPr lang="en-US" dirty="0" err="1"/>
              <a:t>aq</a:t>
            </a:r>
            <a:r>
              <a:rPr lang="en-US" dirty="0"/>
              <a:t>) </a:t>
            </a:r>
            <a:r>
              <a:rPr lang="en-US" dirty="0">
                <a:ea typeface="ヒラギノ角ゴ Pro W3" pitchFamily="1" charset="-128"/>
              </a:rPr>
              <a:t>⇌</a:t>
            </a:r>
            <a:endParaRPr lang="en-US" dirty="0"/>
          </a:p>
          <a:p>
            <a:endParaRPr lang="en-US" dirty="0"/>
          </a:p>
        </p:txBody>
      </p:sp>
    </p:spTree>
    <p:extLst>
      <p:ext uri="{BB962C8B-B14F-4D97-AF65-F5344CB8AC3E}">
        <p14:creationId xmlns:p14="http://schemas.microsoft.com/office/powerpoint/2010/main" val="2192885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14.4 Hydrolysis of Salts</a:t>
            </a:r>
          </a:p>
          <a:p>
            <a:pPr lvl="1"/>
            <a:r>
              <a:rPr lang="en-US" dirty="0"/>
              <a:t>Predict whether a salt solution will be acidic, basic, or neutral</a:t>
            </a:r>
          </a:p>
          <a:p>
            <a:pPr lvl="1"/>
            <a:r>
              <a:rPr lang="en-US" dirty="0"/>
              <a:t>Calculate the concentrations of the various species in a salt solution</a:t>
            </a:r>
          </a:p>
          <a:p>
            <a:pPr lvl="1"/>
            <a:r>
              <a:rPr lang="en-US" dirty="0"/>
              <a:t>Describe the acid ionization of hydrated metal ions</a:t>
            </a:r>
          </a:p>
          <a:p>
            <a:endParaRPr lang="en-US" dirty="0"/>
          </a:p>
        </p:txBody>
      </p:sp>
    </p:spTree>
    <p:extLst>
      <p:ext uri="{BB962C8B-B14F-4D97-AF65-F5344CB8AC3E}">
        <p14:creationId xmlns:p14="http://schemas.microsoft.com/office/powerpoint/2010/main" val="4095507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Hydrolysis of Salts</a:t>
            </a:r>
          </a:p>
        </p:txBody>
      </p:sp>
      <p:sp>
        <p:nvSpPr>
          <p:cNvPr id="3" name="Content Placeholder 2"/>
          <p:cNvSpPr>
            <a:spLocks noGrp="1"/>
          </p:cNvSpPr>
          <p:nvPr>
            <p:ph idx="1"/>
          </p:nvPr>
        </p:nvSpPr>
        <p:spPr/>
        <p:txBody>
          <a:bodyPr/>
          <a:lstStyle/>
          <a:p>
            <a:r>
              <a:rPr lang="en-US" dirty="0"/>
              <a:t>A </a:t>
            </a:r>
            <a:r>
              <a:rPr lang="en-US" b="1" dirty="0"/>
              <a:t>neutral solution </a:t>
            </a:r>
            <a:r>
              <a:rPr lang="en-US" dirty="0"/>
              <a:t>contains equal concentrations of hydronium and hydroxide ions.</a:t>
            </a:r>
          </a:p>
          <a:p>
            <a:endParaRPr lang="en-US" dirty="0"/>
          </a:p>
          <a:p>
            <a:r>
              <a:rPr lang="en-US" dirty="0"/>
              <a:t>The reaction between an acid and a base is called an </a:t>
            </a:r>
            <a:r>
              <a:rPr lang="en-US" b="1" dirty="0"/>
              <a:t>acid-base neutralization reaction</a:t>
            </a:r>
            <a:r>
              <a:rPr lang="en-US" dirty="0"/>
              <a:t>.</a:t>
            </a:r>
          </a:p>
          <a:p>
            <a:endParaRPr lang="en-US" dirty="0"/>
          </a:p>
          <a:p>
            <a:r>
              <a:rPr lang="en-US" dirty="0"/>
              <a:t>What are always the products of such a reaction?</a:t>
            </a:r>
          </a:p>
          <a:p>
            <a:endParaRPr lang="en-US" dirty="0"/>
          </a:p>
        </p:txBody>
      </p:sp>
    </p:spTree>
    <p:extLst>
      <p:ext uri="{BB962C8B-B14F-4D97-AF65-F5344CB8AC3E}">
        <p14:creationId xmlns:p14="http://schemas.microsoft.com/office/powerpoint/2010/main" val="131178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Compounds are Acids and Bases?</a:t>
            </a:r>
          </a:p>
        </p:txBody>
      </p:sp>
      <p:sp>
        <p:nvSpPr>
          <p:cNvPr id="3" name="Content Placeholder 2"/>
          <p:cNvSpPr>
            <a:spLocks noGrp="1"/>
          </p:cNvSpPr>
          <p:nvPr>
            <p:ph idx="1"/>
          </p:nvPr>
        </p:nvSpPr>
        <p:spPr>
          <a:xfrm>
            <a:off x="628650" y="955965"/>
            <a:ext cx="7886700" cy="4785078"/>
          </a:xfrm>
        </p:spPr>
        <p:txBody>
          <a:bodyPr>
            <a:normAutofit/>
          </a:bodyPr>
          <a:lstStyle/>
          <a:p>
            <a:r>
              <a:rPr lang="en-US" dirty="0"/>
              <a:t>Bases: </a:t>
            </a:r>
          </a:p>
          <a:p>
            <a:endParaRPr lang="en-US" dirty="0"/>
          </a:p>
          <a:p>
            <a:pPr marL="457200" indent="-457200">
              <a:buFont typeface="+mj-lt"/>
              <a:buAutoNum type="arabicParenR"/>
            </a:pPr>
            <a:r>
              <a:rPr lang="en-US" dirty="0"/>
              <a:t>Ionic compounds that contain OH-</a:t>
            </a:r>
          </a:p>
          <a:p>
            <a:pPr marL="457200" indent="-457200">
              <a:buFont typeface="+mj-lt"/>
              <a:buAutoNum type="arabicParenR"/>
            </a:pPr>
            <a:r>
              <a:rPr lang="en-US" dirty="0"/>
              <a:t>Molecules -  Primarily amines</a:t>
            </a:r>
          </a:p>
          <a:p>
            <a:pPr marL="457200" indent="-457200">
              <a:buFont typeface="+mj-lt"/>
              <a:buAutoNum type="arabicParenR"/>
            </a:pPr>
            <a:r>
              <a:rPr lang="en-US" dirty="0"/>
              <a:t>Anions – With and without H</a:t>
            </a:r>
          </a:p>
          <a:p>
            <a:pPr marL="457200" indent="-457200">
              <a:buFont typeface="+mj-lt"/>
              <a:buAutoNum type="arabicParenR"/>
            </a:pPr>
            <a:r>
              <a:rPr lang="en-US" dirty="0"/>
              <a:t>Cations – Few examples</a:t>
            </a:r>
          </a:p>
          <a:p>
            <a:endParaRPr lang="en-US" dirty="0"/>
          </a:p>
        </p:txBody>
      </p:sp>
    </p:spTree>
    <p:extLst>
      <p:ext uri="{BB962C8B-B14F-4D97-AF65-F5344CB8AC3E}">
        <p14:creationId xmlns:p14="http://schemas.microsoft.com/office/powerpoint/2010/main" val="15460550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Hydrolysis of Salts</a:t>
            </a:r>
          </a:p>
        </p:txBody>
      </p:sp>
      <p:sp>
        <p:nvSpPr>
          <p:cNvPr id="3" name="Content Placeholder 2"/>
          <p:cNvSpPr>
            <a:spLocks noGrp="1"/>
          </p:cNvSpPr>
          <p:nvPr>
            <p:ph idx="1"/>
          </p:nvPr>
        </p:nvSpPr>
        <p:spPr/>
        <p:txBody>
          <a:bodyPr/>
          <a:lstStyle/>
          <a:p>
            <a:r>
              <a:rPr lang="en-US" dirty="0"/>
              <a:t>The resulting solution is not necessarily neutral, even when </a:t>
            </a:r>
            <a:r>
              <a:rPr lang="en-US" dirty="0" err="1"/>
              <a:t>stoichiometrically</a:t>
            </a:r>
            <a:r>
              <a:rPr lang="en-US" dirty="0"/>
              <a:t> equivalent quantities of acid and base are used.</a:t>
            </a:r>
          </a:p>
          <a:p>
            <a:endParaRPr lang="en-US" dirty="0"/>
          </a:p>
          <a:p>
            <a:r>
              <a:rPr lang="en-US" dirty="0"/>
              <a:t>The nature of the salt formed determines whether the solution is acidic, basic, or neutral. </a:t>
            </a:r>
          </a:p>
          <a:p>
            <a:endParaRPr lang="en-US" dirty="0"/>
          </a:p>
        </p:txBody>
      </p:sp>
    </p:spTree>
    <p:extLst>
      <p:ext uri="{BB962C8B-B14F-4D97-AF65-F5344CB8AC3E}">
        <p14:creationId xmlns:p14="http://schemas.microsoft.com/office/powerpoint/2010/main" val="3330519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Acid-Base Neutralizations</a:t>
            </a:r>
          </a:p>
        </p:txBody>
      </p:sp>
      <p:sp>
        <p:nvSpPr>
          <p:cNvPr id="3" name="Content Placeholder 2"/>
          <p:cNvSpPr>
            <a:spLocks noGrp="1"/>
          </p:cNvSpPr>
          <p:nvPr>
            <p:ph idx="1"/>
          </p:nvPr>
        </p:nvSpPr>
        <p:spPr>
          <a:xfrm>
            <a:off x="628650" y="955965"/>
            <a:ext cx="7886700" cy="4464334"/>
          </a:xfrm>
        </p:spPr>
        <p:txBody>
          <a:bodyPr>
            <a:normAutofit/>
          </a:bodyPr>
          <a:lstStyle/>
          <a:p>
            <a:r>
              <a:rPr lang="en-US" dirty="0"/>
              <a:t>Strong Acid-Strong Base</a:t>
            </a:r>
          </a:p>
          <a:p>
            <a:pPr lvl="1"/>
            <a:r>
              <a:rPr lang="en-US" dirty="0"/>
              <a:t>A neutral solution forms.</a:t>
            </a:r>
          </a:p>
          <a:p>
            <a:endParaRPr lang="en-US" dirty="0"/>
          </a:p>
          <a:p>
            <a:r>
              <a:rPr lang="en-US" dirty="0"/>
              <a:t>Strong Acid-Weak Base</a:t>
            </a:r>
          </a:p>
          <a:p>
            <a:pPr lvl="1"/>
            <a:r>
              <a:rPr lang="en-US" dirty="0"/>
              <a:t>A weakly acidic solution forms.</a:t>
            </a:r>
          </a:p>
          <a:p>
            <a:endParaRPr lang="en-US" dirty="0"/>
          </a:p>
          <a:p>
            <a:r>
              <a:rPr lang="en-US" dirty="0"/>
              <a:t>Weak Acid-Strong Base</a:t>
            </a:r>
          </a:p>
          <a:p>
            <a:pPr lvl="1"/>
            <a:r>
              <a:rPr lang="en-US" dirty="0"/>
              <a:t>A weakly basic solution forms.</a:t>
            </a:r>
          </a:p>
          <a:p>
            <a:endParaRPr lang="en-US" dirty="0"/>
          </a:p>
          <a:p>
            <a:r>
              <a:rPr lang="en-US" dirty="0"/>
              <a:t>Weak Acid-Weak Base</a:t>
            </a:r>
          </a:p>
          <a:p>
            <a:pPr lvl="1"/>
            <a:r>
              <a:rPr lang="en-US" dirty="0"/>
              <a:t>The solution formed may be acidic or basic.</a:t>
            </a:r>
          </a:p>
          <a:p>
            <a:endParaRPr lang="en-US" dirty="0"/>
          </a:p>
        </p:txBody>
      </p:sp>
    </p:spTree>
    <p:extLst>
      <p:ext uri="{BB962C8B-B14F-4D97-AF65-F5344CB8AC3E}">
        <p14:creationId xmlns:p14="http://schemas.microsoft.com/office/powerpoint/2010/main" val="1181146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Acid–Strong Base Reaction</a:t>
            </a:r>
          </a:p>
        </p:txBody>
      </p:sp>
      <p:sp>
        <p:nvSpPr>
          <p:cNvPr id="3" name="Content Placeholder 2"/>
          <p:cNvSpPr>
            <a:spLocks noGrp="1"/>
          </p:cNvSpPr>
          <p:nvPr>
            <p:ph idx="1"/>
          </p:nvPr>
        </p:nvSpPr>
        <p:spPr/>
        <p:txBody>
          <a:bodyPr/>
          <a:lstStyle/>
          <a:p>
            <a:r>
              <a:rPr lang="en-US" dirty="0"/>
              <a:t>Example:</a:t>
            </a:r>
          </a:p>
          <a:p>
            <a:endParaRPr lang="en-US" dirty="0"/>
          </a:p>
          <a:p>
            <a:r>
              <a:rPr lang="en-US" dirty="0"/>
              <a:t>Consider the salt formed:</a:t>
            </a:r>
          </a:p>
          <a:p>
            <a:endParaRPr lang="en-US" dirty="0"/>
          </a:p>
          <a:p>
            <a:r>
              <a:rPr lang="en-US" dirty="0"/>
              <a:t>Determine the effect that the cation and anion will have on water.</a:t>
            </a:r>
          </a:p>
          <a:p>
            <a:endParaRPr lang="en-US" dirty="0"/>
          </a:p>
        </p:txBody>
      </p:sp>
    </p:spTree>
    <p:extLst>
      <p:ext uri="{BB962C8B-B14F-4D97-AF65-F5344CB8AC3E}">
        <p14:creationId xmlns:p14="http://schemas.microsoft.com/office/powerpoint/2010/main" val="1807107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Acid–Weak Base Reaction</a:t>
            </a:r>
          </a:p>
        </p:txBody>
      </p:sp>
      <p:sp>
        <p:nvSpPr>
          <p:cNvPr id="3" name="Content Placeholder 2"/>
          <p:cNvSpPr>
            <a:spLocks noGrp="1"/>
          </p:cNvSpPr>
          <p:nvPr>
            <p:ph idx="1"/>
          </p:nvPr>
        </p:nvSpPr>
        <p:spPr/>
        <p:txBody>
          <a:bodyPr/>
          <a:lstStyle/>
          <a:p>
            <a:r>
              <a:rPr lang="en-US" dirty="0"/>
              <a:t>Example:</a:t>
            </a:r>
          </a:p>
          <a:p>
            <a:endParaRPr lang="en-US" dirty="0"/>
          </a:p>
          <a:p>
            <a:r>
              <a:rPr lang="en-US" dirty="0"/>
              <a:t>Consider the salt formed:</a:t>
            </a:r>
          </a:p>
          <a:p>
            <a:endParaRPr lang="en-US" dirty="0"/>
          </a:p>
          <a:p>
            <a:r>
              <a:rPr lang="en-US" dirty="0"/>
              <a:t>Determine the effect that the cation and anion will have on water.</a:t>
            </a:r>
          </a:p>
          <a:p>
            <a:endParaRPr lang="en-US" dirty="0"/>
          </a:p>
        </p:txBody>
      </p:sp>
    </p:spTree>
    <p:extLst>
      <p:ext uri="{BB962C8B-B14F-4D97-AF65-F5344CB8AC3E}">
        <p14:creationId xmlns:p14="http://schemas.microsoft.com/office/powerpoint/2010/main" val="2487005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Acid–Strong Base Reaction</a:t>
            </a:r>
          </a:p>
        </p:txBody>
      </p:sp>
      <p:sp>
        <p:nvSpPr>
          <p:cNvPr id="3" name="Content Placeholder 2"/>
          <p:cNvSpPr>
            <a:spLocks noGrp="1"/>
          </p:cNvSpPr>
          <p:nvPr>
            <p:ph idx="1"/>
          </p:nvPr>
        </p:nvSpPr>
        <p:spPr/>
        <p:txBody>
          <a:bodyPr/>
          <a:lstStyle/>
          <a:p>
            <a:r>
              <a:rPr lang="en-US" dirty="0"/>
              <a:t>Example:</a:t>
            </a:r>
          </a:p>
          <a:p>
            <a:endParaRPr lang="en-US" dirty="0"/>
          </a:p>
          <a:p>
            <a:r>
              <a:rPr lang="en-US" dirty="0"/>
              <a:t>Consider the salt formed:</a:t>
            </a:r>
          </a:p>
          <a:p>
            <a:endParaRPr lang="en-US" dirty="0"/>
          </a:p>
          <a:p>
            <a:r>
              <a:rPr lang="en-US" dirty="0"/>
              <a:t>Determine the effect that the cation and anion will have on water.</a:t>
            </a:r>
          </a:p>
          <a:p>
            <a:endParaRPr lang="en-US" dirty="0"/>
          </a:p>
        </p:txBody>
      </p:sp>
    </p:spTree>
    <p:extLst>
      <p:ext uri="{BB962C8B-B14F-4D97-AF65-F5344CB8AC3E}">
        <p14:creationId xmlns:p14="http://schemas.microsoft.com/office/powerpoint/2010/main" val="2121059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Acid–Weak Base Reaction</a:t>
            </a:r>
          </a:p>
        </p:txBody>
      </p:sp>
      <p:sp>
        <p:nvSpPr>
          <p:cNvPr id="3" name="Content Placeholder 2"/>
          <p:cNvSpPr>
            <a:spLocks noGrp="1"/>
          </p:cNvSpPr>
          <p:nvPr>
            <p:ph idx="1"/>
          </p:nvPr>
        </p:nvSpPr>
        <p:spPr/>
        <p:txBody>
          <a:bodyPr/>
          <a:lstStyle/>
          <a:p>
            <a:r>
              <a:rPr lang="en-US" dirty="0"/>
              <a:t>Example:</a:t>
            </a:r>
          </a:p>
          <a:p>
            <a:endParaRPr lang="en-US" dirty="0"/>
          </a:p>
          <a:p>
            <a:r>
              <a:rPr lang="en-US" dirty="0"/>
              <a:t>Consider the salt formed:</a:t>
            </a:r>
          </a:p>
          <a:p>
            <a:endParaRPr lang="en-US" dirty="0"/>
          </a:p>
          <a:p>
            <a:r>
              <a:rPr lang="en-US" dirty="0"/>
              <a:t>Determine the effect that the cation and anion will have on water.</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1275876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14.15</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10242" name="Picture 2" descr="This table has two main columns and four rows. The first row for the first column does not have a heading and then has the following in the first column: Initial concentration ( M ), Change ( M ), Equilibrium ( M ). The second column has the header of “C subscript 6 H subscript 5 N H subscript 3 superscript positive sign plus sign H subscript 2 O equilibrium sign C subscript 6 H subscript 5 N H subscript 2 plus sign H subscript 3 O superscript positive sign.” Under the second column is a subgroup of four columns and three rows. The first column has the following: 0.233, negative x, 0.233 minus x. The second column is blank for all three rows. The third column has the following: 0, positive x, x. The fourth column has the following: approximately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2048" y="1693345"/>
            <a:ext cx="8270026" cy="188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33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14.13</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When an aluminum ion reacts with water, the hydrated aluminum ion becomes a weak acid.</a:t>
            </a:r>
          </a:p>
        </p:txBody>
      </p:sp>
      <p:pic>
        <p:nvPicPr>
          <p:cNvPr id="10" name="Figure" descr="A reaction is shown using ball and stick models. On the left, inside brackets with a superscript of 3 plus outside to the right is structure labeled “[ A l ( H subscript 2 O ) subscript 6 ] superscript 3 plus.” Inside the brackets is s central grey atom to which 6 red atoms are bonded in an arrangement that distributes them evenly about the central grey atom. Each red atom has two smaller white atoms attached in a forked or bent arrangement. Outside the brackets to the right is a space-filling model that includes a red central sphere with two smaller white spheres attached in a bent arrangement. Beneath this structure is the label “H subscript 2 O.” A double sided arrow follows. Another set of brackets follows to the right of the arrows which have a superscript of two plus outside to the right. The structure inside the brackets is similar to that on the left, except a white atom is removed from the structure. The label below is also changed to “[ A l ( H subscript 2 O ) subscript 5 O H ] superscript 2 plus.” To the right of this structure and outside the brackets is a space filling model with a central red sphere to which 3 smaller white spheres are attached. This structure is labeled “H subscript 3 O superscript plus.”"/>
          <p:cNvPicPr>
            <a:picLocks noChangeAspect="1"/>
          </p:cNvPicPr>
          <p:nvPr/>
        </p:nvPicPr>
        <p:blipFill>
          <a:blip r:embed="rId2" cstate="email">
            <a:extLst>
              <a:ext uri="{28A0092B-C50C-407E-A947-70E740481C1C}">
                <a14:useLocalDpi xmlns:a14="http://schemas.microsoft.com/office/drawing/2010/main" val="0"/>
              </a:ext>
            </a:extLst>
          </a:blip>
          <a:srcRect t="-13741" b="-1374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39614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a:xfrm>
            <a:off x="457199" y="365127"/>
            <a:ext cx="8058151" cy="424583"/>
          </a:xfrm>
        </p:spPr>
        <p:txBody>
          <a:bodyPr/>
          <a:lstStyle/>
          <a:p>
            <a:r>
              <a:rPr lang="en-US" b="1" dirty="0"/>
              <a:t>Example 14.18</a:t>
            </a:r>
            <a:endParaRPr lang="en-US" dirty="0"/>
          </a:p>
        </p:txBody>
      </p:sp>
      <p:sp>
        <p:nvSpPr>
          <p:cNvPr id="7" name="Figure Legend" hidden="1"/>
          <p:cNvSpPr>
            <a:spLocks noGrp="1"/>
          </p:cNvSpPr>
          <p:nvPr>
            <p:ph idx="13"/>
          </p:nvPr>
        </p:nvSpPr>
        <p:spPr/>
        <p:txBody>
          <a:bodyPr>
            <a:normAutofit/>
          </a:bodyPr>
          <a:lstStyle/>
          <a:p>
            <a:endParaRPr lang="en-US" sz="1600" dirty="0"/>
          </a:p>
        </p:txBody>
      </p:sp>
      <p:pic>
        <p:nvPicPr>
          <p:cNvPr id="11266" name="Picture 2" descr="This table has two main columns and four rows. The first row for the first column does not have a heading and then has the following in the first column: Initial concentration ( M ), Change ( M ), Equilibrium concentration ( M ). The second column has the header of “A l ( H subscript 2 O ) subscript 6 superscript 3 positive sign plus H subscript 2 O equilibrium arrow H subscript 3 O superscript positive sign plus A l ( H subscript 2 O ) subscript 5 ( O H ) superscript 2 positive sign.” Under the second column is a subgroup of three columns and three rows. The first column has the following: 0.10, negative x, 0.10 minus x. The second column has the following: approximately 0, positive x, x. The third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0157" y="2007536"/>
            <a:ext cx="7439798" cy="201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67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14.5 Polyprotic Acids</a:t>
            </a:r>
          </a:p>
          <a:p>
            <a:pPr lvl="1"/>
            <a:r>
              <a:rPr lang="en-US" dirty="0"/>
              <a:t>Extend previously introduced equilibrium concepts to acids and bases that may donate or accept more than one proton</a:t>
            </a:r>
          </a:p>
          <a:p>
            <a:endParaRPr lang="en-US" dirty="0"/>
          </a:p>
        </p:txBody>
      </p:sp>
    </p:spTree>
    <p:extLst>
      <p:ext uri="{BB962C8B-B14F-4D97-AF65-F5344CB8AC3E}">
        <p14:creationId xmlns:p14="http://schemas.microsoft.com/office/powerpoint/2010/main" val="179040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Brønsted</a:t>
            </a:r>
            <a:r>
              <a:rPr lang="en-US" dirty="0"/>
              <a:t>-Lowry Acid/Base Theory</a:t>
            </a:r>
          </a:p>
        </p:txBody>
      </p:sp>
      <p:sp>
        <p:nvSpPr>
          <p:cNvPr id="3" name="Content Placeholder 2"/>
          <p:cNvSpPr>
            <a:spLocks noGrp="1"/>
          </p:cNvSpPr>
          <p:nvPr>
            <p:ph idx="1"/>
          </p:nvPr>
        </p:nvSpPr>
        <p:spPr/>
        <p:txBody>
          <a:bodyPr/>
          <a:lstStyle/>
          <a:p>
            <a:r>
              <a:rPr lang="en-US" dirty="0"/>
              <a:t>The species formed when a proton is removed from an acid is the </a:t>
            </a:r>
            <a:r>
              <a:rPr lang="en-US" b="1" dirty="0"/>
              <a:t>conjugate base </a:t>
            </a:r>
            <a:r>
              <a:rPr lang="en-US" dirty="0"/>
              <a:t>of that acid. </a:t>
            </a:r>
          </a:p>
          <a:p>
            <a:endParaRPr lang="en-US" dirty="0"/>
          </a:p>
          <a:p>
            <a:r>
              <a:rPr lang="en-US" dirty="0"/>
              <a:t>The species formed when a proton is added to a base is the </a:t>
            </a:r>
            <a:r>
              <a:rPr lang="en-US" b="1" dirty="0"/>
              <a:t>conjugate acid </a:t>
            </a:r>
            <a:r>
              <a:rPr lang="en-US" dirty="0"/>
              <a:t>of that base. </a:t>
            </a:r>
          </a:p>
          <a:p>
            <a:endParaRPr lang="en-US" dirty="0"/>
          </a:p>
        </p:txBody>
      </p:sp>
    </p:spTree>
    <p:extLst>
      <p:ext uri="{BB962C8B-B14F-4D97-AF65-F5344CB8AC3E}">
        <p14:creationId xmlns:p14="http://schemas.microsoft.com/office/powerpoint/2010/main" val="33957009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Polyprotic Acids</a:t>
            </a:r>
          </a:p>
        </p:txBody>
      </p:sp>
      <p:sp>
        <p:nvSpPr>
          <p:cNvPr id="3" name="Content Placeholder 2"/>
          <p:cNvSpPr>
            <a:spLocks noGrp="1"/>
          </p:cNvSpPr>
          <p:nvPr>
            <p:ph idx="1"/>
          </p:nvPr>
        </p:nvSpPr>
        <p:spPr>
          <a:xfrm>
            <a:off x="628650" y="955965"/>
            <a:ext cx="7886700" cy="4530435"/>
          </a:xfrm>
        </p:spPr>
        <p:txBody>
          <a:bodyPr>
            <a:normAutofit/>
          </a:bodyPr>
          <a:lstStyle/>
          <a:p>
            <a:r>
              <a:rPr lang="en-US" dirty="0"/>
              <a:t>Acids that contain </a:t>
            </a:r>
            <a:r>
              <a:rPr lang="en-US" i="1" dirty="0"/>
              <a:t>one</a:t>
            </a:r>
            <a:r>
              <a:rPr lang="en-US" dirty="0"/>
              <a:t> </a:t>
            </a:r>
            <a:r>
              <a:rPr lang="en-US" dirty="0" err="1"/>
              <a:t>ionizable</a:t>
            </a:r>
            <a:r>
              <a:rPr lang="en-US" dirty="0"/>
              <a:t> hydrogen atom are called </a:t>
            </a:r>
            <a:r>
              <a:rPr lang="en-US" b="1" dirty="0" err="1"/>
              <a:t>monoprotic</a:t>
            </a:r>
            <a:r>
              <a:rPr lang="en-US" dirty="0"/>
              <a:t>.</a:t>
            </a:r>
          </a:p>
          <a:p>
            <a:pPr marL="109728" indent="0">
              <a:buNone/>
            </a:pPr>
            <a:endParaRPr lang="en-US" b="1" i="1" dirty="0"/>
          </a:p>
          <a:p>
            <a:r>
              <a:rPr lang="en-US" dirty="0"/>
              <a:t>Acids that contain </a:t>
            </a:r>
            <a:r>
              <a:rPr lang="en-US" i="1" dirty="0"/>
              <a:t>more than one </a:t>
            </a:r>
            <a:r>
              <a:rPr lang="en-US" dirty="0" err="1"/>
              <a:t>ionizable</a:t>
            </a:r>
            <a:r>
              <a:rPr lang="en-US" dirty="0"/>
              <a:t> hydrogen atom are called </a:t>
            </a:r>
            <a:r>
              <a:rPr lang="en-US" b="1" dirty="0" err="1"/>
              <a:t>polyprotic</a:t>
            </a:r>
            <a:r>
              <a:rPr lang="en-US" b="1" dirty="0"/>
              <a:t>.</a:t>
            </a:r>
          </a:p>
          <a:p>
            <a:endParaRPr lang="en-US" dirty="0"/>
          </a:p>
          <a:p>
            <a:r>
              <a:rPr lang="en-US" dirty="0" err="1"/>
              <a:t>Polyprotic</a:t>
            </a:r>
            <a:r>
              <a:rPr lang="en-US" dirty="0"/>
              <a:t> acids ionize in steps. </a:t>
            </a:r>
          </a:p>
          <a:p>
            <a:pPr>
              <a:buNone/>
            </a:pPr>
            <a:endParaRPr lang="en-US" dirty="0"/>
          </a:p>
          <a:p>
            <a:r>
              <a:rPr lang="en-US" dirty="0"/>
              <a:t>The </a:t>
            </a:r>
            <a:r>
              <a:rPr lang="en-US" b="1" dirty="0"/>
              <a:t>acid equilibrium constant (</a:t>
            </a:r>
            <a:r>
              <a:rPr lang="en-US" b="1" i="1" dirty="0" err="1"/>
              <a:t>K</a:t>
            </a:r>
            <a:r>
              <a:rPr lang="en-US" b="1" baseline="-25000" dirty="0" err="1"/>
              <a:t>a</a:t>
            </a:r>
            <a:r>
              <a:rPr lang="en-US" b="1" dirty="0"/>
              <a:t>) </a:t>
            </a:r>
            <a:r>
              <a:rPr lang="en-US" dirty="0"/>
              <a:t>becomes smaller with each successive step.</a:t>
            </a:r>
          </a:p>
          <a:p>
            <a:endParaRPr lang="en-US" dirty="0"/>
          </a:p>
        </p:txBody>
      </p:sp>
    </p:spTree>
    <p:extLst>
      <p:ext uri="{BB962C8B-B14F-4D97-AF65-F5344CB8AC3E}">
        <p14:creationId xmlns:p14="http://schemas.microsoft.com/office/powerpoint/2010/main" val="31551860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Polyprotic Acids</a:t>
            </a:r>
          </a:p>
        </p:txBody>
      </p:sp>
      <p:sp>
        <p:nvSpPr>
          <p:cNvPr id="3" name="Content Placeholder 2"/>
          <p:cNvSpPr>
            <a:spLocks noGrp="1"/>
          </p:cNvSpPr>
          <p:nvPr>
            <p:ph idx="1"/>
          </p:nvPr>
        </p:nvSpPr>
        <p:spPr/>
        <p:txBody>
          <a:bodyPr/>
          <a:lstStyle/>
          <a:p>
            <a:r>
              <a:rPr lang="en-US" dirty="0"/>
              <a:t>Diprotic acids</a:t>
            </a:r>
          </a:p>
          <a:p>
            <a:endParaRPr lang="en-US" dirty="0"/>
          </a:p>
          <a:p>
            <a:r>
              <a:rPr lang="en-US" dirty="0" err="1"/>
              <a:t>Triprotic</a:t>
            </a:r>
            <a:r>
              <a:rPr lang="en-US" dirty="0"/>
              <a:t> acids</a:t>
            </a:r>
          </a:p>
          <a:p>
            <a:endParaRPr lang="en-US" dirty="0"/>
          </a:p>
        </p:txBody>
      </p:sp>
      <p:sp>
        <p:nvSpPr>
          <p:cNvPr id="4" name="Content Placeholder 3"/>
          <p:cNvSpPr>
            <a:spLocks noGrp="1"/>
          </p:cNvSpPr>
          <p:nvPr>
            <p:ph idx="13"/>
          </p:nvPr>
        </p:nvSpPr>
        <p:spPr/>
        <p:txBody>
          <a:bodyPr/>
          <a:lstStyle/>
          <a:p>
            <a:endParaRPr lang="en-US" dirty="0"/>
          </a:p>
        </p:txBody>
      </p:sp>
    </p:spTree>
    <p:extLst>
      <p:ext uri="{BB962C8B-B14F-4D97-AF65-F5344CB8AC3E}">
        <p14:creationId xmlns:p14="http://schemas.microsoft.com/office/powerpoint/2010/main" val="11337825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UNFIGURE 14.6</a:t>
            </a:r>
          </a:p>
        </p:txBody>
      </p:sp>
      <p:sp>
        <p:nvSpPr>
          <p:cNvPr id="7" name="Figure Legend" hidden="1"/>
          <p:cNvSpPr>
            <a:spLocks noGrp="1"/>
          </p:cNvSpPr>
          <p:nvPr>
            <p:ph idx="13"/>
          </p:nvPr>
        </p:nvSpPr>
        <p:spPr/>
        <p:txBody>
          <a:bodyPr>
            <a:normAutofit/>
          </a:bodyPr>
          <a:lstStyle/>
          <a:p>
            <a:endParaRPr lang="en-US" sz="1600" dirty="0"/>
          </a:p>
        </p:txBody>
      </p:sp>
      <p:pic>
        <p:nvPicPr>
          <p:cNvPr id="10" name="Figure" descr="This image contains two equilibrium reactions. The first shows a C atom bonded to three H atoms and another C atom. The second C atom is double bonded to an O atom and also forms a single bond to another O atom. The second O atom is bonded to an H atom. There is a plus sign and then the molecular formula H subscript 2 O. An equilibrium arrow follows the H subscript 2 O. To the right of the arrow is H subscript 3 O superscript positive sign. There is a plus sign. The final structure shows a C atom bonded the three H atoms and another C atom. This second C atom is double bonded to an O atom and single bonded to another O atom. The entire structure is in brackets and a superscript negative sign appears outside the brackets. The second reaction shows C H subscript 3 C O O H ( a q ) plus H subscript 2 O ( l ) equilibrium arrow H subscript 3 O ( a q ) plus C H subscript 3 C O O superscript negative sign ( a q )."/>
          <p:cNvPicPr>
            <a:picLocks noChangeAspect="1"/>
          </p:cNvPicPr>
          <p:nvPr/>
        </p:nvPicPr>
        <p:blipFill>
          <a:blip r:embed="rId2" cstate="email">
            <a:extLst>
              <a:ext uri="{28A0092B-C50C-407E-A947-70E740481C1C}">
                <a14:useLocalDpi xmlns:a14="http://schemas.microsoft.com/office/drawing/2010/main" val="0"/>
              </a:ext>
            </a:extLst>
          </a:blip>
          <a:srcRect t="-72148" b="-721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6940251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14.19</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12290" name="Picture 2" descr="This table has two main columns and four rows. The first row for the first column does not have a heading and then has the following in the first column: Initial concentration ( M ), Change ( M ), Equilibrium concentration ( M ). The second column has the header of “H subscript 2 C O subscript 3 plus sign H subscript 2 O equilibrium arrow H subscript 3 O superscript positive sign plus sign H C O subscript 3 superscript negative sign.” Under the second column is a subgroup of three columns and three rows. The first column has the following: 0.033, negative sign x, 0.033 minus sign x. The second column has the following: approximately 0, positive x, x. The third column has the following: 0, positive x,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7950" y="1671178"/>
            <a:ext cx="8269251" cy="184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74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14.6 Buffers</a:t>
            </a:r>
          </a:p>
          <a:p>
            <a:pPr lvl="1"/>
            <a:r>
              <a:rPr lang="en-US" dirty="0"/>
              <a:t>Describe the composition and function of acid–base buffers</a:t>
            </a:r>
          </a:p>
          <a:p>
            <a:pPr lvl="1"/>
            <a:r>
              <a:rPr lang="en-US" dirty="0"/>
              <a:t>Calculate the pH of a buffer before and after the addition of added acid or base</a:t>
            </a:r>
          </a:p>
        </p:txBody>
      </p:sp>
    </p:spTree>
    <p:extLst>
      <p:ext uri="{BB962C8B-B14F-4D97-AF65-F5344CB8AC3E}">
        <p14:creationId xmlns:p14="http://schemas.microsoft.com/office/powerpoint/2010/main" val="6121299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Buffers</a:t>
            </a:r>
          </a:p>
        </p:txBody>
      </p:sp>
      <p:sp>
        <p:nvSpPr>
          <p:cNvPr id="3" name="Content Placeholder 2"/>
          <p:cNvSpPr>
            <a:spLocks noGrp="1"/>
          </p:cNvSpPr>
          <p:nvPr>
            <p:ph idx="1"/>
          </p:nvPr>
        </p:nvSpPr>
        <p:spPr/>
        <p:txBody>
          <a:bodyPr/>
          <a:lstStyle/>
          <a:p>
            <a:r>
              <a:rPr lang="en-US" b="1" dirty="0"/>
              <a:t>Buffer: </a:t>
            </a:r>
            <a:r>
              <a:rPr lang="en-US" dirty="0"/>
              <a:t>A solution containing appreciable amounts of both a weak acid and its conjugate base (or a weak base and its conjugate acid). </a:t>
            </a:r>
          </a:p>
          <a:p>
            <a:endParaRPr lang="en-US" dirty="0"/>
          </a:p>
          <a:p>
            <a:pPr lvl="1"/>
            <a:r>
              <a:rPr lang="en-US" dirty="0"/>
              <a:t>Buffer solutions resist changes in pH upon addition of a small amount of strong acid or base. </a:t>
            </a:r>
          </a:p>
          <a:p>
            <a:pPr lvl="1"/>
            <a:endParaRPr lang="en-US" dirty="0"/>
          </a:p>
          <a:p>
            <a:pPr lvl="1"/>
            <a:r>
              <a:rPr lang="en-US" dirty="0"/>
              <a:t>Examples: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7823275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14.14</a:t>
            </a:r>
          </a:p>
        </p:txBody>
      </p:sp>
      <p:sp>
        <p:nvSpPr>
          <p:cNvPr id="7" name="Figure Legend"/>
          <p:cNvSpPr>
            <a:spLocks noGrp="1"/>
          </p:cNvSpPr>
          <p:nvPr>
            <p:ph idx="13"/>
          </p:nvPr>
        </p:nvSpPr>
        <p:spPr>
          <a:xfrm>
            <a:off x="457199" y="4918365"/>
            <a:ext cx="8058151" cy="1271731"/>
          </a:xfrm>
        </p:spPr>
        <p:txBody>
          <a:bodyPr>
            <a:noAutofit/>
          </a:bodyPr>
          <a:lstStyle/>
          <a:p>
            <a:pPr>
              <a:buClr>
                <a:srgbClr val="6CB255"/>
              </a:buClr>
            </a:pPr>
            <a:r>
              <a:rPr lang="en-US" sz="1300" dirty="0"/>
              <a:t>(a) The unbuffered solution on the left and the buffered solution on the right have the same pH (pH 8); they are basic, showing the yellow color of the indicator methyl orange at this </a:t>
            </a:r>
            <a:r>
              <a:rPr lang="en-US" sz="1300" dirty="0" err="1"/>
              <a:t>pH.</a:t>
            </a:r>
            <a:r>
              <a:rPr lang="en-US" sz="1300" dirty="0"/>
              <a:t> (b) After the addition of 1 mL of a 0.01-</a:t>
            </a:r>
            <a:r>
              <a:rPr lang="en-US" sz="1300" i="1" dirty="0"/>
              <a:t>M </a:t>
            </a:r>
            <a:r>
              <a:rPr lang="en-US" sz="1300" dirty="0" err="1"/>
              <a:t>HCl</a:t>
            </a:r>
            <a:r>
              <a:rPr lang="en-US" sz="1300" dirty="0"/>
              <a:t> solution, the buffered solution has not detectably changed its pH but the unbuffered solution has become acidic, as indicated by the change in color of the methyl orange, which turns red at a pH of about 4. (credit: modification of work by Mark </a:t>
            </a:r>
            <a:r>
              <a:rPr lang="en-US" sz="1300" dirty="0" err="1"/>
              <a:t>Ott</a:t>
            </a:r>
            <a:r>
              <a:rPr lang="en-US" sz="1300" dirty="0"/>
              <a:t>)</a:t>
            </a:r>
          </a:p>
        </p:txBody>
      </p:sp>
      <p:pic>
        <p:nvPicPr>
          <p:cNvPr id="10" name="Figure" descr="Two images are shown. Image a on the left shows two beakers that each contain yellow solutions. The beaker on the left is labeled “Unbuffered” and the beaker on the right is labeled “p H equals 8.0 buffer.” Image b similarly shows 2 beakers. The beaker on the left contains a bright orange solution and is labeled “Unbuffered.” The beaker on the right is labeled “p H equals 8.0 buffer.”"/>
          <p:cNvPicPr>
            <a:picLocks noChangeAspect="1"/>
          </p:cNvPicPr>
          <p:nvPr/>
        </p:nvPicPr>
        <p:blipFill>
          <a:blip r:embed="rId2" cstate="email">
            <a:extLst>
              <a:ext uri="{28A0092B-C50C-407E-A947-70E740481C1C}">
                <a14:useLocalDpi xmlns:a14="http://schemas.microsoft.com/office/drawing/2010/main" val="0"/>
              </a:ext>
            </a:extLst>
          </a:blip>
          <a:srcRect t="-10986" b="-1098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213513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Buffers Work</a:t>
            </a:r>
          </a:p>
        </p:txBody>
      </p:sp>
      <p:sp>
        <p:nvSpPr>
          <p:cNvPr id="3" name="Content Placeholder 2"/>
          <p:cNvSpPr>
            <a:spLocks noGrp="1"/>
          </p:cNvSpPr>
          <p:nvPr>
            <p:ph idx="1"/>
          </p:nvPr>
        </p:nvSpPr>
        <p:spPr>
          <a:xfrm>
            <a:off x="628650" y="955965"/>
            <a:ext cx="7886700" cy="4871958"/>
          </a:xfrm>
        </p:spPr>
        <p:txBody>
          <a:bodyPr>
            <a:normAutofit/>
          </a:bodyPr>
          <a:lstStyle/>
          <a:p>
            <a:r>
              <a:rPr lang="en-US" dirty="0"/>
              <a:t>Consider the buffer: HA/A</a:t>
            </a:r>
            <a:r>
              <a:rPr lang="en-US" baseline="30000" dirty="0">
                <a:solidFill>
                  <a:schemeClr val="tx1"/>
                </a:solidFill>
              </a:rPr>
              <a:t>–</a:t>
            </a:r>
          </a:p>
          <a:p>
            <a:endParaRPr lang="en-US" dirty="0"/>
          </a:p>
          <a:p>
            <a:r>
              <a:rPr lang="en-US" dirty="0"/>
              <a:t>Buffers are good at getting rid of strong acids and bases.</a:t>
            </a:r>
          </a:p>
          <a:p>
            <a:pPr lvl="1"/>
            <a:r>
              <a:rPr lang="en-US" sz="1800" dirty="0">
                <a:solidFill>
                  <a:schemeClr val="tx1"/>
                </a:solidFill>
              </a:rPr>
              <a:t>Added OH</a:t>
            </a:r>
            <a:r>
              <a:rPr lang="en-US" sz="1800" baseline="30000" dirty="0">
                <a:solidFill>
                  <a:schemeClr val="tx1"/>
                </a:solidFill>
              </a:rPr>
              <a:t>–</a:t>
            </a:r>
            <a:r>
              <a:rPr lang="en-US" sz="1800" dirty="0">
                <a:solidFill>
                  <a:schemeClr val="tx1"/>
                </a:solidFill>
              </a:rPr>
              <a:t> or H</a:t>
            </a:r>
            <a:r>
              <a:rPr lang="en-US" sz="1800" baseline="-25000" dirty="0">
                <a:solidFill>
                  <a:schemeClr val="tx1"/>
                </a:solidFill>
              </a:rPr>
              <a:t>3</a:t>
            </a:r>
            <a:r>
              <a:rPr lang="en-US" sz="1800" dirty="0">
                <a:solidFill>
                  <a:schemeClr val="tx1"/>
                </a:solidFill>
              </a:rPr>
              <a:t>O</a:t>
            </a:r>
            <a:r>
              <a:rPr lang="en-US" sz="1800" baseline="30000" dirty="0">
                <a:solidFill>
                  <a:schemeClr val="tx1"/>
                </a:solidFill>
              </a:rPr>
              <a:t>+</a:t>
            </a:r>
            <a:r>
              <a:rPr lang="en-US" sz="1800" dirty="0">
                <a:solidFill>
                  <a:schemeClr val="tx1"/>
                </a:solidFill>
              </a:rPr>
              <a:t> are consumed and therefore do not directly affect the </a:t>
            </a:r>
            <a:r>
              <a:rPr lang="en-US" sz="1800" dirty="0" err="1">
                <a:solidFill>
                  <a:schemeClr val="tx1"/>
                </a:solidFill>
              </a:rPr>
              <a:t>pH.</a:t>
            </a:r>
            <a:r>
              <a:rPr lang="en-US" sz="1800" dirty="0">
                <a:solidFill>
                  <a:schemeClr val="tx1"/>
                </a:solidFill>
              </a:rPr>
              <a:t> </a:t>
            </a:r>
          </a:p>
          <a:p>
            <a:pPr lvl="1"/>
            <a:r>
              <a:rPr lang="en-US" sz="1800" dirty="0">
                <a:solidFill>
                  <a:schemeClr val="tx1"/>
                </a:solidFill>
              </a:rPr>
              <a:t>Any added OH</a:t>
            </a:r>
            <a:r>
              <a:rPr lang="en-US" sz="1800" baseline="30000" dirty="0">
                <a:solidFill>
                  <a:schemeClr val="tx1"/>
                </a:solidFill>
              </a:rPr>
              <a:t>–</a:t>
            </a:r>
            <a:r>
              <a:rPr lang="en-US" sz="1800" dirty="0">
                <a:solidFill>
                  <a:schemeClr val="tx1"/>
                </a:solidFill>
              </a:rPr>
              <a:t>, is converted into the weak base, A</a:t>
            </a:r>
            <a:r>
              <a:rPr lang="en-US" sz="1800" baseline="30000" dirty="0">
                <a:solidFill>
                  <a:schemeClr val="tx1"/>
                </a:solidFill>
              </a:rPr>
              <a:t>–</a:t>
            </a:r>
            <a:endParaRPr lang="en-US" sz="1800" dirty="0">
              <a:solidFill>
                <a:schemeClr val="tx1"/>
              </a:solidFill>
            </a:endParaRPr>
          </a:p>
          <a:p>
            <a:pPr marL="274320" lvl="1" indent="0">
              <a:buNone/>
            </a:pPr>
            <a:r>
              <a:rPr lang="en-US" sz="2100" dirty="0">
                <a:solidFill>
                  <a:schemeClr val="tx1"/>
                </a:solidFill>
              </a:rPr>
              <a:t> 	</a:t>
            </a:r>
            <a:endParaRPr lang="en-US" dirty="0">
              <a:solidFill>
                <a:schemeClr val="tx1"/>
              </a:solidFill>
            </a:endParaRPr>
          </a:p>
          <a:p>
            <a:pPr marL="0" indent="-68580" algn="ctr">
              <a:buNone/>
            </a:pPr>
            <a:r>
              <a:rPr lang="en-US" sz="1800" dirty="0">
                <a:solidFill>
                  <a:schemeClr val="tx1"/>
                </a:solidFill>
              </a:rPr>
              <a:t>HA (</a:t>
            </a:r>
            <a:r>
              <a:rPr lang="en-US" sz="1800" i="1" dirty="0" err="1">
                <a:solidFill>
                  <a:schemeClr val="tx1"/>
                </a:solidFill>
              </a:rPr>
              <a:t>aq</a:t>
            </a:r>
            <a:r>
              <a:rPr lang="en-US" sz="1800" dirty="0">
                <a:solidFill>
                  <a:schemeClr val="tx1"/>
                </a:solidFill>
              </a:rPr>
              <a:t>) + OH</a:t>
            </a:r>
            <a:r>
              <a:rPr lang="en-US" sz="1800" baseline="30000" dirty="0">
                <a:solidFill>
                  <a:schemeClr val="tx1"/>
                </a:solidFill>
              </a:rPr>
              <a:t>– </a:t>
            </a:r>
            <a:r>
              <a:rPr lang="en-US" sz="1800" dirty="0">
                <a:solidFill>
                  <a:schemeClr val="tx1"/>
                </a:solidFill>
              </a:rPr>
              <a:t>(</a:t>
            </a:r>
            <a:r>
              <a:rPr lang="en-US" sz="1800" i="1" dirty="0" err="1">
                <a:solidFill>
                  <a:schemeClr val="tx1"/>
                </a:solidFill>
              </a:rPr>
              <a:t>aq</a:t>
            </a:r>
            <a:r>
              <a:rPr lang="en-US" sz="1800" dirty="0">
                <a:solidFill>
                  <a:schemeClr val="tx1"/>
                </a:solidFill>
              </a:rPr>
              <a:t>) </a:t>
            </a:r>
            <a:r>
              <a:rPr lang="en-US" sz="1800" dirty="0">
                <a:solidFill>
                  <a:schemeClr val="tx1"/>
                </a:solidFill>
                <a:latin typeface="Times New Roman"/>
                <a:ea typeface="ヒラギノ角ゴ Pro W3" pitchFamily="1" charset="-128"/>
                <a:cs typeface="Times New Roman"/>
              </a:rPr>
              <a:t>→</a:t>
            </a:r>
            <a:r>
              <a:rPr lang="en-US" sz="1800" dirty="0">
                <a:solidFill>
                  <a:schemeClr val="tx1"/>
                </a:solidFill>
                <a:sym typeface="Wingdings" pitchFamily="2" charset="2"/>
              </a:rPr>
              <a:t> A</a:t>
            </a:r>
            <a:r>
              <a:rPr lang="en-US" sz="1800" baseline="30000" dirty="0">
                <a:solidFill>
                  <a:schemeClr val="tx1"/>
                </a:solidFill>
              </a:rPr>
              <a:t>–</a:t>
            </a:r>
            <a:r>
              <a:rPr lang="en-US" sz="1800" dirty="0">
                <a:solidFill>
                  <a:schemeClr val="tx1"/>
                </a:solidFill>
                <a:sym typeface="Wingdings" pitchFamily="2" charset="2"/>
              </a:rPr>
              <a:t> (</a:t>
            </a:r>
            <a:r>
              <a:rPr lang="en-US" sz="1800" i="1" dirty="0" err="1">
                <a:solidFill>
                  <a:schemeClr val="tx1"/>
                </a:solidFill>
                <a:sym typeface="Wingdings" pitchFamily="2" charset="2"/>
              </a:rPr>
              <a:t>aq</a:t>
            </a:r>
            <a:r>
              <a:rPr lang="en-US" sz="1800" dirty="0">
                <a:solidFill>
                  <a:schemeClr val="tx1"/>
                </a:solidFill>
                <a:sym typeface="Wingdings" pitchFamily="2" charset="2"/>
              </a:rPr>
              <a:t>) + H</a:t>
            </a:r>
            <a:r>
              <a:rPr lang="en-US" sz="1800" baseline="-25000" dirty="0">
                <a:solidFill>
                  <a:schemeClr val="tx1"/>
                </a:solidFill>
                <a:sym typeface="Wingdings" pitchFamily="2" charset="2"/>
              </a:rPr>
              <a:t>2</a:t>
            </a:r>
            <a:r>
              <a:rPr lang="en-US" sz="1800" dirty="0">
                <a:solidFill>
                  <a:schemeClr val="tx1"/>
                </a:solidFill>
                <a:sym typeface="Wingdings" pitchFamily="2" charset="2"/>
              </a:rPr>
              <a:t>O </a:t>
            </a:r>
          </a:p>
          <a:p>
            <a:pPr marL="274320" lvl="1" indent="0">
              <a:buNone/>
            </a:pPr>
            <a:endParaRPr lang="en-US" sz="2100" dirty="0">
              <a:solidFill>
                <a:schemeClr val="tx1"/>
              </a:solidFill>
              <a:sym typeface="Wingdings" pitchFamily="2" charset="2"/>
            </a:endParaRPr>
          </a:p>
          <a:p>
            <a:pPr marL="617220" lvl="1" indent="-342900"/>
            <a:r>
              <a:rPr lang="en-US" dirty="0">
                <a:solidFill>
                  <a:schemeClr val="tx1"/>
                </a:solidFill>
              </a:rPr>
              <a:t>Any added H</a:t>
            </a:r>
            <a:r>
              <a:rPr lang="en-US" baseline="-25000" dirty="0">
                <a:solidFill>
                  <a:schemeClr val="tx1"/>
                </a:solidFill>
              </a:rPr>
              <a:t>3</a:t>
            </a:r>
            <a:r>
              <a:rPr lang="en-US" dirty="0">
                <a:solidFill>
                  <a:schemeClr val="tx1"/>
                </a:solidFill>
              </a:rPr>
              <a:t>O</a:t>
            </a:r>
            <a:r>
              <a:rPr lang="en-US" baseline="30000" dirty="0">
                <a:solidFill>
                  <a:schemeClr val="tx1"/>
                </a:solidFill>
              </a:rPr>
              <a:t>+</a:t>
            </a:r>
            <a:r>
              <a:rPr lang="en-US" dirty="0">
                <a:solidFill>
                  <a:schemeClr val="tx1"/>
                </a:solidFill>
              </a:rPr>
              <a:t> , is converted to the weak acid, HA</a:t>
            </a:r>
          </a:p>
          <a:p>
            <a:pPr marL="274320" lvl="1" indent="0">
              <a:buNone/>
            </a:pPr>
            <a:r>
              <a:rPr lang="en-US" sz="2100" dirty="0">
                <a:solidFill>
                  <a:schemeClr val="tx1"/>
                </a:solidFill>
              </a:rPr>
              <a:t>	</a:t>
            </a:r>
            <a:r>
              <a:rPr lang="en-US" dirty="0">
                <a:solidFill>
                  <a:schemeClr val="tx1"/>
                </a:solidFill>
              </a:rPr>
              <a:t>	</a:t>
            </a:r>
          </a:p>
          <a:p>
            <a:pPr marL="0" indent="-68580" algn="ctr">
              <a:buNone/>
            </a:pPr>
            <a:r>
              <a:rPr lang="en-US" sz="1800" dirty="0">
                <a:solidFill>
                  <a:schemeClr val="tx1"/>
                </a:solidFill>
              </a:rPr>
              <a:t>A</a:t>
            </a:r>
            <a:r>
              <a:rPr lang="en-US" sz="1800" baseline="30000" dirty="0">
                <a:solidFill>
                  <a:schemeClr val="tx1"/>
                </a:solidFill>
              </a:rPr>
              <a:t>– </a:t>
            </a:r>
            <a:r>
              <a:rPr lang="en-US" sz="1800" dirty="0">
                <a:solidFill>
                  <a:schemeClr val="tx1"/>
                </a:solidFill>
              </a:rPr>
              <a:t>(</a:t>
            </a:r>
            <a:r>
              <a:rPr lang="en-US" sz="1800" i="1" dirty="0" err="1">
                <a:solidFill>
                  <a:schemeClr val="tx1"/>
                </a:solidFill>
              </a:rPr>
              <a:t>aq</a:t>
            </a:r>
            <a:r>
              <a:rPr lang="en-US" sz="1800" dirty="0">
                <a:solidFill>
                  <a:schemeClr val="tx1"/>
                </a:solidFill>
              </a:rPr>
              <a:t>) + H</a:t>
            </a:r>
            <a:r>
              <a:rPr lang="en-US" sz="1800" baseline="-25000" dirty="0">
                <a:solidFill>
                  <a:schemeClr val="tx1"/>
                </a:solidFill>
              </a:rPr>
              <a:t>3</a:t>
            </a:r>
            <a:r>
              <a:rPr lang="en-US" sz="1800" dirty="0">
                <a:solidFill>
                  <a:schemeClr val="tx1"/>
                </a:solidFill>
              </a:rPr>
              <a:t>O</a:t>
            </a:r>
            <a:r>
              <a:rPr lang="en-US" sz="1800" baseline="30000" dirty="0">
                <a:solidFill>
                  <a:schemeClr val="tx1"/>
                </a:solidFill>
              </a:rPr>
              <a:t>+</a:t>
            </a:r>
            <a:r>
              <a:rPr lang="en-US" sz="1800" dirty="0">
                <a:solidFill>
                  <a:schemeClr val="tx1"/>
                </a:solidFill>
              </a:rPr>
              <a:t> (</a:t>
            </a:r>
            <a:r>
              <a:rPr lang="en-US" sz="1800" i="1" dirty="0" err="1">
                <a:solidFill>
                  <a:schemeClr val="tx1"/>
                </a:solidFill>
              </a:rPr>
              <a:t>aq</a:t>
            </a:r>
            <a:r>
              <a:rPr lang="en-US" sz="1800" dirty="0">
                <a:solidFill>
                  <a:schemeClr val="tx1"/>
                </a:solidFill>
              </a:rPr>
              <a:t>) </a:t>
            </a:r>
            <a:r>
              <a:rPr lang="en-US" sz="1800" dirty="0">
                <a:solidFill>
                  <a:schemeClr val="tx1"/>
                </a:solidFill>
                <a:latin typeface="Times New Roman"/>
                <a:ea typeface="ヒラギノ角ゴ Pro W3" pitchFamily="1" charset="-128"/>
                <a:cs typeface="Times New Roman"/>
              </a:rPr>
              <a:t>→</a:t>
            </a:r>
            <a:r>
              <a:rPr lang="en-US" sz="1800" dirty="0">
                <a:solidFill>
                  <a:schemeClr val="tx1"/>
                </a:solidFill>
                <a:sym typeface="Wingdings" pitchFamily="2" charset="2"/>
              </a:rPr>
              <a:t> HA (</a:t>
            </a:r>
            <a:r>
              <a:rPr lang="en-US" sz="1800" i="1" dirty="0" err="1">
                <a:solidFill>
                  <a:schemeClr val="tx1"/>
                </a:solidFill>
                <a:sym typeface="Wingdings" pitchFamily="2" charset="2"/>
              </a:rPr>
              <a:t>aq</a:t>
            </a:r>
            <a:r>
              <a:rPr lang="en-US" sz="1800" dirty="0">
                <a:solidFill>
                  <a:schemeClr val="tx1"/>
                </a:solidFill>
                <a:sym typeface="Wingdings" pitchFamily="2" charset="2"/>
              </a:rPr>
              <a:t>) + H</a:t>
            </a:r>
            <a:r>
              <a:rPr lang="en-US" sz="1800" baseline="-25000" dirty="0">
                <a:solidFill>
                  <a:schemeClr val="tx1"/>
                </a:solidFill>
                <a:sym typeface="Wingdings" pitchFamily="2" charset="2"/>
              </a:rPr>
              <a:t>2</a:t>
            </a:r>
            <a:r>
              <a:rPr lang="en-US" sz="1800" dirty="0">
                <a:solidFill>
                  <a:schemeClr val="tx1"/>
                </a:solidFill>
                <a:sym typeface="Wingdings" pitchFamily="2" charset="2"/>
              </a:rPr>
              <a:t>O</a:t>
            </a:r>
          </a:p>
          <a:p>
            <a:endParaRPr lang="en-US" sz="2000" b="1" i="1" dirty="0">
              <a:solidFill>
                <a:srgbClr val="0000FF"/>
              </a:solidFill>
            </a:endParaRPr>
          </a:p>
          <a:p>
            <a:r>
              <a:rPr lang="en-US" i="1" dirty="0"/>
              <a:t>Therefore, buffers can be used to maintain a nearly constant pH!</a:t>
            </a:r>
          </a:p>
          <a:p>
            <a:endParaRPr lang="en-US" dirty="0"/>
          </a:p>
        </p:txBody>
      </p:sp>
    </p:spTree>
    <p:extLst>
      <p:ext uri="{BB962C8B-B14F-4D97-AF65-F5344CB8AC3E}">
        <p14:creationId xmlns:p14="http://schemas.microsoft.com/office/powerpoint/2010/main" val="3461853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Buffers Work</a:t>
            </a:r>
          </a:p>
        </p:txBody>
      </p:sp>
      <p:sp>
        <p:nvSpPr>
          <p:cNvPr id="3" name="Content Placeholder 2"/>
          <p:cNvSpPr>
            <a:spLocks noGrp="1"/>
          </p:cNvSpPr>
          <p:nvPr>
            <p:ph idx="1"/>
          </p:nvPr>
        </p:nvSpPr>
        <p:spPr/>
        <p:txBody>
          <a:bodyPr/>
          <a:lstStyle/>
          <a:p>
            <a:r>
              <a:rPr lang="en-US" dirty="0"/>
              <a:t>CH</a:t>
            </a:r>
            <a:r>
              <a:rPr lang="en-US" baseline="-25000" dirty="0"/>
              <a:t>3</a:t>
            </a:r>
            <a:r>
              <a:rPr lang="en-US" dirty="0"/>
              <a:t>COOH/ NaCH</a:t>
            </a:r>
            <a:r>
              <a:rPr lang="en-US" baseline="-25000" dirty="0"/>
              <a:t>3</a:t>
            </a:r>
            <a:r>
              <a:rPr lang="en-US" dirty="0"/>
              <a:t>CO</a:t>
            </a:r>
            <a:r>
              <a:rPr lang="en-US" baseline="-25000" dirty="0"/>
              <a:t>2</a:t>
            </a:r>
            <a:r>
              <a:rPr lang="en-US" dirty="0"/>
              <a:t> Buffer</a:t>
            </a:r>
          </a:p>
          <a:p>
            <a:endParaRPr lang="en-US" baseline="30000" dirty="0"/>
          </a:p>
          <a:p>
            <a:r>
              <a:rPr lang="en-US" sz="2000" dirty="0"/>
              <a:t>The change in the amounts of CH</a:t>
            </a:r>
            <a:r>
              <a:rPr lang="en-US" sz="2000" baseline="-25000" dirty="0"/>
              <a:t>3</a:t>
            </a:r>
            <a:r>
              <a:rPr lang="en-US" sz="2000" dirty="0"/>
              <a:t>COOH and CH</a:t>
            </a:r>
            <a:r>
              <a:rPr lang="en-US" sz="2000" baseline="-25000" dirty="0"/>
              <a:t>3</a:t>
            </a:r>
            <a:r>
              <a:rPr lang="en-US" sz="2000" dirty="0"/>
              <a:t>CO</a:t>
            </a:r>
            <a:r>
              <a:rPr lang="en-US" sz="2000" baseline="-25000" dirty="0"/>
              <a:t>2</a:t>
            </a:r>
            <a:r>
              <a:rPr lang="en-US" sz="2000" baseline="30000" dirty="0"/>
              <a:t>–</a:t>
            </a:r>
            <a:r>
              <a:rPr lang="en-US" sz="2000" dirty="0"/>
              <a:t> does result in a small change in </a:t>
            </a:r>
            <a:r>
              <a:rPr lang="en-US" sz="2000" dirty="0" err="1"/>
              <a:t>pH.</a:t>
            </a:r>
            <a:r>
              <a:rPr lang="en-US" sz="2000" dirty="0"/>
              <a:t> </a:t>
            </a:r>
            <a:endParaRPr lang="en-US" sz="2000" baseline="-25000" dirty="0"/>
          </a:p>
          <a:p>
            <a:endParaRPr lang="en-US" baseline="30000" dirty="0"/>
          </a:p>
        </p:txBody>
      </p:sp>
    </p:spTree>
    <p:extLst>
      <p:ext uri="{BB962C8B-B14F-4D97-AF65-F5344CB8AC3E}">
        <p14:creationId xmlns:p14="http://schemas.microsoft.com/office/powerpoint/2010/main" val="21581444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14.15</a:t>
            </a:r>
          </a:p>
        </p:txBody>
      </p:sp>
      <p:sp>
        <p:nvSpPr>
          <p:cNvPr id="7" name="Figure Legend"/>
          <p:cNvSpPr>
            <a:spLocks noGrp="1"/>
          </p:cNvSpPr>
          <p:nvPr>
            <p:ph idx="13"/>
          </p:nvPr>
        </p:nvSpPr>
        <p:spPr>
          <a:xfrm>
            <a:off x="457199" y="5398265"/>
            <a:ext cx="8058151" cy="791831"/>
          </a:xfrm>
        </p:spPr>
        <p:txBody>
          <a:bodyPr>
            <a:normAutofit/>
          </a:bodyPr>
          <a:lstStyle/>
          <a:p>
            <a:r>
              <a:rPr lang="en-US" sz="1600" dirty="0"/>
              <a:t>Buffering action in a mixture of acetic acid and acetate salt.</a:t>
            </a:r>
          </a:p>
        </p:txBody>
      </p:sp>
      <p:pic>
        <p:nvPicPr>
          <p:cNvPr id="15362" name="Picture 2" descr="This figure begins with a chemical reaction at the top: C H subscript 3 C O O H ( a q ) plus H subscript 2 O ( l ) equilibrium arrow H subscript 3 O superscript positive sign ( a q ) plus C H subscript 3 C O O superscript negative sign ( a q ). Below the text is a figure that resembles a bar graph. In the middle are two bars of equal height. One is labeled, “C H subscript 3 C O O H,” and the other is labeled, “C H subscript 3 C O O superscript negative sign.” There is a dotted line at the same height of the bars which extends to the left and right. Above these two bars is the phrase, “Buffer solution equimolar in acid and base.” There is an arrow pointing to the right which is labeled, “Add O H superscript negative sign.” The arrow points to two bars again, but this time the C H subscript 3 C O O H bar is shorter than that C H subscript 3 C O O superscript negative sign bar. Above these two bars is the phrase, “Buffer solution after addition of strong base.” From the middle bars again, there is an arrow that points left. The arrow is labeled, “Add H subscript 3 O superscript positive sign.” This arrow points to two bars again, but this time the C H subscript 3 C O O H bar is taller than the C H subscript 3 C O O superscript negative sign bar. These two bars are labeled, “Buffer solution after addition of strong aci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952958" y="1701709"/>
            <a:ext cx="7122406" cy="298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3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Amphiprotic Species </a:t>
            </a:r>
          </a:p>
        </p:txBody>
      </p:sp>
      <p:sp>
        <p:nvSpPr>
          <p:cNvPr id="3" name="Content Placeholder 2"/>
          <p:cNvSpPr>
            <a:spLocks noGrp="1"/>
          </p:cNvSpPr>
          <p:nvPr>
            <p:ph idx="1"/>
          </p:nvPr>
        </p:nvSpPr>
        <p:spPr/>
        <p:txBody>
          <a:bodyPr/>
          <a:lstStyle/>
          <a:p>
            <a:r>
              <a:rPr lang="en-US" dirty="0"/>
              <a:t>A species that can either accept or donate a proton is called </a:t>
            </a:r>
            <a:r>
              <a:rPr lang="en-US" b="1" dirty="0"/>
              <a:t>amphiprotic</a:t>
            </a:r>
            <a:r>
              <a:rPr lang="en-US" dirty="0"/>
              <a:t>.</a:t>
            </a:r>
          </a:p>
          <a:p>
            <a:endParaRPr lang="en-US" dirty="0"/>
          </a:p>
          <a:p>
            <a:r>
              <a:rPr lang="en-US" dirty="0"/>
              <a:t>An amphiprotic species can serve as an acid or a base. </a:t>
            </a:r>
          </a:p>
          <a:p>
            <a:pPr lvl="1"/>
            <a:r>
              <a:rPr lang="en-US" dirty="0"/>
              <a:t>Example: Water   </a:t>
            </a:r>
          </a:p>
          <a:p>
            <a:pPr lvl="1"/>
            <a:r>
              <a:rPr lang="en-US" dirty="0"/>
              <a:t>In the presence of an acid, water acts as a base.</a:t>
            </a:r>
          </a:p>
          <a:p>
            <a:pPr lvl="1"/>
            <a:r>
              <a:rPr lang="en-US" dirty="0"/>
              <a:t>In the presence of a base, water acts like an acid.</a:t>
            </a:r>
          </a:p>
          <a:p>
            <a:endParaRPr lang="en-US" dirty="0"/>
          </a:p>
        </p:txBody>
      </p:sp>
    </p:spTree>
    <p:extLst>
      <p:ext uri="{BB962C8B-B14F-4D97-AF65-F5344CB8AC3E}">
        <p14:creationId xmlns:p14="http://schemas.microsoft.com/office/powerpoint/2010/main" val="24212945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14.20</a:t>
            </a:r>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endParaRPr lang="en-US"/>
          </a:p>
        </p:txBody>
      </p:sp>
      <p:pic>
        <p:nvPicPr>
          <p:cNvPr id="13314" name="Picture 2" descr="This table has two main columns and four rows. The first row for the first column does not have a heading and then has the following in the first column: Initial concentration ( M ), Change ( M ), Equilibrium concentration ( M ). The second column has the header of “[ C H subscript 3 C O subscript 2 H ] [ H subscript 2 O ] equilibrium arrow H subscript 3 O superscript plus sign [ C H subscript 3 C O subscript 2 superscript negative sign ].” Under the second column is a subgroup of four columns and three rows. The first column has the following: 0.10, negative x, 0.10 minus sign x. The second column is blank. The third column has the following: approximately 0, positive x, x. The fourth column has the following: 0.10, positive x, 0.10 plus sign x."/>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3636" y="1795376"/>
            <a:ext cx="8271645" cy="184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828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Capacity</a:t>
            </a:r>
          </a:p>
        </p:txBody>
      </p:sp>
      <p:sp>
        <p:nvSpPr>
          <p:cNvPr id="3" name="Content Placeholder 2"/>
          <p:cNvSpPr>
            <a:spLocks noGrp="1"/>
          </p:cNvSpPr>
          <p:nvPr>
            <p:ph idx="1"/>
          </p:nvPr>
        </p:nvSpPr>
        <p:spPr>
          <a:xfrm>
            <a:off x="628650" y="955965"/>
            <a:ext cx="7886700" cy="4519418"/>
          </a:xfrm>
        </p:spPr>
        <p:txBody>
          <a:bodyPr/>
          <a:lstStyle/>
          <a:p>
            <a:r>
              <a:rPr lang="en-US" b="1" dirty="0"/>
              <a:t>Buffer capacity: </a:t>
            </a:r>
            <a:r>
              <a:rPr lang="en-US" dirty="0"/>
              <a:t>Amount of strong acid or base that can be added to a given volume of a buffer solution before the pH changes significantly. </a:t>
            </a:r>
          </a:p>
          <a:p>
            <a:pPr marL="0" indent="0">
              <a:buNone/>
            </a:pPr>
            <a:endParaRPr lang="en-US" dirty="0"/>
          </a:p>
          <a:p>
            <a:r>
              <a:rPr lang="en-US" dirty="0"/>
              <a:t>All buffers have a limited capacity of how much H</a:t>
            </a:r>
            <a:r>
              <a:rPr lang="en-US" baseline="-25000" dirty="0"/>
              <a:t>3</a:t>
            </a:r>
            <a:r>
              <a:rPr lang="en-US" dirty="0"/>
              <a:t>O</a:t>
            </a:r>
            <a:r>
              <a:rPr lang="en-US" baseline="30000" dirty="0"/>
              <a:t>+</a:t>
            </a:r>
            <a:r>
              <a:rPr lang="en-US" dirty="0"/>
              <a:t> or OH</a:t>
            </a:r>
            <a:r>
              <a:rPr lang="en-US" baseline="30000" dirty="0"/>
              <a:t>–</a:t>
            </a:r>
            <a:r>
              <a:rPr lang="en-US" dirty="0"/>
              <a:t> they can “soak up.”</a:t>
            </a:r>
          </a:p>
          <a:p>
            <a:pPr lvl="1"/>
            <a:r>
              <a:rPr lang="en-US" sz="1800" dirty="0">
                <a:solidFill>
                  <a:schemeClr val="accent3"/>
                </a:solidFill>
              </a:rPr>
              <a:t>Eventually, all the HA reacts with the added OH</a:t>
            </a:r>
            <a:r>
              <a:rPr lang="en-US" sz="1800" baseline="30000" dirty="0">
                <a:solidFill>
                  <a:schemeClr val="accent3"/>
                </a:solidFill>
              </a:rPr>
              <a:t>–</a:t>
            </a:r>
          </a:p>
          <a:p>
            <a:pPr lvl="1"/>
            <a:r>
              <a:rPr lang="en-US" sz="1800" dirty="0">
                <a:solidFill>
                  <a:schemeClr val="accent3"/>
                </a:solidFill>
              </a:rPr>
              <a:t>Eventually, all the A</a:t>
            </a:r>
            <a:r>
              <a:rPr lang="en-US" sz="1800" baseline="30000" dirty="0">
                <a:solidFill>
                  <a:schemeClr val="accent3"/>
                </a:solidFill>
              </a:rPr>
              <a:t>– </a:t>
            </a:r>
            <a:r>
              <a:rPr lang="en-US" sz="1800" dirty="0">
                <a:solidFill>
                  <a:schemeClr val="accent3"/>
                </a:solidFill>
              </a:rPr>
              <a:t>reacts with the added H</a:t>
            </a:r>
            <a:r>
              <a:rPr lang="en-US" sz="1800" baseline="-25000" dirty="0">
                <a:solidFill>
                  <a:schemeClr val="accent3"/>
                </a:solidFill>
              </a:rPr>
              <a:t>3</a:t>
            </a:r>
            <a:r>
              <a:rPr lang="en-US" sz="1800" dirty="0">
                <a:solidFill>
                  <a:schemeClr val="accent3"/>
                </a:solidFill>
              </a:rPr>
              <a:t>O</a:t>
            </a:r>
            <a:r>
              <a:rPr lang="en-US" sz="1800" baseline="30000" dirty="0">
                <a:solidFill>
                  <a:schemeClr val="accent3"/>
                </a:solidFill>
              </a:rPr>
              <a:t>+</a:t>
            </a:r>
          </a:p>
          <a:p>
            <a:endParaRPr lang="en-US" dirty="0"/>
          </a:p>
        </p:txBody>
      </p:sp>
    </p:spTree>
    <p:extLst>
      <p:ext uri="{BB962C8B-B14F-4D97-AF65-F5344CB8AC3E}">
        <p14:creationId xmlns:p14="http://schemas.microsoft.com/office/powerpoint/2010/main" val="38504062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Capacity</a:t>
            </a:r>
          </a:p>
        </p:txBody>
      </p:sp>
      <p:sp>
        <p:nvSpPr>
          <p:cNvPr id="3" name="Content Placeholder 2"/>
          <p:cNvSpPr>
            <a:spLocks noGrp="1"/>
          </p:cNvSpPr>
          <p:nvPr>
            <p:ph idx="1"/>
          </p:nvPr>
        </p:nvSpPr>
        <p:spPr/>
        <p:txBody>
          <a:bodyPr/>
          <a:lstStyle/>
          <a:p>
            <a:r>
              <a:rPr lang="en-US" dirty="0"/>
              <a:t>Buffer capacity depends on the number of moles of the weak acid and its conjugate base that are in the mixture. </a:t>
            </a:r>
          </a:p>
          <a:p>
            <a:endParaRPr lang="en-US" dirty="0"/>
          </a:p>
          <a:p>
            <a:r>
              <a:rPr lang="en-US" dirty="0"/>
              <a:t>More moles of buffer components leads to a higher buffer capacity. </a:t>
            </a:r>
          </a:p>
          <a:p>
            <a:endParaRPr lang="en-US" dirty="0"/>
          </a:p>
          <a:p>
            <a:r>
              <a:rPr lang="en-US" dirty="0"/>
              <a:t>Once the buffer components near depletion, large changes in pH result. </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605657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14.16</a:t>
            </a:r>
          </a:p>
        </p:txBody>
      </p:sp>
      <p:sp>
        <p:nvSpPr>
          <p:cNvPr id="7" name="Figure Legend"/>
          <p:cNvSpPr>
            <a:spLocks noGrp="1"/>
          </p:cNvSpPr>
          <p:nvPr>
            <p:ph idx="13"/>
          </p:nvPr>
        </p:nvSpPr>
        <p:spPr>
          <a:xfrm>
            <a:off x="457199" y="4918365"/>
            <a:ext cx="8058151" cy="1271731"/>
          </a:xfrm>
        </p:spPr>
        <p:txBody>
          <a:bodyPr>
            <a:normAutofit/>
          </a:bodyPr>
          <a:lstStyle/>
          <a:p>
            <a:r>
              <a:rPr lang="en-US" sz="1600" dirty="0"/>
              <a:t>The indicator color (methyl orange) shows that a small amount of acid added to a buffered solution of pH 8 (beaker on the left) has little affect on the buffered system (middle beaker). However, a large amount of acid exhausts the buffering capacity of the solution and the pH changes dramatically (beaker on the right). (credit: modification of work by Mark </a:t>
            </a:r>
            <a:r>
              <a:rPr lang="en-US" sz="1600" dirty="0" err="1"/>
              <a:t>Ott</a:t>
            </a:r>
            <a:r>
              <a:rPr lang="en-US" sz="1600" dirty="0"/>
              <a:t>)</a:t>
            </a:r>
          </a:p>
        </p:txBody>
      </p:sp>
      <p:pic>
        <p:nvPicPr>
          <p:cNvPr id="10" name="Figure" descr="No Alt Text"/>
          <p:cNvPicPr>
            <a:picLocks noChangeAspect="1"/>
          </p:cNvPicPr>
          <p:nvPr/>
        </p:nvPicPr>
        <p:blipFill>
          <a:blip r:embed="rId2" cstate="email">
            <a:extLst>
              <a:ext uri="{28A0092B-C50C-407E-A947-70E740481C1C}">
                <a14:useLocalDpi xmlns:a14="http://schemas.microsoft.com/office/drawing/2010/main" val="0"/>
              </a:ext>
            </a:extLst>
          </a:blip>
          <a:srcRect t="-27945" b="-2794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514977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[H</a:t>
            </a:r>
            <a:r>
              <a:rPr lang="en-US" baseline="-25000" dirty="0"/>
              <a:t>3</a:t>
            </a:r>
            <a:r>
              <a:rPr lang="en-US" dirty="0"/>
              <a:t>O+] and pH of a Buffer Solution</a:t>
            </a:r>
          </a:p>
        </p:txBody>
      </p:sp>
      <p:sp>
        <p:nvSpPr>
          <p:cNvPr id="3" name="Content Placeholder 2"/>
          <p:cNvSpPr>
            <a:spLocks noGrp="1"/>
          </p:cNvSpPr>
          <p:nvPr>
            <p:ph idx="1"/>
          </p:nvPr>
        </p:nvSpPr>
        <p:spPr/>
        <p:txBody>
          <a:bodyPr/>
          <a:lstStyle/>
          <a:p>
            <a:r>
              <a:rPr lang="en-US" dirty="0"/>
              <a:t>The pH of a buffer system can be calculated if we know the concentration of the weak acid [HA] and its conjugate base [A</a:t>
            </a:r>
            <a:r>
              <a:rPr lang="en-US" baseline="30000" dirty="0">
                <a:ea typeface="ヒラギノ角ゴ Pro W3" pitchFamily="1" charset="-128"/>
              </a:rPr>
              <a:t>–</a:t>
            </a:r>
            <a:r>
              <a:rPr lang="en-US" dirty="0"/>
              <a:t>].</a:t>
            </a:r>
          </a:p>
          <a:p>
            <a:pPr marL="109728" indent="0">
              <a:buNone/>
            </a:pPr>
            <a:endParaRPr lang="en-US" dirty="0"/>
          </a:p>
          <a:p>
            <a:pPr marL="0" indent="0" algn="ctr">
              <a:buNone/>
            </a:pPr>
            <a:r>
              <a:rPr lang="en-US" dirty="0"/>
              <a:t> HA</a:t>
            </a:r>
            <a:r>
              <a:rPr lang="en-US" baseline="-25000" dirty="0"/>
              <a:t>(</a:t>
            </a:r>
            <a:r>
              <a:rPr lang="en-US" baseline="-25000" dirty="0" err="1"/>
              <a:t>aq</a:t>
            </a:r>
            <a:r>
              <a:rPr lang="en-US" baseline="-25000" dirty="0"/>
              <a:t>)</a:t>
            </a:r>
            <a:r>
              <a:rPr lang="en-US" dirty="0"/>
              <a:t>    +    H</a:t>
            </a:r>
            <a:r>
              <a:rPr lang="en-US" baseline="-25000" dirty="0"/>
              <a:t>2</a:t>
            </a:r>
            <a:r>
              <a:rPr lang="en-US" dirty="0"/>
              <a:t>O</a:t>
            </a:r>
            <a:r>
              <a:rPr lang="en-US" baseline="-25000" dirty="0"/>
              <a:t>(</a:t>
            </a:r>
            <a:r>
              <a:rPr lang="en-US" i="1" baseline="-25000" dirty="0"/>
              <a:t>l</a:t>
            </a:r>
            <a:r>
              <a:rPr lang="en-US" baseline="-25000" dirty="0"/>
              <a:t>)</a:t>
            </a:r>
            <a:r>
              <a:rPr lang="en-US" dirty="0"/>
              <a:t>     </a:t>
            </a:r>
            <a:r>
              <a:rPr lang="en-US" dirty="0">
                <a:ea typeface="ヒラギノ角ゴ Pro W3" pitchFamily="1" charset="-128"/>
              </a:rPr>
              <a:t>⇌ 	H</a:t>
            </a:r>
            <a:r>
              <a:rPr lang="en-US" baseline="-25000" dirty="0">
                <a:ea typeface="ヒラギノ角ゴ Pro W3" pitchFamily="1" charset="-128"/>
              </a:rPr>
              <a:t>3</a:t>
            </a:r>
            <a:r>
              <a:rPr lang="en-US" dirty="0">
                <a:ea typeface="ヒラギノ角ゴ Pro W3" pitchFamily="1" charset="-128"/>
              </a:rPr>
              <a:t>O</a:t>
            </a:r>
            <a:r>
              <a:rPr lang="en-US" baseline="30000" dirty="0">
                <a:ea typeface="ヒラギノ角ゴ Pro W3" pitchFamily="1" charset="-128"/>
              </a:rPr>
              <a:t>+</a:t>
            </a:r>
            <a:r>
              <a:rPr lang="en-US" baseline="-25000" dirty="0">
                <a:ea typeface="ヒラギノ角ゴ Pro W3" pitchFamily="1" charset="-128"/>
              </a:rPr>
              <a:t>(</a:t>
            </a:r>
            <a:r>
              <a:rPr lang="en-US" baseline="-25000" dirty="0" err="1">
                <a:ea typeface="ヒラギノ角ゴ Pro W3" pitchFamily="1" charset="-128"/>
              </a:rPr>
              <a:t>aq</a:t>
            </a:r>
            <a:r>
              <a:rPr lang="en-US" baseline="-25000" dirty="0">
                <a:ea typeface="ヒラギノ角ゴ Pro W3" pitchFamily="1" charset="-128"/>
              </a:rPr>
              <a:t>)    </a:t>
            </a:r>
            <a:r>
              <a:rPr lang="en-US" dirty="0">
                <a:ea typeface="ヒラギノ角ゴ Pro W3" pitchFamily="1" charset="-128"/>
              </a:rPr>
              <a:t>+    A</a:t>
            </a:r>
            <a:r>
              <a:rPr lang="en-US" baseline="30000" dirty="0">
                <a:ea typeface="ヒラギノ角ゴ Pro W3" pitchFamily="1" charset="-128"/>
              </a:rPr>
              <a:t>–</a:t>
            </a:r>
            <a:r>
              <a:rPr lang="en-US" baseline="-25000" dirty="0">
                <a:ea typeface="ヒラギノ角ゴ Pro W3" pitchFamily="1" charset="-128"/>
              </a:rPr>
              <a:t>(</a:t>
            </a:r>
            <a:r>
              <a:rPr lang="en-US" baseline="-25000" dirty="0" err="1">
                <a:ea typeface="ヒラギノ角ゴ Pro W3" pitchFamily="1" charset="-128"/>
              </a:rPr>
              <a:t>aq</a:t>
            </a:r>
            <a:r>
              <a:rPr lang="en-US" baseline="-25000" dirty="0">
                <a:ea typeface="ヒラギノ角ゴ Pro W3" pitchFamily="1" charset="-128"/>
              </a:rPr>
              <a:t>)</a:t>
            </a:r>
            <a:r>
              <a:rPr lang="en-US" dirty="0">
                <a:sym typeface="Wingdings" pitchFamily="2" charset="2"/>
              </a:rPr>
              <a:t>    </a:t>
            </a:r>
            <a:endParaRPr lang="en-US" dirty="0"/>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2468913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Henderson-Hasselbalch Equation</a:t>
            </a:r>
          </a:p>
        </p:txBody>
      </p:sp>
      <p:sp>
        <p:nvSpPr>
          <p:cNvPr id="3" name="Content Placeholder 2"/>
          <p:cNvSpPr>
            <a:spLocks noGrp="1"/>
          </p:cNvSpPr>
          <p:nvPr>
            <p:ph idx="1"/>
          </p:nvPr>
        </p:nvSpPr>
        <p:spPr/>
        <p:txBody>
          <a:bodyPr/>
          <a:lstStyle/>
          <a:p>
            <a:r>
              <a:rPr lang="en-US" dirty="0"/>
              <a:t>Henderson-Hasselbalch equation can be used to calculate the pH of a buffer. </a:t>
            </a:r>
          </a:p>
          <a:p>
            <a:endParaRPr lang="en-US" dirty="0"/>
          </a:p>
        </p:txBody>
      </p:sp>
      <p:sp>
        <p:nvSpPr>
          <p:cNvPr id="4" name="Content Placeholder 3"/>
          <p:cNvSpPr>
            <a:spLocks noGrp="1"/>
          </p:cNvSpPr>
          <p:nvPr>
            <p:ph idx="13"/>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20095909"/>
              </p:ext>
            </p:extLst>
          </p:nvPr>
        </p:nvGraphicFramePr>
        <p:xfrm>
          <a:off x="3411539" y="2030413"/>
          <a:ext cx="2339975" cy="838200"/>
        </p:xfrm>
        <a:graphic>
          <a:graphicData uri="http://schemas.openxmlformats.org/presentationml/2006/ole">
            <mc:AlternateContent xmlns:mc="http://schemas.openxmlformats.org/markup-compatibility/2006">
              <mc:Choice xmlns:v="urn:schemas-microsoft-com:vml" Requires="v">
                <p:oleObj name="Equation" r:id="rId2" imgW="1269720" imgH="444240" progId="Equation.DSMT4">
                  <p:embed/>
                </p:oleObj>
              </mc:Choice>
              <mc:Fallback>
                <p:oleObj name="Equation" r:id="rId2" imgW="1269720" imgH="444240" progId="Equation.DSMT4">
                  <p:embed/>
                  <p:pic>
                    <p:nvPicPr>
                      <p:cNvPr id="0" name="Object 2"/>
                      <p:cNvPicPr>
                        <a:picLocks noChangeAspect="1" noChangeArrowheads="1"/>
                      </p:cNvPicPr>
                      <p:nvPr/>
                    </p:nvPicPr>
                    <p:blipFill>
                      <a:blip r:embed="rId3"/>
                      <a:srcRect/>
                      <a:stretch>
                        <a:fillRect/>
                      </a:stretch>
                    </p:blipFill>
                    <p:spPr bwMode="auto">
                      <a:xfrm>
                        <a:off x="3411539" y="2030413"/>
                        <a:ext cx="2339975" cy="838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42246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Two Buffer Solutions</a:t>
            </a:r>
          </a:p>
        </p:txBody>
      </p:sp>
      <p:sp>
        <p:nvSpPr>
          <p:cNvPr id="3" name="Content Placeholder 2"/>
          <p:cNvSpPr>
            <a:spLocks noGrp="1"/>
          </p:cNvSpPr>
          <p:nvPr>
            <p:ph idx="1"/>
          </p:nvPr>
        </p:nvSpPr>
        <p:spPr/>
        <p:txBody>
          <a:bodyPr/>
          <a:lstStyle/>
          <a:p>
            <a:r>
              <a:rPr lang="en-US" dirty="0"/>
              <a:t>Buffer 1:</a:t>
            </a:r>
          </a:p>
          <a:p>
            <a:pPr lvl="1"/>
            <a:r>
              <a:rPr lang="en-US" sz="1800" dirty="0">
                <a:solidFill>
                  <a:schemeClr val="accent3"/>
                </a:solidFill>
              </a:rPr>
              <a:t>1 L buffer with 1.0 M CH</a:t>
            </a:r>
            <a:r>
              <a:rPr lang="en-US" sz="1800" baseline="-25000" dirty="0">
                <a:solidFill>
                  <a:schemeClr val="accent3"/>
                </a:solidFill>
              </a:rPr>
              <a:t>3</a:t>
            </a:r>
            <a:r>
              <a:rPr lang="en-US" sz="1800" dirty="0">
                <a:solidFill>
                  <a:schemeClr val="accent3"/>
                </a:solidFill>
              </a:rPr>
              <a:t>CO</a:t>
            </a:r>
            <a:r>
              <a:rPr lang="en-US" sz="1800" baseline="-25000" dirty="0">
                <a:solidFill>
                  <a:schemeClr val="accent3"/>
                </a:solidFill>
              </a:rPr>
              <a:t>2</a:t>
            </a:r>
            <a:r>
              <a:rPr lang="en-US" sz="1800" dirty="0">
                <a:solidFill>
                  <a:schemeClr val="accent3"/>
                </a:solidFill>
              </a:rPr>
              <a:t>H and 1.0 M NaCH</a:t>
            </a:r>
            <a:r>
              <a:rPr lang="en-US" sz="1800" baseline="-25000" dirty="0">
                <a:solidFill>
                  <a:schemeClr val="accent3"/>
                </a:solidFill>
              </a:rPr>
              <a:t>3</a:t>
            </a:r>
            <a:r>
              <a:rPr lang="en-US" sz="1800" dirty="0">
                <a:solidFill>
                  <a:schemeClr val="accent3"/>
                </a:solidFill>
              </a:rPr>
              <a:t>CO</a:t>
            </a:r>
            <a:r>
              <a:rPr lang="en-US" sz="1800" baseline="-25000" dirty="0">
                <a:solidFill>
                  <a:schemeClr val="accent3"/>
                </a:solidFill>
              </a:rPr>
              <a:t>2</a:t>
            </a:r>
            <a:endParaRPr lang="en-US" sz="1800" dirty="0">
              <a:solidFill>
                <a:schemeClr val="accent3"/>
              </a:solidFill>
            </a:endParaRPr>
          </a:p>
          <a:p>
            <a:endParaRPr lang="en-US" dirty="0">
              <a:latin typeface="Arial"/>
            </a:endParaRPr>
          </a:p>
          <a:p>
            <a:r>
              <a:rPr lang="en-US" dirty="0">
                <a:cs typeface="Georgia"/>
              </a:rPr>
              <a:t>Buffer 2: </a:t>
            </a:r>
          </a:p>
          <a:p>
            <a:pPr marL="630936" lvl="2" indent="-256032">
              <a:buClr>
                <a:schemeClr val="accent3"/>
              </a:buClr>
              <a:buFont typeface="Georgia"/>
              <a:buChar char="•"/>
            </a:pPr>
            <a:r>
              <a:rPr lang="en-US" sz="1800" dirty="0">
                <a:solidFill>
                  <a:schemeClr val="accent3"/>
                </a:solidFill>
              </a:rPr>
              <a:t>1 L buffer with 0.1 M CH</a:t>
            </a:r>
            <a:r>
              <a:rPr lang="en-US" sz="1800" baseline="-25000" dirty="0">
                <a:solidFill>
                  <a:schemeClr val="accent3"/>
                </a:solidFill>
              </a:rPr>
              <a:t>3</a:t>
            </a:r>
            <a:r>
              <a:rPr lang="en-US" sz="1800" dirty="0">
                <a:solidFill>
                  <a:schemeClr val="accent3"/>
                </a:solidFill>
              </a:rPr>
              <a:t>CO</a:t>
            </a:r>
            <a:r>
              <a:rPr lang="en-US" sz="1800" baseline="-25000" dirty="0">
                <a:solidFill>
                  <a:schemeClr val="accent3"/>
                </a:solidFill>
              </a:rPr>
              <a:t>2</a:t>
            </a:r>
            <a:r>
              <a:rPr lang="en-US" sz="1800" dirty="0">
                <a:solidFill>
                  <a:schemeClr val="accent3"/>
                </a:solidFill>
              </a:rPr>
              <a:t>H and 0.1 M NaCH</a:t>
            </a:r>
            <a:r>
              <a:rPr lang="en-US" sz="1800" baseline="-25000" dirty="0">
                <a:solidFill>
                  <a:schemeClr val="accent3"/>
                </a:solidFill>
              </a:rPr>
              <a:t>3</a:t>
            </a:r>
            <a:r>
              <a:rPr lang="en-US" sz="1800" dirty="0">
                <a:solidFill>
                  <a:schemeClr val="accent3"/>
                </a:solidFill>
              </a:rPr>
              <a:t>CO</a:t>
            </a:r>
            <a:r>
              <a:rPr lang="en-US" sz="1800" baseline="-25000" dirty="0">
                <a:solidFill>
                  <a:schemeClr val="accent3"/>
                </a:solidFill>
              </a:rPr>
              <a:t>2</a:t>
            </a:r>
            <a:endParaRPr lang="en-US" sz="1800" dirty="0">
              <a:solidFill>
                <a:schemeClr val="accent3"/>
              </a:solidFill>
            </a:endParaRP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0208055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365127"/>
            <a:ext cx="8058151" cy="424583"/>
          </a:xfrm>
        </p:spPr>
        <p:txBody>
          <a:bodyPr/>
          <a:lstStyle/>
          <a:p>
            <a:r>
              <a:rPr lang="en-US" dirty="0"/>
              <a:t>Figure 14.17</a:t>
            </a:r>
          </a:p>
        </p:txBody>
      </p:sp>
      <p:sp>
        <p:nvSpPr>
          <p:cNvPr id="7" name="Figure Legend"/>
          <p:cNvSpPr>
            <a:spLocks noGrp="1"/>
          </p:cNvSpPr>
          <p:nvPr>
            <p:ph idx="13"/>
          </p:nvPr>
        </p:nvSpPr>
        <p:spPr>
          <a:xfrm>
            <a:off x="457199" y="5244029"/>
            <a:ext cx="8058151" cy="946067"/>
          </a:xfrm>
        </p:spPr>
        <p:txBody>
          <a:bodyPr>
            <a:normAutofit lnSpcReduction="10000"/>
          </a:bodyPr>
          <a:lstStyle/>
          <a:p>
            <a:r>
              <a:rPr lang="en-US" sz="1600" dirty="0"/>
              <a:t>Change in pH as an increasing amount of a 0.10-</a:t>
            </a:r>
            <a:r>
              <a:rPr lang="en-US" sz="1600" i="1" dirty="0"/>
              <a:t>M</a:t>
            </a:r>
            <a:r>
              <a:rPr lang="en-US" sz="1600" dirty="0"/>
              <a:t>NaOH solution is added to 100 mL of a buffer solution in which, initially, [CH</a:t>
            </a:r>
            <a:r>
              <a:rPr lang="en-US" sz="1600" baseline="-25000" dirty="0"/>
              <a:t>3</a:t>
            </a:r>
            <a:r>
              <a:rPr lang="en-US" sz="1600" dirty="0"/>
              <a:t>CO</a:t>
            </a:r>
            <a:r>
              <a:rPr lang="en-US" sz="1600" baseline="-25000" dirty="0"/>
              <a:t>2</a:t>
            </a:r>
            <a:r>
              <a:rPr lang="en-US" sz="1600" dirty="0"/>
              <a:t>H] = 0.10 </a:t>
            </a:r>
            <a:r>
              <a:rPr lang="en-US" sz="1600" i="1" dirty="0"/>
              <a:t>M</a:t>
            </a:r>
            <a:r>
              <a:rPr lang="en-US" sz="1600" dirty="0"/>
              <a:t> and [CH</a:t>
            </a:r>
            <a:r>
              <a:rPr lang="en-US" sz="1600" baseline="-25000" dirty="0"/>
              <a:t>3</a:t>
            </a:r>
            <a:r>
              <a:rPr lang="en-US" sz="1600" dirty="0"/>
              <a:t>CO</a:t>
            </a:r>
            <a:r>
              <a:rPr lang="en-US" sz="1600" baseline="-25000" dirty="0"/>
              <a:t>2</a:t>
            </a:r>
            <a:r>
              <a:rPr lang="en-US" sz="1600" baseline="30000" dirty="0"/>
              <a:t>−</a:t>
            </a:r>
            <a:r>
              <a:rPr lang="en-US" sz="1600" dirty="0"/>
              <a:t>]=0.10M. Note the greatly diminished buffering action occurring after the buffer capacity has been reached, resulting in drastic rises in pH on adding more strong base</a:t>
            </a:r>
          </a:p>
        </p:txBody>
      </p:sp>
      <p:sp>
        <p:nvSpPr>
          <p:cNvPr id="6" name="Content Placeholder 2"/>
          <p:cNvSpPr>
            <a:spLocks noGrp="1"/>
          </p:cNvSpPr>
          <p:nvPr>
            <p:ph idx="1"/>
          </p:nvPr>
        </p:nvSpPr>
        <p:spPr>
          <a:xfrm>
            <a:off x="628650" y="955966"/>
            <a:ext cx="7886700" cy="1566898"/>
          </a:xfrm>
        </p:spPr>
        <p:txBody>
          <a:bodyPr>
            <a:normAutofit/>
          </a:bodyPr>
          <a:lstStyle/>
          <a:p>
            <a:r>
              <a:rPr lang="en-US" dirty="0"/>
              <a:t>Initially [CH</a:t>
            </a:r>
            <a:r>
              <a:rPr lang="en-US" baseline="-25000" dirty="0"/>
              <a:t>3</a:t>
            </a:r>
            <a:r>
              <a:rPr lang="en-US" dirty="0"/>
              <a:t>CO</a:t>
            </a:r>
            <a:r>
              <a:rPr lang="en-US" baseline="-25000" dirty="0"/>
              <a:t>2</a:t>
            </a:r>
            <a:r>
              <a:rPr lang="en-US" dirty="0"/>
              <a:t>H] = [NaCH</a:t>
            </a:r>
            <a:r>
              <a:rPr lang="en-US" baseline="-25000" dirty="0"/>
              <a:t>3</a:t>
            </a:r>
            <a:r>
              <a:rPr lang="en-US" dirty="0"/>
              <a:t>CO</a:t>
            </a:r>
            <a:r>
              <a:rPr lang="en-US" baseline="-25000" dirty="0"/>
              <a:t>2</a:t>
            </a:r>
            <a:r>
              <a:rPr lang="en-US" dirty="0"/>
              <a:t> ] </a:t>
            </a:r>
          </a:p>
        </p:txBody>
      </p:sp>
      <p:pic>
        <p:nvPicPr>
          <p:cNvPr id="14338" name="Picture 2" descr="A graph is shown with a horizontal axis labeled “Added m L of 0.10 M N a O H” which has markings and vertical gridlines every 10 units from 0 to 110. The vertical axis is labeled “p H” and is marked every 1 unit beginning at 0 extending to 11. A break is shown in the vertical axis between 0 and 4. A red curve is drawn on the graph which increases gradually from the point (0, 4.8) up to about (100, 7) after which the graph has a vertical section up to about (100, 11). The curve is labeled [ C H subscript 3 C O subscript 2 H ] is 11 percent of [ C H subscript 3 CO subscript 2 superscript negativ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9712" y="1529557"/>
            <a:ext cx="4930066" cy="352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965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14.7 Acid-Base Titrations</a:t>
            </a:r>
          </a:p>
          <a:p>
            <a:pPr lvl="1"/>
            <a:r>
              <a:rPr lang="en-US" dirty="0"/>
              <a:t>Interpret titration curves for strong and weak acid-base systems</a:t>
            </a:r>
          </a:p>
          <a:p>
            <a:pPr lvl="1"/>
            <a:r>
              <a:rPr lang="en-US" dirty="0"/>
              <a:t>Compute sample pH at important stages of a titration</a:t>
            </a:r>
          </a:p>
          <a:p>
            <a:pPr lvl="1"/>
            <a:r>
              <a:rPr lang="en-US" dirty="0"/>
              <a:t>Explain the function of acid-base indicators</a:t>
            </a:r>
          </a:p>
        </p:txBody>
      </p:sp>
    </p:spTree>
    <p:extLst>
      <p:ext uri="{BB962C8B-B14F-4D97-AF65-F5344CB8AC3E}">
        <p14:creationId xmlns:p14="http://schemas.microsoft.com/office/powerpoint/2010/main" val="38882303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Acid-Base Titrations</a:t>
            </a:r>
          </a:p>
        </p:txBody>
      </p:sp>
      <p:sp>
        <p:nvSpPr>
          <p:cNvPr id="3" name="Content Placeholder 2"/>
          <p:cNvSpPr>
            <a:spLocks noGrp="1"/>
          </p:cNvSpPr>
          <p:nvPr>
            <p:ph idx="1"/>
          </p:nvPr>
        </p:nvSpPr>
        <p:spPr/>
        <p:txBody>
          <a:bodyPr/>
          <a:lstStyle/>
          <a:p>
            <a:r>
              <a:rPr lang="en-US" dirty="0"/>
              <a:t>Recall that we can analyze an acid or base by reacting it with a known concentration of the other. </a:t>
            </a:r>
          </a:p>
          <a:p>
            <a:endParaRPr lang="en-US" dirty="0"/>
          </a:p>
          <a:p>
            <a:r>
              <a:rPr lang="en-US" dirty="0"/>
              <a:t>Two types of titrations</a:t>
            </a:r>
          </a:p>
          <a:p>
            <a:pPr marL="457200" indent="-457200">
              <a:buFont typeface="+mj-lt"/>
              <a:buAutoNum type="arabicParenR"/>
            </a:pPr>
            <a:r>
              <a:rPr lang="en-US" dirty="0"/>
              <a:t>Strong acid-strong base</a:t>
            </a:r>
          </a:p>
          <a:p>
            <a:pPr marL="457200" indent="-457200">
              <a:buFont typeface="+mj-lt"/>
              <a:buAutoNum type="arabicParenR"/>
            </a:pPr>
            <a:r>
              <a:rPr lang="en-US" dirty="0"/>
              <a:t>Weak acid-strong base</a:t>
            </a:r>
          </a:p>
          <a:p>
            <a:endParaRPr lang="en-US" dirty="0"/>
          </a:p>
          <a:p>
            <a:r>
              <a:rPr lang="en-US" dirty="0"/>
              <a:t>Equivalence Point:</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519705987"/>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1524</TotalTime>
  <Words>4267</Words>
  <Application>Microsoft Office PowerPoint</Application>
  <PresentationFormat>On-screen Show (4:3)</PresentationFormat>
  <Paragraphs>524</Paragraphs>
  <Slides>111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19" baseType="lpstr">
      <vt:lpstr>Arial</vt:lpstr>
      <vt:lpstr>Calibri</vt:lpstr>
      <vt:lpstr>Calibri Light</vt:lpstr>
      <vt:lpstr>Georgia</vt:lpstr>
      <vt:lpstr>Times New Roman</vt:lpstr>
      <vt:lpstr>Wingdings</vt:lpstr>
      <vt:lpstr>Office Theme</vt:lpstr>
      <vt:lpstr>Equation</vt:lpstr>
      <vt:lpstr>PowerPoint Presentation</vt:lpstr>
      <vt:lpstr>Chapter Outline</vt:lpstr>
      <vt:lpstr>Figure 14.1</vt:lpstr>
      <vt:lpstr>Learning Objectives</vt:lpstr>
      <vt:lpstr>Acid and Base Definitions</vt:lpstr>
      <vt:lpstr>What Types of Compounds are Acids and Bases?</vt:lpstr>
      <vt:lpstr>What Types of Compounds are Acids and Bases?</vt:lpstr>
      <vt:lpstr>Brønsted-Lowry Acid/Base Theory</vt:lpstr>
      <vt:lpstr>Amphiprotic Species </vt:lpstr>
      <vt:lpstr>UNFIGURE 14.1</vt:lpstr>
      <vt:lpstr>Water as a Base</vt:lpstr>
      <vt:lpstr>UNFIGURE 14.2</vt:lpstr>
      <vt:lpstr>Water as an Acid</vt:lpstr>
      <vt:lpstr>UNFIGURE 14.3</vt:lpstr>
      <vt:lpstr>The Autoionization of Water</vt:lpstr>
      <vt:lpstr>UNFIGURE 14.4</vt:lpstr>
      <vt:lpstr>Learning Objectives</vt:lpstr>
      <vt:lpstr>pH and pOH</vt:lpstr>
      <vt:lpstr>H3O+ and OH– Concentration</vt:lpstr>
      <vt:lpstr>pH</vt:lpstr>
      <vt:lpstr>pOH</vt:lpstr>
      <vt:lpstr>pH and pOH in a Neutral Solution</vt:lpstr>
      <vt:lpstr>pH and pOH in an Acidic Solution</vt:lpstr>
      <vt:lpstr>pH and pOH in a Basic Solution</vt:lpstr>
      <vt:lpstr>Table 14.1 Summary of Relations for Acidic, Basic, and  Neutral Solutions</vt:lpstr>
      <vt:lpstr>Figure 14.2</vt:lpstr>
      <vt:lpstr>pH of Strong Acid Solutions </vt:lpstr>
      <vt:lpstr>pH of Strong Bases</vt:lpstr>
      <vt:lpstr>Figure 14.3</vt:lpstr>
      <vt:lpstr>Figure 14.4</vt:lpstr>
      <vt:lpstr>Figure 14.5</vt:lpstr>
      <vt:lpstr>Learning Objectives</vt:lpstr>
      <vt:lpstr>Relative Strengths of Acids and Bases</vt:lpstr>
      <vt:lpstr>Figure 14.6</vt:lpstr>
      <vt:lpstr>Acid-Ionization Constant, Ka</vt:lpstr>
      <vt:lpstr>Acid-Ionization Constant, Ka</vt:lpstr>
      <vt:lpstr>Relative Strength of Bases</vt:lpstr>
      <vt:lpstr>Base-Ionization Constant, Kb</vt:lpstr>
      <vt:lpstr>Base-Ionization Constant, Kb</vt:lpstr>
      <vt:lpstr>Acid/Base Strength Notes</vt:lpstr>
      <vt:lpstr>Acid/Base Strength Notes</vt:lpstr>
      <vt:lpstr>Acid/Base Strength Notes</vt:lpstr>
      <vt:lpstr>Figure 14.7</vt:lpstr>
      <vt:lpstr>Figure 14.8</vt:lpstr>
      <vt:lpstr>Acid/Base Strength Notes</vt:lpstr>
      <vt:lpstr>Determining Ka or Kb </vt:lpstr>
      <vt:lpstr>Percent Ionization</vt:lpstr>
      <vt:lpstr>Percent Ionization of Weak Bases</vt:lpstr>
      <vt:lpstr>Calculating the pH of a Weak Acid or Weak Base Solution </vt:lpstr>
      <vt:lpstr>Molecular Structure and Acid Strength</vt:lpstr>
      <vt:lpstr>Acid Strength of Binary Hydrogen Compounds</vt:lpstr>
      <vt:lpstr>Acid Strength of Binary Hydrogen Compounds</vt:lpstr>
      <vt:lpstr>PowerPoint Presentation</vt:lpstr>
      <vt:lpstr>PowerPoint Presentation</vt:lpstr>
      <vt:lpstr>Figure 14.9</vt:lpstr>
      <vt:lpstr>Example 14.11</vt:lpstr>
      <vt:lpstr>Figure 14.10</vt:lpstr>
      <vt:lpstr>Example 14.12</vt:lpstr>
      <vt:lpstr>Example 14.13</vt:lpstr>
      <vt:lpstr>Example 14.14</vt:lpstr>
      <vt:lpstr>Figure 14.11</vt:lpstr>
      <vt:lpstr>Compounds Containing Oxygen and One or More Hydroxyl  Group (OH)</vt:lpstr>
      <vt:lpstr>Compounds Containing Oxygen and One or More Hydroxyl  Group (OH)</vt:lpstr>
      <vt:lpstr>Compounds Containing Oxygen and One or More Hydroxyl  Group (OH)</vt:lpstr>
      <vt:lpstr>Figure 14.12</vt:lpstr>
      <vt:lpstr>Compounds Containing Oxygen and One or More Hydroxyl  Group (OH)</vt:lpstr>
      <vt:lpstr>Compounds Containing Oxygen and One or More Hydroxyl  Group (OH)</vt:lpstr>
      <vt:lpstr>Learning Objectives</vt:lpstr>
      <vt:lpstr>Hydrolysis of Salts</vt:lpstr>
      <vt:lpstr>Hydrolysis of Salts</vt:lpstr>
      <vt:lpstr>Four Types of Acid-Base Neutralizations</vt:lpstr>
      <vt:lpstr>Strong Acid–Strong Base Reaction</vt:lpstr>
      <vt:lpstr>Strong Acid–Weak Base Reaction</vt:lpstr>
      <vt:lpstr>Weak Acid–Strong Base Reaction</vt:lpstr>
      <vt:lpstr>Weak Acid–Weak Base Reaction</vt:lpstr>
      <vt:lpstr>Example 14.15</vt:lpstr>
      <vt:lpstr>Figure 14.13</vt:lpstr>
      <vt:lpstr>Example 14.18</vt:lpstr>
      <vt:lpstr>Learning Objectives</vt:lpstr>
      <vt:lpstr>Polyprotic Acids</vt:lpstr>
      <vt:lpstr>Types of Polyprotic Acids</vt:lpstr>
      <vt:lpstr>UNFIGURE 14.6</vt:lpstr>
      <vt:lpstr>Example 14.19</vt:lpstr>
      <vt:lpstr>Learning Objectives</vt:lpstr>
      <vt:lpstr>Buffers</vt:lpstr>
      <vt:lpstr>Figure 14.14</vt:lpstr>
      <vt:lpstr>How Buffers Work</vt:lpstr>
      <vt:lpstr>How Buffers Work</vt:lpstr>
      <vt:lpstr>Figure 14.15</vt:lpstr>
      <vt:lpstr>Example 14.20</vt:lpstr>
      <vt:lpstr>Buffer Capacity</vt:lpstr>
      <vt:lpstr>Buffer Capacity</vt:lpstr>
      <vt:lpstr>Figure 14.16</vt:lpstr>
      <vt:lpstr>Determining the [H3O+] and pH of a Buffer Solution</vt:lpstr>
      <vt:lpstr>Henderson-Hasselbalch Equation</vt:lpstr>
      <vt:lpstr>Compare Two Buffer Solutions</vt:lpstr>
      <vt:lpstr>Figure 14.17</vt:lpstr>
      <vt:lpstr>Learning Objectives</vt:lpstr>
      <vt:lpstr>Acid-Base Titrations</vt:lpstr>
      <vt:lpstr>Strong Acid-Strong Base Titration</vt:lpstr>
      <vt:lpstr>Strong Acid-Strong Base Titration</vt:lpstr>
      <vt:lpstr>Weak Acid-Strong Base Titration</vt:lpstr>
      <vt:lpstr>Weak Acid-Strong Base Titration</vt:lpstr>
      <vt:lpstr>Weak Acid-Strong Base Titration</vt:lpstr>
      <vt:lpstr>Figure 14.18</vt:lpstr>
      <vt:lpstr>Acid-Base Indicators</vt:lpstr>
      <vt:lpstr>Acid-Base Indicators</vt:lpstr>
      <vt:lpstr>Figure 14.19</vt:lpstr>
      <vt:lpstr>Figure 14.20</vt:lpstr>
      <vt:lpstr>Indicator Section</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14 - Acid-Base Equilibria</dc:title>
  <dc:creator>Spuddy McSpare</dc:creator>
  <cp:lastModifiedBy>Grace Allen_O365</cp:lastModifiedBy>
  <cp:revision>148</cp:revision>
  <dcterms:created xsi:type="dcterms:W3CDTF">2012-06-04T02:13:36Z</dcterms:created>
  <dcterms:modified xsi:type="dcterms:W3CDTF">2021-07-23T20:15:42Z</dcterms:modified>
</cp:coreProperties>
</file>