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68"/>
  </p:notesMasterIdLst>
  <p:handoutMasterIdLst>
    <p:handoutMasterId r:id="rId69"/>
  </p:handoutMasterIdLst>
  <p:sldIdLst>
    <p:sldId id="256" r:id="rId2"/>
    <p:sldId id="306" r:id="rId3"/>
    <p:sldId id="280" r:id="rId4"/>
    <p:sldId id="307" r:id="rId5"/>
    <p:sldId id="308" r:id="rId6"/>
    <p:sldId id="309" r:id="rId7"/>
    <p:sldId id="310" r:id="rId8"/>
    <p:sldId id="296" r:id="rId9"/>
    <p:sldId id="299" r:id="rId10"/>
    <p:sldId id="311" r:id="rId11"/>
    <p:sldId id="312" r:id="rId12"/>
    <p:sldId id="313" r:id="rId13"/>
    <p:sldId id="314" r:id="rId14"/>
    <p:sldId id="300" r:id="rId15"/>
    <p:sldId id="315" r:id="rId16"/>
    <p:sldId id="295" r:id="rId17"/>
    <p:sldId id="303" r:id="rId18"/>
    <p:sldId id="316" r:id="rId19"/>
    <p:sldId id="317" r:id="rId20"/>
    <p:sldId id="318" r:id="rId21"/>
    <p:sldId id="294" r:id="rId22"/>
    <p:sldId id="319" r:id="rId23"/>
    <p:sldId id="320" r:id="rId24"/>
    <p:sldId id="291" r:id="rId25"/>
    <p:sldId id="321" r:id="rId26"/>
    <p:sldId id="322" r:id="rId27"/>
    <p:sldId id="323" r:id="rId28"/>
    <p:sldId id="324" r:id="rId29"/>
    <p:sldId id="325" r:id="rId30"/>
    <p:sldId id="301" r:id="rId31"/>
    <p:sldId id="290" r:id="rId32"/>
    <p:sldId id="287" r:id="rId33"/>
    <p:sldId id="326" r:id="rId34"/>
    <p:sldId id="285" r:id="rId35"/>
    <p:sldId id="327" r:id="rId36"/>
    <p:sldId id="328" r:id="rId37"/>
    <p:sldId id="329" r:id="rId38"/>
    <p:sldId id="330" r:id="rId39"/>
    <p:sldId id="334" r:id="rId40"/>
    <p:sldId id="331" r:id="rId41"/>
    <p:sldId id="332" r:id="rId42"/>
    <p:sldId id="333" r:id="rId43"/>
    <p:sldId id="335" r:id="rId44"/>
    <p:sldId id="336" r:id="rId45"/>
    <p:sldId id="337" r:id="rId46"/>
    <p:sldId id="338" r:id="rId47"/>
    <p:sldId id="339" r:id="rId48"/>
    <p:sldId id="340" r:id="rId49"/>
    <p:sldId id="341" r:id="rId50"/>
    <p:sldId id="342" r:id="rId51"/>
    <p:sldId id="343" r:id="rId52"/>
    <p:sldId id="284" r:id="rId53"/>
    <p:sldId id="283" r:id="rId54"/>
    <p:sldId id="344" r:id="rId55"/>
    <p:sldId id="345" r:id="rId56"/>
    <p:sldId id="346" r:id="rId57"/>
    <p:sldId id="347" r:id="rId58"/>
    <p:sldId id="348" r:id="rId59"/>
    <p:sldId id="349" r:id="rId60"/>
    <p:sldId id="350" r:id="rId61"/>
    <p:sldId id="351" r:id="rId62"/>
    <p:sldId id="352" r:id="rId63"/>
    <p:sldId id="353" r:id="rId64"/>
    <p:sldId id="302" r:id="rId65"/>
    <p:sldId id="304" r:id="rId66"/>
    <p:sldId id="305"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419"/>
    <a:srgbClr val="6CB255"/>
    <a:srgbClr val="212F62"/>
    <a:srgbClr val="72A510"/>
    <a:srgbClr val="A4EC1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1" autoAdjust="0"/>
    <p:restoredTop sz="94574" autoAdjust="0"/>
  </p:normalViewPr>
  <p:slideViewPr>
    <p:cSldViewPr snapToGrid="0" snapToObjects="1">
      <p:cViewPr varScale="1">
        <p:scale>
          <a:sx n="120" d="100"/>
          <a:sy n="120" d="100"/>
        </p:scale>
        <p:origin x="141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12" d="100"/>
          <a:sy n="112" d="100"/>
        </p:scale>
        <p:origin x="-5200"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image" Target="../media/image2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8D041A-73BB-E643-A8C7-50D88C2F22F5}" type="datetimeFigureOut">
              <a:rPr lang="en-US" smtClean="0"/>
              <a:t>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6EFEC5-3018-A548-B247-453C6EC1EC1A}" type="slidenum">
              <a:rPr lang="en-US" smtClean="0"/>
              <a:t>‹#›</a:t>
            </a:fld>
            <a:endParaRPr lang="en-US"/>
          </a:p>
        </p:txBody>
      </p:sp>
    </p:spTree>
    <p:extLst>
      <p:ext uri="{BB962C8B-B14F-4D97-AF65-F5344CB8AC3E}">
        <p14:creationId xmlns:p14="http://schemas.microsoft.com/office/powerpoint/2010/main" val="1330057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0C80CE-F63C-1248-B788-C39A81E6C77E}" type="datetimeFigureOut">
              <a:rPr lang="en-US" smtClean="0"/>
              <a:t>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AFA8F7-CA97-BD4F-9273-68E6158B84AB}" type="slidenum">
              <a:rPr lang="en-US" smtClean="0"/>
              <a:t>‹#›</a:t>
            </a:fld>
            <a:endParaRPr lang="en-US"/>
          </a:p>
        </p:txBody>
      </p:sp>
    </p:spTree>
    <p:extLst>
      <p:ext uri="{BB962C8B-B14F-4D97-AF65-F5344CB8AC3E}">
        <p14:creationId xmlns:p14="http://schemas.microsoft.com/office/powerpoint/2010/main" val="5811380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FA8F7-CA97-BD4F-9273-68E6158B84AB}" type="slidenum">
              <a:rPr lang="en-US" smtClean="0"/>
              <a:t>1</a:t>
            </a:fld>
            <a:endParaRPr lang="en-US"/>
          </a:p>
        </p:txBody>
      </p:sp>
    </p:spTree>
    <p:extLst>
      <p:ext uri="{BB962C8B-B14F-4D97-AF65-F5344CB8AC3E}">
        <p14:creationId xmlns:p14="http://schemas.microsoft.com/office/powerpoint/2010/main" val="163124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FA8F7-CA97-BD4F-9273-68E6158B84AB}" type="slidenum">
              <a:rPr lang="en-US" smtClean="0"/>
              <a:t>3</a:t>
            </a:fld>
            <a:endParaRPr lang="en-US"/>
          </a:p>
        </p:txBody>
      </p:sp>
    </p:spTree>
    <p:extLst>
      <p:ext uri="{BB962C8B-B14F-4D97-AF65-F5344CB8AC3E}">
        <p14:creationId xmlns:p14="http://schemas.microsoft.com/office/powerpoint/2010/main" val="1800432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FA8F7-CA97-BD4F-9273-68E6158B84AB}" type="slidenum">
              <a:rPr lang="en-US" smtClean="0"/>
              <a:t>8</a:t>
            </a:fld>
            <a:endParaRPr lang="en-US"/>
          </a:p>
        </p:txBody>
      </p:sp>
    </p:spTree>
    <p:extLst>
      <p:ext uri="{BB962C8B-B14F-4D97-AF65-F5344CB8AC3E}">
        <p14:creationId xmlns:p14="http://schemas.microsoft.com/office/powerpoint/2010/main" val="3474646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3AFA8F7-CA97-BD4F-9273-68E6158B84AB}" type="slidenum">
              <a:rPr lang="en-US" smtClean="0"/>
              <a:t>21</a:t>
            </a:fld>
            <a:endParaRPr lang="en-US"/>
          </a:p>
        </p:txBody>
      </p:sp>
    </p:spTree>
    <p:extLst>
      <p:ext uri="{BB962C8B-B14F-4D97-AF65-F5344CB8AC3E}">
        <p14:creationId xmlns:p14="http://schemas.microsoft.com/office/powerpoint/2010/main" val="3986655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498250"/>
            <a:ext cx="6858000" cy="1011237"/>
          </a:xfrm>
        </p:spPr>
        <p:txBody>
          <a:bodyPr anchor="b"/>
          <a:lstStyle>
            <a:lvl1pPr algn="ctr">
              <a:defRPr sz="4500"/>
            </a:lvl1pPr>
          </a:lstStyle>
          <a:p>
            <a:r>
              <a:rPr lang="en-US" dirty="0"/>
              <a:t>Title of the Book</a:t>
            </a:r>
          </a:p>
        </p:txBody>
      </p:sp>
      <p:sp>
        <p:nvSpPr>
          <p:cNvPr id="5" name="Footer Placeholder 4"/>
          <p:cNvSpPr>
            <a:spLocks noGrp="1"/>
          </p:cNvSpPr>
          <p:nvPr>
            <p:ph type="ftr" sz="quarter" idx="11"/>
          </p:nvPr>
        </p:nvSpPr>
        <p:spPr>
          <a:xfrm>
            <a:off x="1142999" y="6356350"/>
            <a:ext cx="6412424" cy="354416"/>
          </a:xfrm>
        </p:spPr>
        <p:txBody>
          <a:bodyPr/>
          <a:lstStyle/>
          <a:p>
            <a:endParaRPr lang="en-US"/>
          </a:p>
        </p:txBody>
      </p:sp>
      <p:sp>
        <p:nvSpPr>
          <p:cNvPr id="9" name="Picture Placeholder 8"/>
          <p:cNvSpPr>
            <a:spLocks noGrp="1"/>
          </p:cNvSpPr>
          <p:nvPr>
            <p:ph type="pic" sz="quarter" idx="13"/>
          </p:nvPr>
        </p:nvSpPr>
        <p:spPr>
          <a:xfrm>
            <a:off x="2987874" y="2390620"/>
            <a:ext cx="3168253" cy="3851130"/>
          </a:xfrm>
        </p:spPr>
        <p:txBody>
          <a:bodyPr>
            <a:normAutofit/>
          </a:bodyPr>
          <a:lstStyle>
            <a:lvl1pPr marL="0" indent="0">
              <a:buNone/>
              <a:defRPr sz="900"/>
            </a:lvl1pPr>
          </a:lstStyle>
          <a:p>
            <a:endParaRPr lang="en-US" dirty="0"/>
          </a:p>
        </p:txBody>
      </p:sp>
      <p:sp>
        <p:nvSpPr>
          <p:cNvPr id="10" name="Title 1"/>
          <p:cNvSpPr txBox="1">
            <a:spLocks/>
          </p:cNvSpPr>
          <p:nvPr userDrawn="1"/>
        </p:nvSpPr>
        <p:spPr>
          <a:xfrm>
            <a:off x="1142999" y="1509485"/>
            <a:ext cx="6858000" cy="672883"/>
          </a:xfrm>
          <a:prstGeom prst="rect">
            <a:avLst/>
          </a:prstGeom>
        </p:spPr>
        <p:txBody>
          <a:bodyPr vert="horz" lIns="68580" tIns="34290" rIns="68580" bIns="34290" rtlCol="0" anchor="b">
            <a:normAutofit lnSpcReduction="1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4800" dirty="0">
              <a:solidFill>
                <a:schemeClr val="accent5"/>
              </a:solidFill>
            </a:endParaRPr>
          </a:p>
        </p:txBody>
      </p:sp>
      <p:sp>
        <p:nvSpPr>
          <p:cNvPr id="11" name="Text Placeholder 10"/>
          <p:cNvSpPr>
            <a:spLocks noGrp="1"/>
          </p:cNvSpPr>
          <p:nvPr>
            <p:ph type="body" sz="quarter" idx="14" hasCustomPrompt="1"/>
          </p:nvPr>
        </p:nvSpPr>
        <p:spPr>
          <a:xfrm>
            <a:off x="1143000" y="1509713"/>
            <a:ext cx="6858000" cy="443778"/>
          </a:xfrm>
        </p:spPr>
        <p:txBody>
          <a:bodyPr/>
          <a:lstStyle>
            <a:lvl1pPr marL="0" indent="0" algn="ctr">
              <a:buNone/>
              <a:defRPr baseline="0">
                <a:solidFill>
                  <a:schemeClr val="accent5"/>
                </a:solidFill>
              </a:defRPr>
            </a:lvl1pPr>
            <a:lvl2pPr marL="342900" indent="0" algn="ctr">
              <a:buNone/>
              <a:defRPr/>
            </a:lvl2pPr>
            <a:lvl3pPr marL="685800" indent="0" algn="ctr">
              <a:buNone/>
              <a:defRPr/>
            </a:lvl3pPr>
            <a:lvl4pPr marL="1028700" indent="0" algn="ctr">
              <a:buNone/>
              <a:defRPr/>
            </a:lvl4pPr>
            <a:lvl5pPr marL="1371600" indent="0" algn="ctr">
              <a:buNone/>
              <a:defRPr/>
            </a:lvl5pPr>
          </a:lstStyle>
          <a:p>
            <a:pPr lvl="0"/>
            <a:r>
              <a:rPr lang="en-US" dirty="0"/>
              <a:t>Chapter # CHAPTER TITLE</a:t>
            </a:r>
          </a:p>
        </p:txBody>
      </p:sp>
      <p:sp>
        <p:nvSpPr>
          <p:cNvPr id="12" name="TextBox 11"/>
          <p:cNvSpPr txBox="1"/>
          <p:nvPr userDrawn="1"/>
        </p:nvSpPr>
        <p:spPr>
          <a:xfrm>
            <a:off x="3164031" y="1946842"/>
            <a:ext cx="2815937" cy="461665"/>
          </a:xfrm>
          <a:prstGeom prst="rect">
            <a:avLst/>
          </a:prstGeom>
          <a:noFill/>
        </p:spPr>
        <p:txBody>
          <a:bodyPr wrap="squar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t>PowerPoint Image Slideshow</a:t>
            </a:r>
          </a:p>
          <a:p>
            <a:pPr algn="ctr"/>
            <a:endParaRPr lang="en-US" sz="1200" dirty="0"/>
          </a:p>
        </p:txBody>
      </p:sp>
    </p:spTree>
    <p:extLst>
      <p:ext uri="{BB962C8B-B14F-4D97-AF65-F5344CB8AC3E}">
        <p14:creationId xmlns:p14="http://schemas.microsoft.com/office/powerpoint/2010/main" val="312025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7"/>
            <a:ext cx="7886700" cy="424583"/>
          </a:xfrm>
        </p:spPr>
        <p:txBody>
          <a:bodyPr>
            <a:normAutofit/>
          </a:bodyPr>
          <a:lstStyle>
            <a:lvl1pPr>
              <a:defRPr sz="2100" b="1"/>
            </a:lvl1pPr>
          </a:lstStyle>
          <a:p>
            <a:r>
              <a:rPr lang="en-US" dirty="0"/>
              <a:t>Figure #.#</a:t>
            </a:r>
          </a:p>
        </p:txBody>
      </p:sp>
      <p:sp>
        <p:nvSpPr>
          <p:cNvPr id="3" name="Content Placeholder 2"/>
          <p:cNvSpPr>
            <a:spLocks noGrp="1"/>
          </p:cNvSpPr>
          <p:nvPr>
            <p:ph idx="1"/>
          </p:nvPr>
        </p:nvSpPr>
        <p:spPr>
          <a:xfrm>
            <a:off x="628650" y="955965"/>
            <a:ext cx="7886700" cy="37961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628650" y="6356351"/>
            <a:ext cx="7071014" cy="365125"/>
          </a:xfrm>
        </p:spPr>
        <p:txBody>
          <a:bodyPr/>
          <a:lstStyle/>
          <a:p>
            <a:endParaRPr lang="en-US"/>
          </a:p>
        </p:txBody>
      </p:sp>
      <p:sp>
        <p:nvSpPr>
          <p:cNvPr id="7" name="Content Placeholder 2"/>
          <p:cNvSpPr>
            <a:spLocks noGrp="1"/>
          </p:cNvSpPr>
          <p:nvPr>
            <p:ph idx="13" hasCustomPrompt="1"/>
          </p:nvPr>
        </p:nvSpPr>
        <p:spPr>
          <a:xfrm>
            <a:off x="628650" y="4918365"/>
            <a:ext cx="7886700" cy="1271731"/>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394677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466148"/>
          </a:xfrm>
        </p:spPr>
        <p:txBody>
          <a:bodyPr>
            <a:normAutofit/>
          </a:bodyPr>
          <a:lstStyle>
            <a:lvl1pPr>
              <a:defRPr sz="2100" b="1"/>
            </a:lvl1pPr>
          </a:lstStyle>
          <a:p>
            <a:r>
              <a:rPr lang="en-US" dirty="0"/>
              <a:t>Figure #.#</a:t>
            </a:r>
          </a:p>
        </p:txBody>
      </p:sp>
      <p:sp>
        <p:nvSpPr>
          <p:cNvPr id="3" name="Content Placeholder 2"/>
          <p:cNvSpPr>
            <a:spLocks noGrp="1"/>
          </p:cNvSpPr>
          <p:nvPr>
            <p:ph sz="half" idx="1"/>
          </p:nvPr>
        </p:nvSpPr>
        <p:spPr>
          <a:xfrm>
            <a:off x="628650" y="1010661"/>
            <a:ext cx="3886200" cy="516630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010661"/>
            <a:ext cx="3886200" cy="51663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628650" y="6356351"/>
            <a:ext cx="7060623" cy="365125"/>
          </a:xfrm>
        </p:spPr>
        <p:txBody>
          <a:bodyPr/>
          <a:lstStyle/>
          <a:p>
            <a:endParaRPr lang="en-US"/>
          </a:p>
        </p:txBody>
      </p:sp>
    </p:spTree>
    <p:extLst>
      <p:ext uri="{BB962C8B-B14F-4D97-AF65-F5344CB8AC3E}">
        <p14:creationId xmlns:p14="http://schemas.microsoft.com/office/powerpoint/2010/main" val="206795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535420"/>
          </a:xfrm>
        </p:spPr>
        <p:txBody>
          <a:bodyPr>
            <a:normAutofit/>
          </a:bodyPr>
          <a:lstStyle>
            <a:lvl1pPr>
              <a:defRPr sz="2100" b="1" baseline="0"/>
            </a:lvl1pPr>
          </a:lstStyle>
          <a:p>
            <a:r>
              <a:rPr lang="en-US" dirty="0"/>
              <a:t>Figure #.#</a:t>
            </a:r>
          </a:p>
        </p:txBody>
      </p:sp>
      <p:sp>
        <p:nvSpPr>
          <p:cNvPr id="4" name="Footer Placeholder 3"/>
          <p:cNvSpPr>
            <a:spLocks noGrp="1"/>
          </p:cNvSpPr>
          <p:nvPr>
            <p:ph type="ftr" sz="quarter" idx="11"/>
          </p:nvPr>
        </p:nvSpPr>
        <p:spPr>
          <a:xfrm>
            <a:off x="73152" y="6205729"/>
            <a:ext cx="7635240" cy="442595"/>
          </a:xfrm>
        </p:spPr>
        <p:txBody>
          <a:bodyPr/>
          <a:lstStyle/>
          <a:p>
            <a:pPr algn="l"/>
            <a:r>
              <a:rPr lang="en-US" dirty="0"/>
              <a:t>This </a:t>
            </a:r>
            <a:r>
              <a:rPr lang="en-US" dirty="0" err="1"/>
              <a:t>OpenStax</a:t>
            </a:r>
            <a:r>
              <a:rPr lang="en-US" dirty="0"/>
              <a:t> ancillary resource is © Rice University under a CC BY 4.0 International license; it may be reproduced or modified but must be attributed to </a:t>
            </a:r>
            <a:r>
              <a:rPr lang="en-US" dirty="0" err="1"/>
              <a:t>OpenStax</a:t>
            </a:r>
            <a:r>
              <a:rPr lang="en-US" dirty="0"/>
              <a:t>, Rice University and any changes must be noted.</a:t>
            </a:r>
          </a:p>
        </p:txBody>
      </p:sp>
      <p:sp>
        <p:nvSpPr>
          <p:cNvPr id="7" name="Content Placeholder 6"/>
          <p:cNvSpPr>
            <a:spLocks noGrp="1"/>
          </p:cNvSpPr>
          <p:nvPr>
            <p:ph sz="quarter" idx="12"/>
          </p:nvPr>
        </p:nvSpPr>
        <p:spPr>
          <a:xfrm>
            <a:off x="628650" y="1011383"/>
            <a:ext cx="7886700" cy="3255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6"/>
          <p:cNvSpPr>
            <a:spLocks noGrp="1"/>
          </p:cNvSpPr>
          <p:nvPr>
            <p:ph sz="quarter" idx="13" hasCustomPrompt="1"/>
          </p:nvPr>
        </p:nvSpPr>
        <p:spPr>
          <a:xfrm>
            <a:off x="628650" y="4378038"/>
            <a:ext cx="7886700" cy="1627909"/>
          </a:xfrm>
        </p:spPr>
        <p:txBody>
          <a:bodyPr>
            <a:normAutofit/>
          </a:bodyPr>
          <a:lstStyle>
            <a:lvl1pPr marL="0" indent="0">
              <a:buNone/>
              <a:defRPr sz="1200"/>
            </a:lvl1pPr>
          </a:lstStyle>
          <a:p>
            <a:pPr lvl="0"/>
            <a:r>
              <a:rPr lang="en-US" dirty="0"/>
              <a:t>Caption</a:t>
            </a:r>
          </a:p>
        </p:txBody>
      </p:sp>
    </p:spTree>
    <p:extLst>
      <p:ext uri="{BB962C8B-B14F-4D97-AF65-F5344CB8AC3E}">
        <p14:creationId xmlns:p14="http://schemas.microsoft.com/office/powerpoint/2010/main" val="234710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29DC5410-2FCF-4D97-A474-E4186917CE03}" type="datetime4">
              <a:rPr lang="en-US" smtClean="0"/>
              <a:t>August 20, 2019</a:t>
            </a:fld>
            <a:endParaRPr lang="en-US" dirty="0"/>
          </a:p>
        </p:txBody>
      </p:sp>
      <p:sp>
        <p:nvSpPr>
          <p:cNvPr id="5" name="Footer Placeholder 4"/>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8" name="Title 1"/>
          <p:cNvSpPr txBox="1">
            <a:spLocks/>
          </p:cNvSpPr>
          <p:nvPr userDrawn="1"/>
        </p:nvSpPr>
        <p:spPr>
          <a:xfrm>
            <a:off x="0" y="789677"/>
            <a:ext cx="9144000" cy="709154"/>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r>
              <a:rPr lang="en-US" sz="3500" dirty="0"/>
              <a:t>College Physics</a:t>
            </a:r>
          </a:p>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 Chapter Title</a:t>
            </a:r>
          </a:p>
          <a:p>
            <a:pPr algn="ctr"/>
            <a:r>
              <a:rPr lang="en-US" sz="1600" cap="none" dirty="0">
                <a:solidFill>
                  <a:schemeClr val="tx1"/>
                </a:solidFill>
                <a:latin typeface="+mn-lt"/>
              </a:rPr>
              <a:t>PowerPoint Image Slideshow</a:t>
            </a:r>
          </a:p>
        </p:txBody>
      </p:sp>
      <p:pic>
        <p:nvPicPr>
          <p:cNvPr id="9" name="Picture 8" descr="medium_covers_Page_2.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62758" y="2517424"/>
            <a:ext cx="2010682" cy="2603836"/>
          </a:xfrm>
          <a:prstGeom prst="rect">
            <a:avLst/>
          </a:prstGeom>
          <a:effectLst>
            <a:reflection blurRad="6350" stA="52000" endA="300" endPos="35000" dir="5400000" sy="-100000" algn="bl" rotWithShape="0"/>
          </a:effectLst>
          <a:scene3d>
            <a:camera prst="obliqueTopLeft"/>
            <a:lightRig rig="threePt" dir="t"/>
          </a:scene3d>
        </p:spPr>
      </p:pic>
      <p:pic>
        <p:nvPicPr>
          <p:cNvPr id="6" name="Picture 5">
            <a:extLst>
              <a:ext uri="{FF2B5EF4-FFF2-40B4-BE49-F238E27FC236}">
                <a16:creationId xmlns:a16="http://schemas.microsoft.com/office/drawing/2014/main" id="{A72694FE-BA05-44A7-B904-2AF5B0B1C5E1}"/>
              </a:ext>
            </a:extLst>
          </p:cNvPr>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131233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26"/>
            <a:ext cx="8062912" cy="659535"/>
          </a:xfrm>
        </p:spPr>
        <p:txBody>
          <a:bodyPr/>
          <a:lstStyle/>
          <a:p>
            <a:r>
              <a:rPr lang="en-US" dirty="0"/>
              <a:t>Click to edit</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E5316D66-6D33-4363-85D5-F1077FD411B1}" type="datetime4">
              <a:rPr lang="en-US" smtClean="0"/>
              <a:t>August 20, 2019</a:t>
            </a:fld>
            <a:endParaRPr lang="en-US"/>
          </a:p>
        </p:txBody>
      </p:sp>
      <p:sp>
        <p:nvSpPr>
          <p:cNvPr id="6" name="Footer Placeholder 5"/>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9" name="Picture Placeholder 8"/>
          <p:cNvSpPr>
            <a:spLocks noGrp="1"/>
          </p:cNvSpPr>
          <p:nvPr>
            <p:ph type="pic" sz="quarter" idx="13"/>
          </p:nvPr>
        </p:nvSpPr>
        <p:spPr>
          <a:xfrm>
            <a:off x="457199" y="1107618"/>
            <a:ext cx="4031619" cy="4607689"/>
          </a:xfrm>
        </p:spPr>
        <p:txBody>
          <a:bodyPr/>
          <a:lstStyle/>
          <a:p>
            <a:endParaRPr lang="en-US" dirty="0"/>
          </a:p>
        </p:txBody>
      </p:sp>
      <p:sp>
        <p:nvSpPr>
          <p:cNvPr id="11" name="Text Placeholder 10"/>
          <p:cNvSpPr>
            <a:spLocks noGrp="1"/>
          </p:cNvSpPr>
          <p:nvPr>
            <p:ph type="body" sz="quarter" idx="14"/>
          </p:nvPr>
        </p:nvSpPr>
        <p:spPr>
          <a:xfrm>
            <a:off x="4606925" y="1107618"/>
            <a:ext cx="3913188" cy="4607382"/>
          </a:xfrm>
        </p:spPr>
        <p:txBody>
          <a:bodyPr/>
          <a:lstStyle>
            <a:lvl1pPr>
              <a:buClr>
                <a:srgbClr val="6CB255"/>
              </a:buClr>
              <a:defRPr>
                <a:solidFill>
                  <a:srgbClr val="212F62"/>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76C12BA8-DA13-4E34-9485-40B894F612C1}"/>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172201"/>
            <a:ext cx="3429000" cy="304800"/>
          </a:xfrm>
          <a:prstGeom prst="rect">
            <a:avLst/>
          </a:prstGeom>
        </p:spPr>
        <p:txBody>
          <a:bodyPr/>
          <a:lstStyle/>
          <a:p>
            <a:fld id="{B68CEDA2-20A9-4D5A-A0FE-10467D510200}" type="datetime4">
              <a:rPr lang="en-US" smtClean="0"/>
              <a:t>August 20, 2019</a:t>
            </a:fld>
            <a:endParaRPr lang="en-US"/>
          </a:p>
        </p:txBody>
      </p:sp>
      <p:sp>
        <p:nvSpPr>
          <p:cNvPr id="5" name="Footer Placeholder 4"/>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6" name="Slide Number Placeholder 5"/>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7" name="Title 1"/>
          <p:cNvSpPr>
            <a:spLocks noGrp="1"/>
          </p:cNvSpPr>
          <p:nvPr>
            <p:ph type="title"/>
          </p:nvPr>
        </p:nvSpPr>
        <p:spPr>
          <a:xfrm>
            <a:off x="457200" y="241326"/>
            <a:ext cx="8062912" cy="659535"/>
          </a:xfrm>
        </p:spPr>
        <p:txBody>
          <a:bodyPr/>
          <a:lstStyle/>
          <a:p>
            <a:r>
              <a:rPr lang="en-US" dirty="0"/>
              <a:t>Click to edit</a:t>
            </a:r>
          </a:p>
        </p:txBody>
      </p:sp>
      <p:sp>
        <p:nvSpPr>
          <p:cNvPr id="8" name="Picture Placeholder 8"/>
          <p:cNvSpPr>
            <a:spLocks noGrp="1"/>
          </p:cNvSpPr>
          <p:nvPr>
            <p:ph type="pic" sz="quarter" idx="13"/>
          </p:nvPr>
        </p:nvSpPr>
        <p:spPr>
          <a:xfrm>
            <a:off x="457199" y="1122386"/>
            <a:ext cx="8062913" cy="3500071"/>
          </a:xfrm>
        </p:spPr>
        <p:txBody>
          <a:bodyPr/>
          <a:lstStyle/>
          <a:p>
            <a:endParaRPr lang="en-US" dirty="0"/>
          </a:p>
        </p:txBody>
      </p:sp>
      <p:sp>
        <p:nvSpPr>
          <p:cNvPr id="9" name="Text Placeholder 10"/>
          <p:cNvSpPr>
            <a:spLocks noGrp="1"/>
          </p:cNvSpPr>
          <p:nvPr>
            <p:ph type="body" sz="quarter" idx="14"/>
          </p:nvPr>
        </p:nvSpPr>
        <p:spPr>
          <a:xfrm>
            <a:off x="457200" y="4843982"/>
            <a:ext cx="8062912" cy="1166382"/>
          </a:xfrm>
        </p:spPr>
        <p:txBody>
          <a:bodyPr/>
          <a:lstStyle>
            <a:lvl1pPr>
              <a:buClr>
                <a:srgbClr val="6CB255"/>
              </a:buClr>
              <a:defRPr>
                <a:solidFill>
                  <a:srgbClr val="000000"/>
                </a:solidFill>
              </a:defRPr>
            </a:lvl1pPr>
            <a:lvl2pPr marL="731520" indent="-457200">
              <a:buClr>
                <a:srgbClr val="6CB255"/>
              </a:buClr>
              <a:buFont typeface="+mj-lt"/>
              <a:buAutoNum type="alphaLcParenR"/>
              <a:defRPr>
                <a:solidFill>
                  <a:schemeClr val="tx1"/>
                </a:solidFill>
              </a:defRPr>
            </a:lvl2pPr>
            <a:lvl3pPr marL="1257300" indent="-342900">
              <a:buClr>
                <a:srgbClr val="6CB255"/>
              </a:buClr>
              <a:buFont typeface="+mj-lt"/>
              <a:buAutoNum type="alphaLcParenR"/>
              <a:defRPr>
                <a:solidFill>
                  <a:schemeClr val="tx1"/>
                </a:solidFill>
              </a:defRPr>
            </a:lvl3pPr>
            <a:lvl4pPr marL="1714500" indent="-342900">
              <a:buClr>
                <a:srgbClr val="6CB255"/>
              </a:buClr>
              <a:buFont typeface="+mj-lt"/>
              <a:buAutoNum type="alphaLcParenR"/>
              <a:defRPr>
                <a:solidFill>
                  <a:schemeClr val="tx1"/>
                </a:solidFill>
              </a:defRPr>
            </a:lvl4pPr>
            <a:lvl5pPr marL="2171700" indent="-342900">
              <a:buClr>
                <a:srgbClr val="6CB255"/>
              </a:buClr>
              <a:buFont typeface="+mj-lt"/>
              <a:buAutoNum type="alphaLcParen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3A9EFA43-8F18-422D-8FFA-BDCDC251494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marL="788670" indent="-514350">
              <a:buFont typeface="+mj-lt"/>
              <a:buAutoNum type="alphaLcParenR"/>
              <a:defRPr sz="2800"/>
            </a:lvl2pPr>
            <a:lvl3pPr marL="1371600" indent="-457200">
              <a:buFont typeface="+mj-lt"/>
              <a:buAutoNum type="alphaLcParenR"/>
              <a:defRPr sz="2400"/>
            </a:lvl3pPr>
            <a:lvl4pPr marL="1828800" indent="-457200">
              <a:buFont typeface="+mj-lt"/>
              <a:buAutoNum type="alphaLcParenR"/>
              <a:defRPr sz="2000"/>
            </a:lvl4pPr>
            <a:lvl5pPr marL="2286000" indent="-457200">
              <a:buFont typeface="+mj-lt"/>
              <a:buAutoNum type="alphaLcParen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57200" y="6172201"/>
            <a:ext cx="3429000" cy="304800"/>
          </a:xfrm>
          <a:prstGeom prst="rect">
            <a:avLst/>
          </a:prstGeom>
        </p:spPr>
        <p:txBody>
          <a:bodyPr/>
          <a:lstStyle/>
          <a:p>
            <a:fld id="{B2F61AF2-601F-4C2C-A956-40B11BC719B1}" type="datetime4">
              <a:rPr lang="en-US" smtClean="0"/>
              <a:t>August 20, 2019</a:t>
            </a:fld>
            <a:endParaRPr lang="en-US"/>
          </a:p>
        </p:txBody>
      </p:sp>
      <p:sp>
        <p:nvSpPr>
          <p:cNvPr id="6" name="Footer Placeholder 5"/>
          <p:cNvSpPr>
            <a:spLocks noGrp="1"/>
          </p:cNvSpPr>
          <p:nvPr>
            <p:ph type="ftr" sz="quarter" idx="11"/>
          </p:nvPr>
        </p:nvSpPr>
        <p:spPr/>
        <p:txBody>
          <a:bodyPr/>
          <a:lstStyle/>
          <a:p>
            <a:r>
              <a:rPr lang="en-US" dirty="0"/>
              <a:t>This </a:t>
            </a:r>
            <a:r>
              <a:rPr lang="en-US" dirty="0" err="1"/>
              <a:t>OpenStax</a:t>
            </a:r>
            <a:r>
              <a:rPr lang="en-US" dirty="0"/>
              <a:t> ancillary resource is © Rice University under a CC-BY 4.0 International license; it may be reproduced or modified but must be attributed to </a:t>
            </a:r>
            <a:r>
              <a:rPr lang="en-US" dirty="0" err="1"/>
              <a:t>OpenStax</a:t>
            </a:r>
            <a:r>
              <a:rPr lang="en-US" dirty="0"/>
              <a:t>, Rice University and any changes must be noted. Any images credited to other sources are similarly available for reproduction, but must be attributed to their sources.</a:t>
            </a:r>
          </a:p>
        </p:txBody>
      </p:sp>
      <p:sp>
        <p:nvSpPr>
          <p:cNvPr id="7" name="Slide Number Placeholder 6"/>
          <p:cNvSpPr>
            <a:spLocks noGrp="1"/>
          </p:cNvSpPr>
          <p:nvPr>
            <p:ph type="sldNum" sz="quarter" idx="12"/>
          </p:nvPr>
        </p:nvSpPr>
        <p:spPr>
          <a:xfrm rot="16200000">
            <a:off x="8044814" y="683895"/>
            <a:ext cx="1315721" cy="365125"/>
          </a:xfrm>
          <a:prstGeom prst="rect">
            <a:avLst/>
          </a:prstGeom>
        </p:spPr>
        <p:txBody>
          <a:bodyPr/>
          <a:lstStyle/>
          <a:p>
            <a:fld id="{F38DF745-7D3F-47F4-83A3-874385CFAA69}" type="slidenum">
              <a:rPr lang="en-US" smtClean="0"/>
              <a:pPr/>
              <a:t>‹#›</a:t>
            </a:fld>
            <a:endParaRPr lang="en-US"/>
          </a:p>
        </p:txBody>
      </p:sp>
      <p:sp>
        <p:nvSpPr>
          <p:cNvPr id="9" name="Title 1"/>
          <p:cNvSpPr>
            <a:spLocks noGrp="1"/>
          </p:cNvSpPr>
          <p:nvPr>
            <p:ph type="title"/>
          </p:nvPr>
        </p:nvSpPr>
        <p:spPr>
          <a:xfrm>
            <a:off x="457200" y="241326"/>
            <a:ext cx="8062912" cy="659535"/>
          </a:xfrm>
        </p:spPr>
        <p:txBody>
          <a:bodyPr/>
          <a:lstStyle/>
          <a:p>
            <a:r>
              <a:rPr lang="en-US" dirty="0"/>
              <a:t>Click to edit</a:t>
            </a:r>
          </a:p>
        </p:txBody>
      </p:sp>
      <p:pic>
        <p:nvPicPr>
          <p:cNvPr id="8" name="Picture 7">
            <a:extLst>
              <a:ext uri="{FF2B5EF4-FFF2-40B4-BE49-F238E27FC236}">
                <a16:creationId xmlns:a16="http://schemas.microsoft.com/office/drawing/2014/main" id="{A1C39683-8C0C-428F-A1C4-147C2A527A0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434975"/>
          </a:xfrm>
          <a:prstGeom prst="rect">
            <a:avLst/>
          </a:prstGeom>
        </p:spPr>
        <p:txBody>
          <a:bodyPr vert="horz" lIns="91440" tIns="45720" rIns="91440" bIns="45720" rtlCol="0" anchor="ctr">
            <a:normAutofit/>
          </a:bodyPr>
          <a:lstStyle/>
          <a:p>
            <a:r>
              <a:rPr lang="en-US"/>
              <a:t>Figure #.#</a:t>
            </a:r>
            <a:endParaRPr lang="en-US" dirty="0"/>
          </a:p>
        </p:txBody>
      </p:sp>
      <p:sp>
        <p:nvSpPr>
          <p:cNvPr id="3" name="Text Placeholder 2"/>
          <p:cNvSpPr>
            <a:spLocks noGrp="1"/>
          </p:cNvSpPr>
          <p:nvPr>
            <p:ph type="body" idx="1"/>
          </p:nvPr>
        </p:nvSpPr>
        <p:spPr>
          <a:xfrm>
            <a:off x="628650" y="990601"/>
            <a:ext cx="78867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28650" y="6356351"/>
            <a:ext cx="7886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pic>
        <p:nvPicPr>
          <p:cNvPr id="6" name="Picture 5">
            <a:extLst>
              <a:ext uri="{FF2B5EF4-FFF2-40B4-BE49-F238E27FC236}">
                <a16:creationId xmlns:a16="http://schemas.microsoft.com/office/drawing/2014/main" id="{3A39D3C5-7B42-4D08-996F-1C06EF8DFE8D}"/>
              </a:ext>
            </a:extLst>
          </p:cNvPr>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Tree>
    <p:extLst>
      <p:ext uri="{BB962C8B-B14F-4D97-AF65-F5344CB8AC3E}">
        <p14:creationId xmlns:p14="http://schemas.microsoft.com/office/powerpoint/2010/main" val="1405393203"/>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16" r:id="rId6"/>
    <p:sldLayoutId id="2147483914" r:id="rId7"/>
    <p:sldLayoutId id="2147483920" r:id="rId8"/>
  </p:sldLayoutIdLst>
  <p:txStyles>
    <p:title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accent3"/>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accent5"/>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accent2"/>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accent4"/>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4.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9.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1.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3.wmf"/><Relationship Id="rId5" Type="http://schemas.openxmlformats.org/officeDocument/2006/relationships/oleObject" Target="../embeddings/oleObject6.bin"/><Relationship Id="rId4" Type="http://schemas.openxmlformats.org/officeDocument/2006/relationships/image" Target="../media/image22.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4.wmf"/></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9.emf"/><Relationship Id="rId5" Type="http://schemas.openxmlformats.org/officeDocument/2006/relationships/oleObject" Target="../embeddings/oleObject10.bin"/><Relationship Id="rId4" Type="http://schemas.openxmlformats.org/officeDocument/2006/relationships/image" Target="../media/image28.emf"/></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1.emf"/></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hapter Title"/>
          <p:cNvSpPr txBox="1">
            <a:spLocks/>
          </p:cNvSpPr>
          <p:nvPr/>
        </p:nvSpPr>
        <p:spPr>
          <a:xfrm>
            <a:off x="0" y="1336427"/>
            <a:ext cx="9144000" cy="1081677"/>
          </a:xfrm>
          <a:prstGeom prst="rect">
            <a:avLst/>
          </a:prstGeom>
        </p:spPr>
        <p:txBody>
          <a:bodyPr/>
          <a:lstStyle>
            <a:lvl1pPr algn="l" defTabSz="914400" rtl="0" eaLnBrk="1" latinLnBrk="0" hangingPunct="1">
              <a:spcBef>
                <a:spcPct val="0"/>
              </a:spcBef>
              <a:buNone/>
              <a:defRPr sz="3600" kern="1200" cap="all" spc="-60" baseline="0">
                <a:solidFill>
                  <a:srgbClr val="6CB255"/>
                </a:solidFill>
                <a:latin typeface="+mj-lt"/>
                <a:ea typeface="+mj-ea"/>
                <a:cs typeface="+mj-cs"/>
              </a:defRPr>
            </a:lvl1pPr>
          </a:lstStyle>
          <a:p>
            <a:pPr algn="ctr"/>
            <a:endParaRPr lang="en-US" sz="1800" cap="none" dirty="0">
              <a:solidFill>
                <a:schemeClr val="accent3">
                  <a:lumMod val="20000"/>
                  <a:lumOff val="80000"/>
                </a:schemeClr>
              </a:solidFill>
              <a:latin typeface="+mn-lt"/>
            </a:endParaRPr>
          </a:p>
          <a:p>
            <a:pPr algn="ctr"/>
            <a:r>
              <a:rPr lang="en-US" sz="2000" b="1" cap="none" dirty="0">
                <a:solidFill>
                  <a:srgbClr val="212F62"/>
                </a:solidFill>
                <a:latin typeface="+mn-lt"/>
              </a:rPr>
              <a:t>Chapter 16 </a:t>
            </a:r>
            <a:r>
              <a:rPr lang="en-US" sz="2000" b="1" dirty="0">
                <a:solidFill>
                  <a:srgbClr val="212F62"/>
                </a:solidFill>
                <a:latin typeface="+mn-lt"/>
              </a:rPr>
              <a:t>Thermodynamics</a:t>
            </a:r>
          </a:p>
          <a:p>
            <a:pPr algn="ctr"/>
            <a:r>
              <a:rPr lang="en-US" sz="1600" cap="none" dirty="0">
                <a:solidFill>
                  <a:schemeClr val="tx1"/>
                </a:solidFill>
                <a:latin typeface="+mn-lt"/>
              </a:rPr>
              <a:t>PowerPoint Image Slideshow</a:t>
            </a:r>
          </a:p>
        </p:txBody>
      </p:sp>
      <p:pic>
        <p:nvPicPr>
          <p:cNvPr id="7" name="Picture 6">
            <a:extLst>
              <a:ext uri="{FF2B5EF4-FFF2-40B4-BE49-F238E27FC236}">
                <a16:creationId xmlns:a16="http://schemas.microsoft.com/office/drawing/2014/main" id="{D68CEBDB-5A62-4E59-9AD8-3FCEF544DFBE}"/>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17183" y="365986"/>
            <a:ext cx="1829055" cy="447737"/>
          </a:xfrm>
          <a:prstGeom prst="rect">
            <a:avLst/>
          </a:prstGeom>
        </p:spPr>
      </p:pic>
      <p:sp>
        <p:nvSpPr>
          <p:cNvPr id="8" name="Title">
            <a:extLst>
              <a:ext uri="{FF2B5EF4-FFF2-40B4-BE49-F238E27FC236}">
                <a16:creationId xmlns:a16="http://schemas.microsoft.com/office/drawing/2014/main" id="{8D87A6D2-52E4-4725-A99C-8574BB6B565D}"/>
              </a:ext>
            </a:extLst>
          </p:cNvPr>
          <p:cNvSpPr txBox="1">
            <a:spLocks/>
          </p:cNvSpPr>
          <p:nvPr/>
        </p:nvSpPr>
        <p:spPr>
          <a:xfrm>
            <a:off x="0" y="938213"/>
            <a:ext cx="9144000" cy="493712"/>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2100" b="1" kern="1200">
                <a:solidFill>
                  <a:schemeClr val="accent6"/>
                </a:solidFill>
                <a:latin typeface="+mj-lt"/>
                <a:ea typeface="+mj-ea"/>
                <a:cs typeface="+mj-cs"/>
              </a:defRPr>
            </a:lvl1pPr>
          </a:lstStyle>
          <a:p>
            <a:pPr algn="ctr"/>
            <a:br>
              <a:rPr lang="en-US" sz="3600"/>
            </a:br>
            <a:r>
              <a:rPr lang="en-US" sz="3600"/>
              <a:t>CHEMISTRY 2e</a:t>
            </a:r>
            <a:endParaRPr lang="en-US" sz="3600" dirty="0"/>
          </a:p>
        </p:txBody>
      </p:sp>
      <p:pic>
        <p:nvPicPr>
          <p:cNvPr id="9" name="Picture 3"/>
          <p:cNvPicPr>
            <a:picLocks noChangeAspect="1" noChangeArrowheads="1"/>
          </p:cNvPicPr>
          <p:nvPr/>
        </p:nvPicPr>
        <p:blipFill>
          <a:blip r:embed="rId4" cstate="email">
            <a:extLst>
              <a:ext uri="{28A0092B-C50C-407E-A947-70E740481C1C}">
                <a14:useLocalDpi xmlns:a14="http://schemas.microsoft.com/office/drawing/2010/main" val="0"/>
              </a:ext>
            </a:extLst>
          </a:blip>
          <a:stretch>
            <a:fillRect/>
          </a:stretch>
        </p:blipFill>
        <p:spPr bwMode="auto">
          <a:xfrm>
            <a:off x="3407965" y="2504061"/>
            <a:ext cx="2320268" cy="3002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443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Spontaneity</a:t>
            </a:r>
          </a:p>
        </p:txBody>
      </p:sp>
      <p:sp>
        <p:nvSpPr>
          <p:cNvPr id="3" name="Content Placeholder 2"/>
          <p:cNvSpPr>
            <a:spLocks noGrp="1"/>
          </p:cNvSpPr>
          <p:nvPr>
            <p:ph idx="1"/>
          </p:nvPr>
        </p:nvSpPr>
        <p:spPr/>
        <p:txBody>
          <a:bodyPr>
            <a:normAutofit/>
          </a:bodyPr>
          <a:lstStyle/>
          <a:p>
            <a:r>
              <a:rPr lang="en-US" dirty="0"/>
              <a:t>If a reaction is </a:t>
            </a:r>
            <a:r>
              <a:rPr lang="en-US" i="1" dirty="0"/>
              <a:t>spontaneous </a:t>
            </a:r>
            <a:r>
              <a:rPr lang="en-US" dirty="0"/>
              <a:t>in one direction, it will be </a:t>
            </a:r>
            <a:r>
              <a:rPr lang="en-US" i="1" dirty="0"/>
              <a:t>nonspontaneous</a:t>
            </a:r>
            <a:r>
              <a:rPr lang="en-US" dirty="0"/>
              <a:t> in the reverse direction under the same conditions.</a:t>
            </a:r>
          </a:p>
          <a:p>
            <a:endParaRPr lang="en-US" dirty="0"/>
          </a:p>
          <a:p>
            <a:pPr marL="0" indent="0">
              <a:buNone/>
            </a:pPr>
            <a:r>
              <a:rPr lang="en-US" dirty="0">
                <a:sym typeface="Wingdings" pitchFamily="2" charset="2"/>
              </a:rPr>
              <a:t>	2H</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O</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a:t>
            </a:r>
            <a:r>
              <a:rPr lang="en-US" dirty="0">
                <a:latin typeface="Times New Roman"/>
                <a:cs typeface="Times New Roman"/>
                <a:sym typeface="Wingdings"/>
              </a:rPr>
              <a:t>→</a:t>
            </a:r>
            <a:r>
              <a:rPr lang="en-US" dirty="0">
                <a:sym typeface="Wingdings" pitchFamily="2" charset="2"/>
              </a:rPr>
              <a:t> 2H</a:t>
            </a:r>
            <a:r>
              <a:rPr lang="en-US" baseline="-25000" dirty="0">
                <a:sym typeface="Wingdings" pitchFamily="2" charset="2"/>
              </a:rPr>
              <a:t>2</a:t>
            </a:r>
            <a:r>
              <a:rPr lang="en-US" dirty="0">
                <a:sym typeface="Wingdings" pitchFamily="2" charset="2"/>
              </a:rPr>
              <a:t>O(</a:t>
            </a:r>
            <a:r>
              <a:rPr lang="en-US" i="1" dirty="0">
                <a:sym typeface="Wingdings" pitchFamily="2" charset="2"/>
              </a:rPr>
              <a:t>l</a:t>
            </a:r>
            <a:r>
              <a:rPr lang="en-US" dirty="0">
                <a:sym typeface="Wingdings" pitchFamily="2" charset="2"/>
              </a:rPr>
              <a:t>)	     Spontaneous</a:t>
            </a:r>
          </a:p>
          <a:p>
            <a:endParaRPr lang="en-US" dirty="0"/>
          </a:p>
          <a:p>
            <a:pPr marL="0" indent="0">
              <a:buNone/>
            </a:pPr>
            <a:r>
              <a:rPr lang="en-US" dirty="0">
                <a:sym typeface="Wingdings" pitchFamily="2" charset="2"/>
              </a:rPr>
              <a:t>	2H</a:t>
            </a:r>
            <a:r>
              <a:rPr lang="en-US" baseline="-25000" dirty="0">
                <a:sym typeface="Wingdings" pitchFamily="2" charset="2"/>
              </a:rPr>
              <a:t>2</a:t>
            </a:r>
            <a:r>
              <a:rPr lang="en-US" dirty="0">
                <a:sym typeface="Wingdings" pitchFamily="2" charset="2"/>
              </a:rPr>
              <a:t>O(</a:t>
            </a:r>
            <a:r>
              <a:rPr lang="en-US" i="1" dirty="0">
                <a:sym typeface="Wingdings" pitchFamily="2" charset="2"/>
              </a:rPr>
              <a:t>l</a:t>
            </a:r>
            <a:r>
              <a:rPr lang="en-US" dirty="0">
                <a:sym typeface="Wingdings" pitchFamily="2" charset="2"/>
              </a:rPr>
              <a:t>) </a:t>
            </a:r>
            <a:r>
              <a:rPr lang="en-US" dirty="0">
                <a:latin typeface="Times New Roman"/>
                <a:cs typeface="Times New Roman"/>
                <a:sym typeface="Wingdings"/>
              </a:rPr>
              <a:t>→</a:t>
            </a:r>
            <a:r>
              <a:rPr lang="en-US" dirty="0">
                <a:sym typeface="Wingdings" pitchFamily="2" charset="2"/>
              </a:rPr>
              <a:t> 2H</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O</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Nonspontaneous</a:t>
            </a:r>
          </a:p>
          <a:p>
            <a:endParaRPr lang="en-US" dirty="0"/>
          </a:p>
          <a:p>
            <a:r>
              <a:rPr lang="en-US" dirty="0"/>
              <a:t>A nonspontaneous reaction is still possible with the continual input of energy.</a:t>
            </a:r>
          </a:p>
        </p:txBody>
      </p:sp>
    </p:spTree>
    <p:extLst>
      <p:ext uri="{BB962C8B-B14F-4D97-AF65-F5344CB8AC3E}">
        <p14:creationId xmlns:p14="http://schemas.microsoft.com/office/powerpoint/2010/main" val="1923152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and Spontaneity</a:t>
            </a:r>
          </a:p>
        </p:txBody>
      </p:sp>
      <p:sp>
        <p:nvSpPr>
          <p:cNvPr id="3" name="Content Placeholder 2"/>
          <p:cNvSpPr>
            <a:spLocks noGrp="1"/>
          </p:cNvSpPr>
          <p:nvPr>
            <p:ph idx="1"/>
          </p:nvPr>
        </p:nvSpPr>
        <p:spPr/>
        <p:txBody>
          <a:bodyPr/>
          <a:lstStyle/>
          <a:p>
            <a:r>
              <a:rPr lang="en-US" dirty="0"/>
              <a:t>Many spontaneous processes proceed with a decrease in energy.</a:t>
            </a:r>
          </a:p>
          <a:p>
            <a:endParaRPr lang="en-US" dirty="0"/>
          </a:p>
          <a:p>
            <a:r>
              <a:rPr lang="en-US" dirty="0"/>
              <a:t>Recall that exothermic reactions also proceed with a decrease in energy. </a:t>
            </a:r>
          </a:p>
          <a:p>
            <a:pPr lvl="1"/>
            <a:r>
              <a:rPr lang="en-US" dirty="0"/>
              <a:t>Spontaneous reactions are</a:t>
            </a:r>
            <a:r>
              <a:rPr lang="en-US" i="1" dirty="0"/>
              <a:t> often </a:t>
            </a:r>
            <a:r>
              <a:rPr lang="en-US" dirty="0"/>
              <a:t>exothermic, but </a:t>
            </a:r>
            <a:r>
              <a:rPr lang="en-US" i="1" dirty="0"/>
              <a:t>not always</a:t>
            </a:r>
            <a:r>
              <a:rPr lang="en-US" dirty="0"/>
              <a:t>. </a:t>
            </a:r>
          </a:p>
          <a:p>
            <a:endParaRPr lang="en-US" dirty="0"/>
          </a:p>
          <a:p>
            <a:pPr marL="0" indent="0" algn="ctr">
              <a:buNone/>
            </a:pPr>
            <a:r>
              <a:rPr lang="en-US" dirty="0">
                <a:sym typeface="Wingdings" pitchFamily="2" charset="2"/>
              </a:rPr>
              <a:t>2H</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O</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spark </a:t>
            </a:r>
            <a:r>
              <a:rPr lang="en-US" dirty="0">
                <a:latin typeface="Times New Roman"/>
                <a:cs typeface="Times New Roman"/>
                <a:sym typeface="Wingdings"/>
              </a:rPr>
              <a:t>→</a:t>
            </a:r>
            <a:r>
              <a:rPr lang="en-US" dirty="0">
                <a:sym typeface="Wingdings" pitchFamily="2" charset="2"/>
              </a:rPr>
              <a:t> 2H</a:t>
            </a:r>
            <a:r>
              <a:rPr lang="en-US" baseline="-25000" dirty="0">
                <a:sym typeface="Wingdings" pitchFamily="2" charset="2"/>
              </a:rPr>
              <a:t>2</a:t>
            </a:r>
            <a:r>
              <a:rPr lang="en-US" dirty="0">
                <a:sym typeface="Wingdings" pitchFamily="2" charset="2"/>
              </a:rPr>
              <a:t>O(</a:t>
            </a:r>
            <a:r>
              <a:rPr lang="en-US" i="1" dirty="0">
                <a:sym typeface="Wingdings" pitchFamily="2" charset="2"/>
              </a:rPr>
              <a:t>g</a:t>
            </a:r>
            <a:r>
              <a:rPr lang="en-US" dirty="0">
                <a:sym typeface="Wingdings" pitchFamily="2" charset="2"/>
              </a:rPr>
              <a:t>)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004952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a:t>
            </a:r>
          </a:p>
        </p:txBody>
      </p:sp>
      <p:sp>
        <p:nvSpPr>
          <p:cNvPr id="3" name="Content Placeholder 2"/>
          <p:cNvSpPr>
            <a:spLocks noGrp="1"/>
          </p:cNvSpPr>
          <p:nvPr>
            <p:ph idx="1"/>
          </p:nvPr>
        </p:nvSpPr>
        <p:spPr/>
        <p:txBody>
          <a:bodyPr/>
          <a:lstStyle/>
          <a:p>
            <a:r>
              <a:rPr lang="en-US" dirty="0"/>
              <a:t>Which is spontaneous at room temperature and a pressure of 1 </a:t>
            </a:r>
            <a:r>
              <a:rPr lang="en-US" dirty="0" err="1"/>
              <a:t>atm</a:t>
            </a:r>
            <a:r>
              <a:rPr lang="en-US" dirty="0"/>
              <a:t>?</a:t>
            </a:r>
          </a:p>
          <a:p>
            <a:endParaRPr lang="en-US" dirty="0"/>
          </a:p>
          <a:p>
            <a:pPr marL="0" indent="-68580">
              <a:buNone/>
            </a:pPr>
            <a:r>
              <a:rPr lang="en-US" sz="2400" dirty="0"/>
              <a:t>	</a:t>
            </a:r>
            <a:r>
              <a:rPr lang="en-US" dirty="0"/>
              <a:t>H</a:t>
            </a:r>
            <a:r>
              <a:rPr lang="en-US" baseline="-25000" dirty="0"/>
              <a:t>2</a:t>
            </a:r>
            <a:r>
              <a:rPr lang="en-US" dirty="0"/>
              <a:t>O(</a:t>
            </a:r>
            <a:r>
              <a:rPr lang="en-US" i="1" dirty="0"/>
              <a:t>s</a:t>
            </a:r>
            <a:r>
              <a:rPr lang="en-US" dirty="0"/>
              <a:t>)  </a:t>
            </a:r>
            <a:r>
              <a:rPr lang="en-US" dirty="0">
                <a:latin typeface="Times New Roman"/>
                <a:cs typeface="Times New Roman"/>
                <a:sym typeface="Wingdings" pitchFamily="2" charset="2"/>
              </a:rPr>
              <a:t>→</a:t>
            </a:r>
            <a:r>
              <a:rPr lang="en-US" dirty="0">
                <a:sym typeface="Wingdings" pitchFamily="2" charset="2"/>
              </a:rPr>
              <a:t>  H</a:t>
            </a:r>
            <a:r>
              <a:rPr lang="en-US" baseline="-25000" dirty="0">
                <a:sym typeface="Wingdings" pitchFamily="2" charset="2"/>
              </a:rPr>
              <a:t>2</a:t>
            </a:r>
            <a:r>
              <a:rPr lang="en-US" dirty="0">
                <a:sym typeface="Wingdings" pitchFamily="2" charset="2"/>
              </a:rPr>
              <a:t>O(</a:t>
            </a:r>
            <a:r>
              <a:rPr lang="en-US" i="1" dirty="0">
                <a:sym typeface="Wingdings" pitchFamily="2" charset="2"/>
              </a:rPr>
              <a:t>l</a:t>
            </a:r>
            <a:r>
              <a:rPr lang="en-US" dirty="0">
                <a:sym typeface="Wingdings" pitchFamily="2" charset="2"/>
              </a:rPr>
              <a:t>) 		</a:t>
            </a:r>
            <a:r>
              <a:rPr lang="en-US" dirty="0">
                <a:latin typeface="Symbol"/>
              </a:rPr>
              <a:t>D</a:t>
            </a:r>
            <a:r>
              <a:rPr lang="en-US" dirty="0"/>
              <a:t>H = </a:t>
            </a:r>
            <a:r>
              <a:rPr lang="en-US" dirty="0">
                <a:cs typeface="Arial" charset="0"/>
              </a:rPr>
              <a:t>+6.01 kJ/</a:t>
            </a:r>
            <a:r>
              <a:rPr lang="en-US" dirty="0" err="1">
                <a:cs typeface="Arial" charset="0"/>
              </a:rPr>
              <a:t>mol</a:t>
            </a:r>
            <a:endParaRPr lang="en-US" dirty="0">
              <a:cs typeface="Arial" charset="0"/>
            </a:endParaRPr>
          </a:p>
          <a:p>
            <a:pPr marL="274320" lvl="1" indent="0">
              <a:buNone/>
            </a:pPr>
            <a:endParaRPr lang="en-US" sz="2100" dirty="0">
              <a:solidFill>
                <a:schemeClr val="accent3"/>
              </a:solidFill>
              <a:cs typeface="Arial" charset="0"/>
              <a:sym typeface="Wingdings" pitchFamily="2" charset="2"/>
            </a:endParaRPr>
          </a:p>
          <a:p>
            <a:pPr marL="274320" lvl="1" indent="0">
              <a:buNone/>
            </a:pPr>
            <a:endParaRPr lang="en-US" sz="2100" dirty="0">
              <a:solidFill>
                <a:schemeClr val="accent3"/>
              </a:solidFill>
              <a:cs typeface="Arial" charset="0"/>
              <a:sym typeface="Wingdings" pitchFamily="2" charset="2"/>
            </a:endParaRPr>
          </a:p>
          <a:p>
            <a:pPr marL="0" indent="-68580">
              <a:buNone/>
            </a:pPr>
            <a:r>
              <a:rPr lang="en-US" dirty="0"/>
              <a:t>	H</a:t>
            </a:r>
            <a:r>
              <a:rPr lang="en-US" baseline="-25000" dirty="0"/>
              <a:t>2</a:t>
            </a:r>
            <a:r>
              <a:rPr lang="en-US" dirty="0"/>
              <a:t>O(</a:t>
            </a:r>
            <a:r>
              <a:rPr lang="en-US" i="1" dirty="0"/>
              <a:t>l</a:t>
            </a:r>
            <a:r>
              <a:rPr lang="en-US" dirty="0"/>
              <a:t>)  </a:t>
            </a:r>
            <a:r>
              <a:rPr lang="en-US" dirty="0">
                <a:latin typeface="Times New Roman"/>
                <a:cs typeface="Times New Roman"/>
                <a:sym typeface="Wingdings" pitchFamily="2" charset="2"/>
              </a:rPr>
              <a:t>→</a:t>
            </a:r>
            <a:r>
              <a:rPr lang="en-US" dirty="0">
                <a:sym typeface="Wingdings" pitchFamily="2" charset="2"/>
              </a:rPr>
              <a:t>  H</a:t>
            </a:r>
            <a:r>
              <a:rPr lang="en-US" baseline="-25000" dirty="0">
                <a:sym typeface="Wingdings" pitchFamily="2" charset="2"/>
              </a:rPr>
              <a:t>2</a:t>
            </a:r>
            <a:r>
              <a:rPr lang="en-US" dirty="0">
                <a:sym typeface="Wingdings" pitchFamily="2" charset="2"/>
              </a:rPr>
              <a:t>O(</a:t>
            </a:r>
            <a:r>
              <a:rPr lang="en-US" i="1" dirty="0">
                <a:sym typeface="Wingdings" pitchFamily="2" charset="2"/>
              </a:rPr>
              <a:t>s</a:t>
            </a:r>
            <a:r>
              <a:rPr lang="en-US" dirty="0">
                <a:sym typeface="Wingdings" pitchFamily="2" charset="2"/>
              </a:rPr>
              <a:t>) 		</a:t>
            </a:r>
            <a:r>
              <a:rPr lang="en-US" dirty="0">
                <a:latin typeface="Symbol"/>
              </a:rPr>
              <a:t>D</a:t>
            </a:r>
            <a:r>
              <a:rPr lang="en-US" dirty="0"/>
              <a:t>H = –</a:t>
            </a:r>
            <a:r>
              <a:rPr lang="en-US" dirty="0">
                <a:cs typeface="Arial" charset="0"/>
              </a:rPr>
              <a:t>6.01 kJ/</a:t>
            </a:r>
            <a:r>
              <a:rPr lang="en-US" dirty="0" err="1">
                <a:cs typeface="Arial" charset="0"/>
              </a:rPr>
              <a:t>mol</a:t>
            </a:r>
            <a:endParaRPr lang="en-US" dirty="0">
              <a:sym typeface="Wingdings" pitchFamily="2" charset="2"/>
            </a:endParaRP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752558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Dispersal of Matter</a:t>
            </a:r>
          </a:p>
        </p:txBody>
      </p:sp>
      <p:sp>
        <p:nvSpPr>
          <p:cNvPr id="3" name="Content Placeholder 2"/>
          <p:cNvSpPr>
            <a:spLocks noGrp="1"/>
          </p:cNvSpPr>
          <p:nvPr>
            <p:ph idx="1"/>
          </p:nvPr>
        </p:nvSpPr>
        <p:spPr/>
        <p:txBody>
          <a:bodyPr/>
          <a:lstStyle/>
          <a:p>
            <a:r>
              <a:rPr lang="en-US" dirty="0"/>
              <a:t>When the valve opens, the gas spontaneously expands to fill both containers. </a:t>
            </a:r>
          </a:p>
          <a:p>
            <a:endParaRPr lang="en-US" dirty="0"/>
          </a:p>
          <a:p>
            <a:r>
              <a:rPr lang="en-US" dirty="0"/>
              <a:t>With an ideal gas, this process results in no change in energy.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753042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16.4</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An isolated system consists of an ideal gas in one flask that is connected by a closed valve to a second flask containing a vacuum. Once the valve is opened, the gas spontaneously becomes evenly distributed between the flasks.</a:t>
            </a:r>
          </a:p>
        </p:txBody>
      </p:sp>
      <p:pic>
        <p:nvPicPr>
          <p:cNvPr id="8" name="Figure" descr="A diagram shows two two-sided flasks connected by a right-facing arrow labeled “Spontaneous” and a left-facing arrow labeled “Nonspontaneous.” Each pair of flasks are connected to one another by a tube with a stopcock. In the left pair of flasks, the left flask contains thirty particles evenly dispersed while the right flask contains nothing and the stopcock is closed. The right pair of flasks has an open stopcock and equal numbers of particles in both flasks."/>
          <p:cNvPicPr>
            <a:picLocks noChangeAspect="1"/>
          </p:cNvPicPr>
          <p:nvPr/>
        </p:nvPicPr>
        <p:blipFill>
          <a:blip r:embed="rId2" cstate="email">
            <a:extLst>
              <a:ext uri="{28A0092B-C50C-407E-A947-70E740481C1C}">
                <a14:useLocalDpi xmlns:a14="http://schemas.microsoft.com/office/drawing/2010/main" val="0"/>
              </a:ext>
            </a:extLst>
          </a:blip>
          <a:srcRect t="-58943" b="-58943"/>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1115842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Dispersal of Energy</a:t>
            </a:r>
          </a:p>
        </p:txBody>
      </p:sp>
      <p:sp>
        <p:nvSpPr>
          <p:cNvPr id="3" name="Content Placeholder 2"/>
          <p:cNvSpPr>
            <a:spLocks noGrp="1"/>
          </p:cNvSpPr>
          <p:nvPr>
            <p:ph idx="1"/>
          </p:nvPr>
        </p:nvSpPr>
        <p:spPr/>
        <p:txBody>
          <a:bodyPr/>
          <a:lstStyle/>
          <a:p>
            <a:r>
              <a:rPr lang="en-US" dirty="0"/>
              <a:t>Two objects at different temperature are placed in contact. </a:t>
            </a:r>
          </a:p>
          <a:p>
            <a:endParaRPr lang="en-US" dirty="0"/>
          </a:p>
          <a:p>
            <a:r>
              <a:rPr lang="en-US" dirty="0"/>
              <a:t>Heat spontaneously flows from the hotter object to the colder object.</a:t>
            </a:r>
          </a:p>
          <a:p>
            <a:endParaRPr lang="en-US" dirty="0"/>
          </a:p>
          <a:p>
            <a:r>
              <a:rPr lang="en-US" dirty="0"/>
              <a:t>But overall, there is no change in energy.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56067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16.5</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When two objects at different temperatures come in contact, heat spontaneously flows from the hotter to the colder object.</a:t>
            </a:r>
          </a:p>
        </p:txBody>
      </p:sp>
      <p:pic>
        <p:nvPicPr>
          <p:cNvPr id="8" name="Figure" descr="Two diagrams are shown. The left diagram is comprised of two separated squares; the left is red and labeled “X” and the right is blue and labeled “Y.” Below this diagram is the label “T subscript X, a greater than sign, T subscript Y.” The right diagram shows the boxes next to one another, shaded red on the left, blue on the right, and blended red and blue together in the middle. The left box is red and labeled “X,” the right is blue and labeled “Y” and a right-facing arrow labeled “Heat” is written above them. Below this diagram is the label “X and Y in contact."/>
          <p:cNvPicPr>
            <a:picLocks noChangeAspect="1"/>
          </p:cNvPicPr>
          <p:nvPr/>
        </p:nvPicPr>
        <p:blipFill>
          <a:blip r:embed="rId2" cstate="email">
            <a:extLst>
              <a:ext uri="{28A0092B-C50C-407E-A947-70E740481C1C}">
                <a14:useLocalDpi xmlns:a14="http://schemas.microsoft.com/office/drawing/2010/main" val="0"/>
              </a:ext>
            </a:extLst>
          </a:blip>
          <a:srcRect t="-62565" b="-62565"/>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479832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16.6</a:t>
            </a:r>
          </a:p>
        </p:txBody>
      </p:sp>
      <p:sp>
        <p:nvSpPr>
          <p:cNvPr id="7" name="Figure Legend"/>
          <p:cNvSpPr>
            <a:spLocks noGrp="1"/>
          </p:cNvSpPr>
          <p:nvPr>
            <p:ph idx="13"/>
          </p:nvPr>
        </p:nvSpPr>
        <p:spPr>
          <a:xfrm>
            <a:off x="481263" y="4918365"/>
            <a:ext cx="8034087" cy="1271731"/>
          </a:xfrm>
        </p:spPr>
        <p:txBody>
          <a:bodyPr>
            <a:normAutofit/>
          </a:bodyPr>
          <a:lstStyle/>
          <a:p>
            <a:r>
              <a:rPr lang="en-US" sz="1600" dirty="0"/>
              <a:t>(credit a: modification of work by Jenny Downing; credit b: modification of work by </a:t>
            </a:r>
            <a:br>
              <a:rPr lang="en-US" sz="1600" dirty="0"/>
            </a:br>
            <a:r>
              <a:rPr lang="en-US" sz="1600" dirty="0"/>
              <a:t>“Fuzzy </a:t>
            </a:r>
            <a:r>
              <a:rPr lang="en-US" sz="1600" dirty="0" err="1"/>
              <a:t>Gerdes</a:t>
            </a:r>
            <a:r>
              <a:rPr lang="en-US" sz="1600" dirty="0"/>
              <a:t>”/Flickr; credit c: modification of work by Sahar </a:t>
            </a:r>
            <a:r>
              <a:rPr lang="en-US" sz="1600" dirty="0" err="1"/>
              <a:t>Atwa</a:t>
            </a:r>
            <a:r>
              <a:rPr lang="en-US" sz="1600" dirty="0"/>
              <a:t>)</a:t>
            </a:r>
          </a:p>
        </p:txBody>
      </p:sp>
      <p:pic>
        <p:nvPicPr>
          <p:cNvPr id="10242" name="Picture 2" descr="This figure has three photos labeled, “a,” “b,” and “c.” Photo a shows a glass with a solid in water. There is steam or smoke coming from the top of the glass. Photo b shows the bottom half of a glass with water sticking to its outside surface. Photo c shows three images of the same container. The first shows a clear liquid in the container. The second shows a red liquid mixing with the clear liquid in the container. The third shows a red liquid."/>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92341" y="1660844"/>
            <a:ext cx="7397800" cy="2602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147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Other Factor</a:t>
            </a:r>
          </a:p>
        </p:txBody>
      </p:sp>
      <p:sp>
        <p:nvSpPr>
          <p:cNvPr id="3" name="Content Placeholder 2"/>
          <p:cNvSpPr>
            <a:spLocks noGrp="1"/>
          </p:cNvSpPr>
          <p:nvPr>
            <p:ph idx="1"/>
          </p:nvPr>
        </p:nvSpPr>
        <p:spPr/>
        <p:txBody>
          <a:bodyPr/>
          <a:lstStyle/>
          <a:p>
            <a:r>
              <a:rPr lang="en-US" dirty="0"/>
              <a:t>Some factor other than energy is important to the spontaneity of a process.</a:t>
            </a:r>
          </a:p>
          <a:p>
            <a:endParaRPr lang="en-US" dirty="0"/>
          </a:p>
          <a:p>
            <a:r>
              <a:rPr lang="en-US" dirty="0"/>
              <a:t>It appears that greater, more uniform dispersal of matter and energy can also be the driving force of a spontaneous process. </a:t>
            </a:r>
          </a:p>
          <a:p>
            <a:endParaRPr lang="en-US" dirty="0"/>
          </a:p>
          <a:p>
            <a:r>
              <a:rPr lang="en-US" dirty="0"/>
              <a:t>This other factor is </a:t>
            </a:r>
            <a:r>
              <a:rPr lang="en-US" b="1" dirty="0"/>
              <a:t>entropy</a:t>
            </a:r>
            <a:r>
              <a:rPr lang="en-US" dirty="0"/>
              <a:t>.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941118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16.2 Entropy</a:t>
            </a:r>
          </a:p>
          <a:p>
            <a:pPr lvl="1"/>
            <a:r>
              <a:rPr lang="en-US" dirty="0"/>
              <a:t>Define entropy</a:t>
            </a:r>
          </a:p>
          <a:p>
            <a:pPr lvl="1"/>
            <a:r>
              <a:rPr lang="en-US" dirty="0"/>
              <a:t>Explain the relationship between entropy and the number of microstates</a:t>
            </a:r>
          </a:p>
          <a:p>
            <a:pPr lvl="1"/>
            <a:r>
              <a:rPr lang="en-US" dirty="0"/>
              <a:t>Predict the sign of the entropy change for chemical and physical processes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158141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Outline</a:t>
            </a:r>
          </a:p>
        </p:txBody>
      </p:sp>
      <p:sp>
        <p:nvSpPr>
          <p:cNvPr id="3" name="Content Placeholder 2"/>
          <p:cNvSpPr>
            <a:spLocks noGrp="1"/>
          </p:cNvSpPr>
          <p:nvPr>
            <p:ph idx="1"/>
          </p:nvPr>
        </p:nvSpPr>
        <p:spPr/>
        <p:txBody>
          <a:bodyPr/>
          <a:lstStyle/>
          <a:p>
            <a:r>
              <a:rPr lang="en-US" dirty="0"/>
              <a:t>16.1 Spontaneity</a:t>
            </a:r>
          </a:p>
          <a:p>
            <a:r>
              <a:rPr lang="en-US" dirty="0"/>
              <a:t>16.2 Entropy</a:t>
            </a:r>
          </a:p>
          <a:p>
            <a:r>
              <a:rPr lang="en-US" dirty="0"/>
              <a:t>16.3 The Second and Third Laws of Thermodynamics</a:t>
            </a:r>
          </a:p>
          <a:p>
            <a:r>
              <a:rPr lang="en-US" dirty="0"/>
              <a:t>16.4 Free Energy</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369268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a:t>
            </a:r>
          </a:p>
        </p:txBody>
      </p:sp>
      <p:sp>
        <p:nvSpPr>
          <p:cNvPr id="3" name="Content Placeholder 2"/>
          <p:cNvSpPr>
            <a:spLocks noGrp="1"/>
          </p:cNvSpPr>
          <p:nvPr>
            <p:ph idx="1"/>
          </p:nvPr>
        </p:nvSpPr>
        <p:spPr>
          <a:xfrm>
            <a:off x="628650" y="955965"/>
            <a:ext cx="7886700" cy="5198255"/>
          </a:xfrm>
        </p:spPr>
        <p:txBody>
          <a:bodyPr>
            <a:normAutofit lnSpcReduction="10000"/>
          </a:bodyPr>
          <a:lstStyle/>
          <a:p>
            <a:r>
              <a:rPr lang="en-US" dirty="0"/>
              <a:t>Spontaneity is favored by an increase in entropy (S).</a:t>
            </a:r>
          </a:p>
          <a:p>
            <a:endParaRPr lang="en-US" dirty="0"/>
          </a:p>
          <a:p>
            <a:pPr marL="0" indent="0" algn="ctr">
              <a:buNone/>
            </a:pPr>
            <a:r>
              <a:rPr lang="en-US" altLang="en-US" i="1" dirty="0">
                <a:solidFill>
                  <a:schemeClr val="tx1"/>
                </a:solidFill>
              </a:rPr>
              <a:t>S</a:t>
            </a:r>
            <a:r>
              <a:rPr lang="en-US" altLang="en-US" dirty="0">
                <a:solidFill>
                  <a:schemeClr val="tx1"/>
                </a:solidFill>
              </a:rPr>
              <a:t> =</a:t>
            </a:r>
            <a:r>
              <a:rPr lang="en-US" altLang="en-US" i="1" dirty="0">
                <a:solidFill>
                  <a:schemeClr val="tx1"/>
                </a:solidFill>
              </a:rPr>
              <a:t> k </a:t>
            </a:r>
            <a:r>
              <a:rPr lang="en-US" altLang="en-US" dirty="0">
                <a:solidFill>
                  <a:schemeClr val="tx1"/>
                </a:solidFill>
              </a:rPr>
              <a:t>ln </a:t>
            </a:r>
            <a:r>
              <a:rPr lang="en-US" altLang="en-US" i="1" dirty="0">
                <a:solidFill>
                  <a:schemeClr val="tx1"/>
                </a:solidFill>
              </a:rPr>
              <a:t>W</a:t>
            </a:r>
          </a:p>
          <a:p>
            <a:endParaRPr lang="en-US" dirty="0"/>
          </a:p>
          <a:p>
            <a:pPr lvl="1"/>
            <a:r>
              <a:rPr lang="en-US" dirty="0"/>
              <a:t>k is the Boltzmann constant (1.38 × 10</a:t>
            </a:r>
            <a:r>
              <a:rPr lang="en-US" baseline="30000" dirty="0"/>
              <a:t>–23</a:t>
            </a:r>
            <a:r>
              <a:rPr lang="en-US" dirty="0"/>
              <a:t> J/K).</a:t>
            </a:r>
          </a:p>
          <a:p>
            <a:pPr lvl="1"/>
            <a:r>
              <a:rPr lang="en-US" dirty="0"/>
              <a:t>W is the number of microstates possible</a:t>
            </a:r>
          </a:p>
          <a:p>
            <a:pPr lvl="1"/>
            <a:endParaRPr lang="en-US" dirty="0"/>
          </a:p>
          <a:p>
            <a:pPr lvl="1"/>
            <a:r>
              <a:rPr lang="en-US" b="1" dirty="0"/>
              <a:t>Microstate: </a:t>
            </a:r>
            <a:r>
              <a:rPr lang="en-US" dirty="0"/>
              <a:t>A specific configuration of the locations and energies of the particles in a system. </a:t>
            </a:r>
          </a:p>
          <a:p>
            <a:pPr lvl="1"/>
            <a:endParaRPr lang="en-US" dirty="0"/>
          </a:p>
          <a:p>
            <a:r>
              <a:rPr lang="en-US" dirty="0"/>
              <a:t>The number of microstates possible is given by:</a:t>
            </a:r>
          </a:p>
          <a:p>
            <a:endParaRPr lang="en-US" dirty="0"/>
          </a:p>
          <a:p>
            <a:pPr marL="0" indent="0" algn="ctr">
              <a:buNone/>
            </a:pPr>
            <a:r>
              <a:rPr lang="en-US" altLang="en-US" i="1" dirty="0">
                <a:solidFill>
                  <a:schemeClr val="tx1"/>
                </a:solidFill>
              </a:rPr>
              <a:t>W</a:t>
            </a:r>
            <a:r>
              <a:rPr lang="en-US" altLang="en-US" dirty="0">
                <a:solidFill>
                  <a:schemeClr val="tx1"/>
                </a:solidFill>
              </a:rPr>
              <a:t> =</a:t>
            </a:r>
            <a:r>
              <a:rPr lang="en-US" altLang="en-US" i="1" dirty="0">
                <a:solidFill>
                  <a:schemeClr val="tx1"/>
                </a:solidFill>
              </a:rPr>
              <a:t> </a:t>
            </a:r>
            <a:r>
              <a:rPr lang="en-US" altLang="en-US" i="1" dirty="0" err="1">
                <a:solidFill>
                  <a:schemeClr val="tx1"/>
                </a:solidFill>
              </a:rPr>
              <a:t>n</a:t>
            </a:r>
            <a:r>
              <a:rPr lang="en-US" altLang="en-US" i="1" baseline="30000" dirty="0" err="1">
                <a:solidFill>
                  <a:schemeClr val="tx1"/>
                </a:solidFill>
              </a:rPr>
              <a:t>N</a:t>
            </a:r>
            <a:endParaRPr lang="en-US" altLang="en-US" i="1" baseline="30000" dirty="0">
              <a:solidFill>
                <a:schemeClr val="tx1"/>
              </a:solidFill>
            </a:endParaRPr>
          </a:p>
          <a:p>
            <a:pPr marL="0" indent="0" algn="ctr">
              <a:buNone/>
            </a:pPr>
            <a:endParaRPr lang="en-US" altLang="en-US" sz="2000" i="1" dirty="0">
              <a:solidFill>
                <a:schemeClr val="tx1"/>
              </a:solidFill>
            </a:endParaRPr>
          </a:p>
          <a:p>
            <a:pPr lvl="1"/>
            <a:r>
              <a:rPr lang="en-US" dirty="0"/>
              <a:t>n is the number of boxes</a:t>
            </a:r>
          </a:p>
          <a:p>
            <a:pPr lvl="1"/>
            <a:r>
              <a:rPr lang="en-US" dirty="0"/>
              <a:t>N is the number of particles</a:t>
            </a:r>
          </a:p>
          <a:p>
            <a:endParaRPr lang="en-US" dirty="0"/>
          </a:p>
          <a:p>
            <a:endParaRPr lang="en-US" dirty="0"/>
          </a:p>
        </p:txBody>
      </p:sp>
    </p:spTree>
    <p:extLst>
      <p:ext uri="{BB962C8B-B14F-4D97-AF65-F5344CB8AC3E}">
        <p14:creationId xmlns:p14="http://schemas.microsoft.com/office/powerpoint/2010/main" val="3313575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16.7</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(a) Nicholas Léonard </a:t>
            </a:r>
            <a:r>
              <a:rPr lang="en-US" sz="1600" dirty="0" err="1"/>
              <a:t>Sadi</a:t>
            </a:r>
            <a:r>
              <a:rPr lang="en-US" sz="1600" dirty="0"/>
              <a:t> Carnot’s research into steam-powered machinery and (b) Rudolf </a:t>
            </a:r>
            <a:r>
              <a:rPr lang="en-US" sz="1600" dirty="0" err="1"/>
              <a:t>Clausius’s</a:t>
            </a:r>
            <a:r>
              <a:rPr lang="en-US" sz="1600" dirty="0"/>
              <a:t> later study of those findings led to groundbreaking discoveries about spontaneous heat flow processes.</a:t>
            </a:r>
          </a:p>
        </p:txBody>
      </p:sp>
      <p:pic>
        <p:nvPicPr>
          <p:cNvPr id="8" name="Figure" descr="A portrait of Rudolf Clasius is shown."/>
          <p:cNvPicPr>
            <a:picLocks noChangeAspect="1"/>
          </p:cNvPicPr>
          <p:nvPr/>
        </p:nvPicPr>
        <p:blipFill>
          <a:blip r:embed="rId3" cstate="email">
            <a:extLst>
              <a:ext uri="{28A0092B-C50C-407E-A947-70E740481C1C}">
                <a14:useLocalDpi xmlns:a14="http://schemas.microsoft.com/office/drawing/2010/main" val="0"/>
              </a:ext>
            </a:extLst>
          </a:blip>
          <a:srcRect l="-23953" r="-23953"/>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1922848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Entropy and Microstates</a:t>
            </a:r>
          </a:p>
        </p:txBody>
      </p:sp>
      <p:sp>
        <p:nvSpPr>
          <p:cNvPr id="3" name="Content Placeholder 2"/>
          <p:cNvSpPr>
            <a:spLocks noGrp="1"/>
          </p:cNvSpPr>
          <p:nvPr>
            <p:ph idx="1"/>
          </p:nvPr>
        </p:nvSpPr>
        <p:spPr/>
        <p:txBody>
          <a:bodyPr/>
          <a:lstStyle/>
          <a:p>
            <a:r>
              <a:rPr lang="en-US" dirty="0"/>
              <a:t>Consider two particles distributed between two boxes. </a:t>
            </a:r>
          </a:p>
          <a:p>
            <a:endParaRPr lang="en-US" dirty="0"/>
          </a:p>
        </p:txBody>
      </p:sp>
      <p:grpSp>
        <p:nvGrpSpPr>
          <p:cNvPr id="5" name="Group 4"/>
          <p:cNvGrpSpPr/>
          <p:nvPr/>
        </p:nvGrpSpPr>
        <p:grpSpPr>
          <a:xfrm>
            <a:off x="1302325" y="1697747"/>
            <a:ext cx="6349461" cy="3343991"/>
            <a:chOff x="762000" y="2181608"/>
            <a:chExt cx="7703937" cy="3885121"/>
          </a:xfrm>
        </p:grpSpPr>
        <p:sp>
          <p:nvSpPr>
            <p:cNvPr id="6" name="Rectangle 5"/>
            <p:cNvSpPr/>
            <p:nvPr/>
          </p:nvSpPr>
          <p:spPr>
            <a:xfrm>
              <a:off x="762000" y="2181608"/>
              <a:ext cx="3578087" cy="178904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tx1"/>
                  </a:solidFill>
                </a:ln>
              </a:endParaRPr>
            </a:p>
          </p:txBody>
        </p:sp>
        <p:sp>
          <p:nvSpPr>
            <p:cNvPr id="7" name="Rectangle 6"/>
            <p:cNvSpPr/>
            <p:nvPr/>
          </p:nvSpPr>
          <p:spPr>
            <a:xfrm>
              <a:off x="4879009" y="2181608"/>
              <a:ext cx="3578087" cy="178904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tx1"/>
                  </a:solidFill>
                </a:ln>
              </a:endParaRPr>
            </a:p>
          </p:txBody>
        </p:sp>
        <p:sp>
          <p:nvSpPr>
            <p:cNvPr id="8" name="Rectangle 7"/>
            <p:cNvSpPr/>
            <p:nvPr/>
          </p:nvSpPr>
          <p:spPr>
            <a:xfrm>
              <a:off x="770841" y="4277686"/>
              <a:ext cx="3578087" cy="178904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tx1"/>
                  </a:solidFill>
                </a:ln>
              </a:endParaRPr>
            </a:p>
          </p:txBody>
        </p:sp>
        <p:sp>
          <p:nvSpPr>
            <p:cNvPr id="9" name="Rectangle 8"/>
            <p:cNvSpPr/>
            <p:nvPr/>
          </p:nvSpPr>
          <p:spPr>
            <a:xfrm>
              <a:off x="4887850" y="4277686"/>
              <a:ext cx="3578087" cy="178904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chemeClr val="tx1"/>
                  </a:solidFill>
                </a:ln>
              </a:endParaRPr>
            </a:p>
          </p:txBody>
        </p:sp>
        <p:sp>
          <p:nvSpPr>
            <p:cNvPr id="10" name="Oval 9"/>
            <p:cNvSpPr/>
            <p:nvPr/>
          </p:nvSpPr>
          <p:spPr>
            <a:xfrm>
              <a:off x="1225826" y="2546043"/>
              <a:ext cx="342348" cy="353391"/>
            </a:xfrm>
            <a:prstGeom prst="ellipse">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1" name="Oval 10"/>
            <p:cNvSpPr/>
            <p:nvPr/>
          </p:nvSpPr>
          <p:spPr>
            <a:xfrm>
              <a:off x="5563704" y="2521747"/>
              <a:ext cx="342348" cy="353391"/>
            </a:xfrm>
            <a:prstGeom prst="ellipse">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2" name="Oval 11"/>
            <p:cNvSpPr/>
            <p:nvPr/>
          </p:nvSpPr>
          <p:spPr>
            <a:xfrm>
              <a:off x="3222493" y="4675252"/>
              <a:ext cx="342348" cy="353391"/>
            </a:xfrm>
            <a:prstGeom prst="ellipse">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3" name="Oval 12"/>
            <p:cNvSpPr/>
            <p:nvPr/>
          </p:nvSpPr>
          <p:spPr>
            <a:xfrm>
              <a:off x="7673015" y="4498556"/>
              <a:ext cx="342348" cy="353391"/>
            </a:xfrm>
            <a:prstGeom prst="ellipse">
              <a:avLst/>
            </a:prstGeom>
            <a:solidFill>
              <a:srgbClr val="00009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4" name="Oval 13"/>
            <p:cNvSpPr/>
            <p:nvPr/>
          </p:nvSpPr>
          <p:spPr>
            <a:xfrm>
              <a:off x="1378226" y="3283748"/>
              <a:ext cx="342348" cy="353391"/>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5" name="Oval 14"/>
            <p:cNvSpPr/>
            <p:nvPr/>
          </p:nvSpPr>
          <p:spPr>
            <a:xfrm>
              <a:off x="7474226" y="2506287"/>
              <a:ext cx="342348" cy="353391"/>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6" name="Oval 15"/>
            <p:cNvSpPr/>
            <p:nvPr/>
          </p:nvSpPr>
          <p:spPr>
            <a:xfrm>
              <a:off x="1424615" y="4675252"/>
              <a:ext cx="342348" cy="353391"/>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sp>
          <p:nvSpPr>
            <p:cNvPr id="17" name="Oval 16"/>
            <p:cNvSpPr/>
            <p:nvPr/>
          </p:nvSpPr>
          <p:spPr>
            <a:xfrm>
              <a:off x="7673015" y="5214174"/>
              <a:ext cx="342348" cy="353391"/>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00090"/>
                </a:solidFill>
              </a:endParaRPr>
            </a:p>
          </p:txBody>
        </p:sp>
      </p:grpSp>
    </p:spTree>
    <p:extLst>
      <p:ext uri="{BB962C8B-B14F-4D97-AF65-F5344CB8AC3E}">
        <p14:creationId xmlns:p14="http://schemas.microsoft.com/office/powerpoint/2010/main" val="2604359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 and Microstates</a:t>
            </a:r>
          </a:p>
        </p:txBody>
      </p:sp>
      <p:sp>
        <p:nvSpPr>
          <p:cNvPr id="3" name="Content Placeholder 2"/>
          <p:cNvSpPr>
            <a:spLocks noGrp="1"/>
          </p:cNvSpPr>
          <p:nvPr>
            <p:ph idx="1"/>
          </p:nvPr>
        </p:nvSpPr>
        <p:spPr/>
        <p:txBody>
          <a:bodyPr/>
          <a:lstStyle/>
          <a:p>
            <a:r>
              <a:rPr lang="en-US" dirty="0"/>
              <a:t>Now consider four particles distributed between two boxes.</a:t>
            </a:r>
          </a:p>
          <a:p>
            <a:endParaRPr lang="en-US" dirty="0"/>
          </a:p>
          <a:p>
            <a:r>
              <a:rPr lang="en-US" dirty="0"/>
              <a:t>Microstates with equivalent particle arrangements are grouped together and called </a:t>
            </a:r>
            <a:r>
              <a:rPr lang="en-US" b="1" dirty="0"/>
              <a:t>distributions</a:t>
            </a:r>
            <a:r>
              <a:rPr lang="en-US" dirty="0"/>
              <a:t>.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110317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7"/>
            <a:ext cx="8058151" cy="424583"/>
          </a:xfrm>
        </p:spPr>
        <p:txBody>
          <a:bodyPr/>
          <a:lstStyle/>
          <a:p>
            <a:r>
              <a:rPr lang="en-US" dirty="0"/>
              <a:t>Figure 16.8</a:t>
            </a:r>
          </a:p>
        </p:txBody>
      </p:sp>
      <p:sp>
        <p:nvSpPr>
          <p:cNvPr id="7" name="Figure Legend"/>
          <p:cNvSpPr>
            <a:spLocks noGrp="1"/>
          </p:cNvSpPr>
          <p:nvPr>
            <p:ph idx="13"/>
          </p:nvPr>
        </p:nvSpPr>
        <p:spPr>
          <a:xfrm>
            <a:off x="457199" y="4918365"/>
            <a:ext cx="8058151" cy="1271731"/>
          </a:xfrm>
        </p:spPr>
        <p:txBody>
          <a:bodyPr>
            <a:normAutofit/>
          </a:bodyPr>
          <a:lstStyle/>
          <a:p>
            <a:r>
              <a:rPr lang="en-US" sz="1600" dirty="0"/>
              <a:t>The sixteen microstates associated with placing four particles in two boxes are shown. The microstates are collected into five distributions—(a), (b), (c), (d), and (e)—based on the numbers of particles in each box.</a:t>
            </a:r>
          </a:p>
        </p:txBody>
      </p:sp>
      <p:pic>
        <p:nvPicPr>
          <p:cNvPr id="8" name="Figure" descr="Five rows of diagrams that look like dominoes are shown and labeled a, b, c, d, and e. Row a has one “domino” that has four dots on the left side, red, green, blue and yellow in a clockwise pattern from the top left, and no dots on the right. Row b has four “dominos,” each with three dots on the left and one dot on the right. The first shows a “domino” with green, yellow and blue on the left and red on the right. The second “domino” has yellow, blue and red on the left and green on the right. The third “domino” has red, green and yellow on the left and blue on the right while the fourth has red, green and blue on the left and yellow on the right. Row c has six “dominos”, each with two dots on either side. The first has a red and green on the left and a blue and yellow on the right. The second has a red and blue on the left and a green and yellow on the right while the third has a yellow and red on the left and a green and blue on the right. The fourth has a green and blue on the left and a red and yellow on the right. The fifth has a green and yellow on the left and a red and blue on the right. The sixth has a blue and yellow on the left and a green and red on the right. Row d has four “dominos,” each with one dot on the left and three on the right. The first “domino” has red on the left and a blue, green and yellow on the right. The second has a green on the left and a red, yellow and blue on the right. The third has a blue on the left and a red, green and yellow on the right. The fourth has a yellow on the left and a red, green and blue on the right. Row e has 1 “domino” with no dots on the left and four dots on the right that are red, green, blue and yellow."/>
          <p:cNvPicPr>
            <a:picLocks noChangeAspect="1"/>
          </p:cNvPicPr>
          <p:nvPr/>
        </p:nvPicPr>
        <p:blipFill>
          <a:blip r:embed="rId2" cstate="email">
            <a:extLst>
              <a:ext uri="{28A0092B-C50C-407E-A947-70E740481C1C}">
                <a14:useLocalDpi xmlns:a14="http://schemas.microsoft.com/office/drawing/2010/main" val="0"/>
              </a:ext>
            </a:extLst>
          </a:blip>
          <a:srcRect t="1346" b="1346"/>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2592632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 and Microstates</a:t>
            </a:r>
          </a:p>
        </p:txBody>
      </p:sp>
      <p:sp>
        <p:nvSpPr>
          <p:cNvPr id="3" name="Content Placeholder 2"/>
          <p:cNvSpPr>
            <a:spLocks noGrp="1"/>
          </p:cNvSpPr>
          <p:nvPr>
            <p:ph idx="1"/>
          </p:nvPr>
        </p:nvSpPr>
        <p:spPr>
          <a:xfrm>
            <a:off x="628650" y="955965"/>
            <a:ext cx="7886700" cy="5234131"/>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There are five possible distributions for this system.</a:t>
            </a:r>
          </a:p>
          <a:p>
            <a:pPr marL="0" indent="0">
              <a:buNone/>
            </a:pPr>
            <a:endParaRPr lang="en-US" dirty="0"/>
          </a:p>
          <a:p>
            <a:r>
              <a:rPr lang="en-US" dirty="0"/>
              <a:t> Which distribution is most probable?</a:t>
            </a:r>
          </a:p>
          <a:p>
            <a:endParaRPr lang="en-US" dirty="0"/>
          </a:p>
        </p:txBody>
      </p:sp>
      <p:pic>
        <p:nvPicPr>
          <p:cNvPr id="6" name="Figure" descr="Five rows of diagrams that look like dominoes are shown and labeled a, b, c, d, and e. Row a has one “domino” that has four dots on the left side, red, green, blue and yellow in a clockwise pattern from the top left, and no dots on the right. Row b has four “dominos,” each with three dots on the left and one dot on the right. The first shows a “domino” with green, yellow and blue on the left and red on the right. The second “domino” has yellow, blue and red on the left and green on the right. The third “domino” has red, green and yellow on the left and blue on the right while the fourth has red, green and blue on the left and yellow on the right. Row c has six “dominos”, each with two dots on either side. The first has a red and green on the left and a blue and yellow on the right. The second has a red and blue on the left and a green and yellow on the right while the third has a yellow and red on the left and a green and blue on the right. The fourth has a green and blue on the left and a red and yellow on the right. The fifth has a green and yellow on the left and a red and blue on the right. The sixth has a blue and yellow on the left and a green and red on the right. Row d has four “dominos,” each with one dot on the left and three on the right. The first “domino” has red on the left and a blue, green and yellow on the right. The second has a green on the left and a red, yellow and blue on the right. The third has a blue on the left and a red, green and yellow on the right. The fourth has a yellow on the left and a red, green and blue on the right. Row e has 1 “domino” with no dots on the left and four dots on the right that are red, green, blue and yellow."/>
          <p:cNvPicPr>
            <a:picLocks noChangeAspect="1"/>
          </p:cNvPicPr>
          <p:nvPr/>
        </p:nvPicPr>
        <p:blipFill>
          <a:blip r:embed="rId2" cstate="email">
            <a:extLst>
              <a:ext uri="{28A0092B-C50C-407E-A947-70E740481C1C}">
                <a14:useLocalDpi xmlns:a14="http://schemas.microsoft.com/office/drawing/2010/main" val="0"/>
              </a:ext>
            </a:extLst>
          </a:blip>
          <a:srcRect t="1346" b="1346"/>
          <a:stretch>
            <a:fillRect/>
          </a:stretch>
        </p:blipFill>
        <p:spPr>
          <a:xfrm>
            <a:off x="1867142" y="1253916"/>
            <a:ext cx="5584566" cy="2424233"/>
          </a:xfrm>
          <a:prstGeom prst="rect">
            <a:avLst/>
          </a:prstGeom>
        </p:spPr>
      </p:pic>
    </p:spTree>
    <p:extLst>
      <p:ext uri="{BB962C8B-B14F-4D97-AF65-F5344CB8AC3E}">
        <p14:creationId xmlns:p14="http://schemas.microsoft.com/office/powerpoint/2010/main" val="3619478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 and Microstates</a:t>
            </a:r>
          </a:p>
        </p:txBody>
      </p:sp>
      <p:sp>
        <p:nvSpPr>
          <p:cNvPr id="3" name="Content Placeholder 2"/>
          <p:cNvSpPr>
            <a:spLocks noGrp="1"/>
          </p:cNvSpPr>
          <p:nvPr>
            <p:ph idx="1"/>
          </p:nvPr>
        </p:nvSpPr>
        <p:spPr/>
        <p:txBody>
          <a:bodyPr>
            <a:normAutofit/>
          </a:bodyPr>
          <a:lstStyle/>
          <a:p>
            <a:r>
              <a:rPr lang="en-US" dirty="0"/>
              <a:t>The most </a:t>
            </a:r>
            <a:r>
              <a:rPr lang="en-US" i="1" dirty="0"/>
              <a:t>probable</a:t>
            </a:r>
            <a:r>
              <a:rPr lang="en-US" dirty="0"/>
              <a:t> distribution has the </a:t>
            </a:r>
            <a:r>
              <a:rPr lang="en-US" i="1" dirty="0"/>
              <a:t>largest </a:t>
            </a:r>
            <a:r>
              <a:rPr lang="en-US" dirty="0"/>
              <a:t>number of microstates. </a:t>
            </a:r>
          </a:p>
          <a:p>
            <a:endParaRPr lang="en-US" dirty="0"/>
          </a:p>
          <a:p>
            <a:r>
              <a:rPr lang="en-US" dirty="0"/>
              <a:t>The most probable distribution, therefore, is the one of greatest entropy. </a:t>
            </a:r>
          </a:p>
          <a:p>
            <a:endParaRPr lang="en-US" dirty="0"/>
          </a:p>
          <a:p>
            <a:pPr marL="0" indent="0" algn="ctr">
              <a:buNone/>
            </a:pPr>
            <a:r>
              <a:rPr lang="en-US" altLang="en-US" i="1" dirty="0">
                <a:solidFill>
                  <a:schemeClr val="tx1"/>
                </a:solidFill>
              </a:rPr>
              <a:t>S</a:t>
            </a:r>
            <a:r>
              <a:rPr lang="en-US" altLang="en-US" dirty="0">
                <a:solidFill>
                  <a:schemeClr val="tx1"/>
                </a:solidFill>
              </a:rPr>
              <a:t> =</a:t>
            </a:r>
            <a:r>
              <a:rPr lang="en-US" altLang="en-US" i="1" dirty="0">
                <a:solidFill>
                  <a:schemeClr val="tx1"/>
                </a:solidFill>
              </a:rPr>
              <a:t> k </a:t>
            </a:r>
            <a:r>
              <a:rPr lang="en-US" altLang="en-US" dirty="0">
                <a:solidFill>
                  <a:schemeClr val="tx1"/>
                </a:solidFill>
              </a:rPr>
              <a:t>ln </a:t>
            </a:r>
            <a:r>
              <a:rPr lang="en-US" altLang="en-US" i="1" dirty="0">
                <a:solidFill>
                  <a:schemeClr val="tx1"/>
                </a:solidFill>
              </a:rPr>
              <a:t>W</a:t>
            </a:r>
          </a:p>
          <a:p>
            <a:endParaRPr lang="en-US" dirty="0"/>
          </a:p>
          <a:p>
            <a:r>
              <a:rPr lang="en-US" dirty="0"/>
              <a:t>States of high entropy are favored because they are the most probable.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519706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 and Microstates</a:t>
            </a:r>
          </a:p>
        </p:txBody>
      </p:sp>
      <p:sp>
        <p:nvSpPr>
          <p:cNvPr id="3" name="Content Placeholder 2"/>
          <p:cNvSpPr>
            <a:spLocks noGrp="1"/>
          </p:cNvSpPr>
          <p:nvPr>
            <p:ph idx="1"/>
          </p:nvPr>
        </p:nvSpPr>
        <p:spPr>
          <a:xfrm>
            <a:off x="628650" y="955965"/>
            <a:ext cx="7886700" cy="5013320"/>
          </a:xfrm>
        </p:spPr>
        <p:txBody>
          <a:bodyPr/>
          <a:lstStyle/>
          <a:p>
            <a:r>
              <a:rPr lang="en-US" dirty="0"/>
              <a:t>The most </a:t>
            </a:r>
            <a:r>
              <a:rPr lang="en-US" i="1" dirty="0"/>
              <a:t>probable</a:t>
            </a:r>
            <a:r>
              <a:rPr lang="en-US" dirty="0"/>
              <a:t> distribution has the </a:t>
            </a:r>
            <a:r>
              <a:rPr lang="en-US" i="1" dirty="0"/>
              <a:t>largest</a:t>
            </a:r>
            <a:r>
              <a:rPr lang="en-US" dirty="0"/>
              <a:t> number of microstates. </a:t>
            </a:r>
          </a:p>
          <a:p>
            <a:endParaRPr lang="en-US" dirty="0"/>
          </a:p>
          <a:p>
            <a:r>
              <a:rPr lang="en-US" dirty="0"/>
              <a:t>This same principle applies to all systems, including those with larger numbers of particles.</a:t>
            </a:r>
          </a:p>
          <a:p>
            <a:endParaRPr lang="en-US" dirty="0"/>
          </a:p>
          <a:p>
            <a:endParaRPr lang="en-US" dirty="0"/>
          </a:p>
          <a:p>
            <a:endParaRPr lang="en-US" dirty="0"/>
          </a:p>
          <a:p>
            <a:endParaRPr lang="en-US" dirty="0"/>
          </a:p>
          <a:p>
            <a:endParaRPr lang="en-US" dirty="0"/>
          </a:p>
          <a:p>
            <a:endParaRPr lang="en-US" dirty="0"/>
          </a:p>
          <a:p>
            <a:r>
              <a:rPr lang="en-US" dirty="0"/>
              <a:t>The most probable state will be the one in which the particles are divided evenly throughout the container. </a:t>
            </a:r>
          </a:p>
          <a:p>
            <a:endParaRPr lang="en-US" dirty="0"/>
          </a:p>
        </p:txBody>
      </p:sp>
      <p:pic>
        <p:nvPicPr>
          <p:cNvPr id="5" name="Figure" descr="A diagram shows two two-sided flasks connected by a right-facing arrow labeled “Spontaneous” and a left-facing arrow labeled “Nonspontaneous.” Each pair of flasks are connected to one another by a tube with a stopcock. In the left pair of flasks, the left flask contains thirty particles evenly dispersed while the right flask contains nothing and the stopcock is closed. The right pair of flasks has an open stopcock and equal numbers of particles in both flasks."/>
          <p:cNvPicPr>
            <a:picLocks noChangeAspect="1"/>
          </p:cNvPicPr>
          <p:nvPr/>
        </p:nvPicPr>
        <p:blipFill>
          <a:blip r:embed="rId2" cstate="email">
            <a:extLst>
              <a:ext uri="{28A0092B-C50C-407E-A947-70E740481C1C}">
                <a14:useLocalDpi xmlns:a14="http://schemas.microsoft.com/office/drawing/2010/main" val="0"/>
              </a:ext>
            </a:extLst>
          </a:blip>
          <a:srcRect t="-58943" b="-58943"/>
          <a:stretch>
            <a:fillRect/>
          </a:stretch>
        </p:blipFill>
        <p:spPr>
          <a:xfrm>
            <a:off x="1880170" y="2526886"/>
            <a:ext cx="5561155" cy="2414070"/>
          </a:xfrm>
          <a:prstGeom prst="rect">
            <a:avLst/>
          </a:prstGeom>
        </p:spPr>
      </p:pic>
    </p:spTree>
    <p:extLst>
      <p:ext uri="{BB962C8B-B14F-4D97-AF65-F5344CB8AC3E}">
        <p14:creationId xmlns:p14="http://schemas.microsoft.com/office/powerpoint/2010/main" val="839872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Entropy Changes</a:t>
            </a:r>
          </a:p>
        </p:txBody>
      </p:sp>
      <p:sp>
        <p:nvSpPr>
          <p:cNvPr id="3" name="Content Placeholder 2"/>
          <p:cNvSpPr>
            <a:spLocks noGrp="1"/>
          </p:cNvSpPr>
          <p:nvPr>
            <p:ph idx="1"/>
          </p:nvPr>
        </p:nvSpPr>
        <p:spPr/>
        <p:txBody>
          <a:bodyPr>
            <a:normAutofit/>
          </a:bodyPr>
          <a:lstStyle/>
          <a:p>
            <a:r>
              <a:rPr lang="en-US" dirty="0"/>
              <a:t>Entropy is another state function.</a:t>
            </a:r>
          </a:p>
          <a:p>
            <a:endParaRPr lang="en-US" dirty="0"/>
          </a:p>
          <a:p>
            <a:r>
              <a:rPr lang="en-US" dirty="0"/>
              <a:t>The change in entropy for a process is the difference in entropy between the final state and the initial state.</a:t>
            </a:r>
          </a:p>
          <a:p>
            <a:endParaRPr lang="en-US" dirty="0"/>
          </a:p>
          <a:p>
            <a:pPr marL="0" indent="0" algn="ctr">
              <a:buNone/>
            </a:pPr>
            <a:r>
              <a:rPr lang="el-GR" altLang="en-US" i="1" dirty="0">
                <a:solidFill>
                  <a:schemeClr val="tx1"/>
                </a:solidFill>
              </a:rPr>
              <a:t>Δ</a:t>
            </a:r>
            <a:r>
              <a:rPr lang="en-US" altLang="en-US" i="1" dirty="0" err="1">
                <a:solidFill>
                  <a:schemeClr val="tx1"/>
                </a:solidFill>
              </a:rPr>
              <a:t>S</a:t>
            </a:r>
            <a:r>
              <a:rPr lang="en-US" altLang="en-US" baseline="-25000" dirty="0" err="1">
                <a:solidFill>
                  <a:schemeClr val="tx1"/>
                </a:solidFill>
              </a:rPr>
              <a:t>sys</a:t>
            </a:r>
            <a:r>
              <a:rPr lang="en-US" altLang="en-US" dirty="0">
                <a:solidFill>
                  <a:schemeClr val="tx1"/>
                </a:solidFill>
              </a:rPr>
              <a:t> =</a:t>
            </a:r>
            <a:r>
              <a:rPr lang="en-US" altLang="en-US" i="1" dirty="0">
                <a:solidFill>
                  <a:schemeClr val="tx1"/>
                </a:solidFill>
              </a:rPr>
              <a:t> </a:t>
            </a:r>
            <a:r>
              <a:rPr lang="en-US" altLang="en-US" i="1" dirty="0" err="1">
                <a:solidFill>
                  <a:schemeClr val="tx1"/>
                </a:solidFill>
              </a:rPr>
              <a:t>S</a:t>
            </a:r>
            <a:r>
              <a:rPr lang="en-US" altLang="en-US" baseline="-25000" dirty="0" err="1">
                <a:solidFill>
                  <a:schemeClr val="tx1"/>
                </a:solidFill>
              </a:rPr>
              <a:t>final</a:t>
            </a:r>
            <a:r>
              <a:rPr lang="en-US" altLang="en-US" i="1" dirty="0">
                <a:solidFill>
                  <a:schemeClr val="tx1"/>
                </a:solidFill>
              </a:rPr>
              <a:t> – </a:t>
            </a:r>
            <a:r>
              <a:rPr lang="en-US" altLang="en-US" i="1" dirty="0" err="1">
                <a:solidFill>
                  <a:schemeClr val="tx1"/>
                </a:solidFill>
              </a:rPr>
              <a:t>S</a:t>
            </a:r>
            <a:r>
              <a:rPr lang="en-US" altLang="en-US" baseline="-25000" dirty="0" err="1">
                <a:solidFill>
                  <a:schemeClr val="tx1"/>
                </a:solidFill>
              </a:rPr>
              <a:t>initial</a:t>
            </a:r>
            <a:endParaRPr lang="en-US" altLang="en-US" i="1" dirty="0">
              <a:solidFill>
                <a:schemeClr val="tx1"/>
              </a:solidFill>
            </a:endParaRPr>
          </a:p>
          <a:p>
            <a:endParaRPr lang="en-US" dirty="0"/>
          </a:p>
          <a:p>
            <a:r>
              <a:rPr lang="en-US" dirty="0"/>
              <a:t>Alternatively:</a:t>
            </a:r>
          </a:p>
        </p:txBody>
      </p:sp>
      <p:graphicFrame>
        <p:nvGraphicFramePr>
          <p:cNvPr id="6" name="Object 5"/>
          <p:cNvGraphicFramePr>
            <a:graphicFrameLocks noChangeAspect="1"/>
          </p:cNvGraphicFramePr>
          <p:nvPr>
            <p:extLst>
              <p:ext uri="{D42A27DB-BD31-4B8C-83A1-F6EECF244321}">
                <p14:modId xmlns:p14="http://schemas.microsoft.com/office/powerpoint/2010/main" val="4247078561"/>
              </p:ext>
            </p:extLst>
          </p:nvPr>
        </p:nvGraphicFramePr>
        <p:xfrm>
          <a:off x="894724" y="4144392"/>
          <a:ext cx="821061" cy="421626"/>
        </p:xfrm>
        <a:graphic>
          <a:graphicData uri="http://schemas.openxmlformats.org/presentationml/2006/ole">
            <mc:AlternateContent xmlns:mc="http://schemas.openxmlformats.org/markup-compatibility/2006">
              <mc:Choice xmlns:v="urn:schemas-microsoft-com:vml" Requires="v">
                <p:oleObj spid="_x0000_s1047" name="Equation" r:id="rId3" imgW="469800" imgH="241200" progId="Equation.DSMT4">
                  <p:embed/>
                </p:oleObj>
              </mc:Choice>
              <mc:Fallback>
                <p:oleObj name="Equation" r:id="rId3" imgW="469800" imgH="241200" progId="Equation.DSMT4">
                  <p:embed/>
                  <p:pic>
                    <p:nvPicPr>
                      <p:cNvPr id="0" name=""/>
                      <p:cNvPicPr/>
                      <p:nvPr/>
                    </p:nvPicPr>
                    <p:blipFill>
                      <a:blip r:embed="rId4"/>
                      <a:stretch>
                        <a:fillRect/>
                      </a:stretch>
                    </p:blipFill>
                    <p:spPr>
                      <a:xfrm>
                        <a:off x="894724" y="4144392"/>
                        <a:ext cx="821061" cy="421626"/>
                      </a:xfrm>
                      <a:prstGeom prst="rect">
                        <a:avLst/>
                      </a:prstGeom>
                    </p:spPr>
                  </p:pic>
                </p:oleObj>
              </mc:Fallback>
            </mc:AlternateContent>
          </a:graphicData>
        </a:graphic>
      </p:graphicFrame>
    </p:spTree>
    <p:extLst>
      <p:ext uri="{BB962C8B-B14F-4D97-AF65-F5344CB8AC3E}">
        <p14:creationId xmlns:p14="http://schemas.microsoft.com/office/powerpoint/2010/main" val="4159457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Influence Entropy</a:t>
            </a:r>
          </a:p>
        </p:txBody>
      </p:sp>
      <p:sp>
        <p:nvSpPr>
          <p:cNvPr id="3" name="Content Placeholder 2"/>
          <p:cNvSpPr>
            <a:spLocks noGrp="1"/>
          </p:cNvSpPr>
          <p:nvPr>
            <p:ph idx="1"/>
          </p:nvPr>
        </p:nvSpPr>
        <p:spPr/>
        <p:txBody>
          <a:bodyPr>
            <a:normAutofit/>
          </a:bodyPr>
          <a:lstStyle/>
          <a:p>
            <a:pPr marL="457200" indent="-457200">
              <a:buFont typeface="+mj-lt"/>
              <a:buAutoNum type="arabicParenR"/>
            </a:pPr>
            <a:r>
              <a:rPr lang="en-US" dirty="0"/>
              <a:t>The phase of the substance.</a:t>
            </a:r>
          </a:p>
          <a:p>
            <a:pPr marL="457200" indent="-457200">
              <a:buFont typeface="+mj-lt"/>
              <a:buAutoNum type="arabicParenR"/>
            </a:pPr>
            <a:endParaRPr lang="en-US" dirty="0"/>
          </a:p>
          <a:p>
            <a:pPr marL="457200" indent="-457200">
              <a:buFont typeface="+mj-lt"/>
              <a:buAutoNum type="arabicParenR"/>
            </a:pPr>
            <a:r>
              <a:rPr lang="en-US" dirty="0"/>
              <a:t>The temperature of the substance.  </a:t>
            </a:r>
          </a:p>
          <a:p>
            <a:pPr lvl="1"/>
            <a:r>
              <a:rPr lang="en-US" dirty="0"/>
              <a:t>Temperature is proportional to the average kinetic energy of the particles. </a:t>
            </a:r>
          </a:p>
          <a:p>
            <a:pPr lvl="1"/>
            <a:r>
              <a:rPr lang="en-US" dirty="0"/>
              <a:t>With higher temperature, the particles have greater freedom to move around.</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751272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16.1</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Geysers are a dramatic display of thermodynamic principles in nature. As water inside the earth heats up, it rises to the surface through small channels. Pressure builds up until the water turns to steam, and steam is expelled forcefully through a hole at the surface. (credit: modification of work by Yellowstone National Park)</a:t>
            </a:r>
          </a:p>
        </p:txBody>
      </p:sp>
      <p:pic>
        <p:nvPicPr>
          <p:cNvPr id="9" name="Figure" descr="A photograph shows an aerial view of buildings, trees and a large area clear of vegetation, above which rises a plume of steam."/>
          <p:cNvPicPr>
            <a:picLocks noChangeAspect="1"/>
          </p:cNvPicPr>
          <p:nvPr/>
        </p:nvPicPr>
        <p:blipFill>
          <a:blip r:embed="rId3" cstate="email">
            <a:extLst>
              <a:ext uri="{28A0092B-C50C-407E-A947-70E740481C1C}">
                <a14:useLocalDpi xmlns:a14="http://schemas.microsoft.com/office/drawing/2010/main" val="0"/>
              </a:ext>
            </a:extLst>
          </a:blip>
          <a:srcRect l="-3161" r="-3161"/>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1884561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16.9</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This shows a microstate model describing the flow of heat from a hot object to a cold object. (a) Before the heat flow occurs, the object comprised of particles A and B contains both units of energy and as represented by a distribution of three microstates. (b) If the heat flow results in an even dispersal of energy (one energy unit transferred), a distribution of four microstates results. (c) If both energy units are transferred, the resulting distribution has three microstates.</a:t>
            </a:r>
          </a:p>
        </p:txBody>
      </p:sp>
      <p:pic>
        <p:nvPicPr>
          <p:cNvPr id="8" name="Figure" descr="Three rows labeled a, b, and c are shown and each contains rectangles with two sides where the left side is labeled, “A,” and “B,” and the right is labeled, “C,” and “D.” Row a has three rectangles where the first has a dot above and below the letter A, the second has a dot above the A and B, and the third which has a dot above and below the letter B. Row b has four rectangles; the first has a dot above A and C, the second has a dot above A and D, the third has a dot above B and C and the fourth has a dot above B and D. Row c has three rectangles; the first has a dot above and below the letter C, the second has a dot above C and D and the third has a dot above and below the letter D."/>
          <p:cNvPicPr>
            <a:picLocks noChangeAspect="1"/>
          </p:cNvPicPr>
          <p:nvPr/>
        </p:nvPicPr>
        <p:blipFill>
          <a:blip r:embed="rId2" cstate="email">
            <a:extLst>
              <a:ext uri="{28A0092B-C50C-407E-A947-70E740481C1C}">
                <a14:useLocalDpi xmlns:a14="http://schemas.microsoft.com/office/drawing/2010/main" val="0"/>
              </a:ext>
            </a:extLst>
          </a:blip>
          <a:srcRect t="-6282" b="-6282"/>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339734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ample Number"/>
          <p:cNvSpPr>
            <a:spLocks noGrp="1"/>
          </p:cNvSpPr>
          <p:nvPr>
            <p:ph type="title"/>
          </p:nvPr>
        </p:nvSpPr>
        <p:spPr>
          <a:xfrm>
            <a:off x="471638" y="365127"/>
            <a:ext cx="8043712" cy="424583"/>
          </a:xfrm>
        </p:spPr>
        <p:txBody>
          <a:bodyPr/>
          <a:lstStyle/>
          <a:p>
            <a:r>
              <a:rPr lang="en-US" dirty="0"/>
              <a:t>Example 16.2</a:t>
            </a:r>
          </a:p>
        </p:txBody>
      </p:sp>
      <p:pic>
        <p:nvPicPr>
          <p:cNvPr id="4" name="Figure" descr="A diagram shows one rectangle with two sides that has four dots, red, green, yellow and blue written on the left side. A right-facing arrow leads to six more two-sided rectangles, each with two dots on the left and right sides. The first rectangle has a red and green dot on the left and a blue and yellow on the right, while the second shows a red and blue on the left and a green and yellow on the right. The third rectangle has a red and yellow dot on the left and a blue and green on the right, while the fourth shows a green and blue on the left and a red and yellow on the right. The fifth rectangle has a yellow and green dot on the left and a blue and red on the right, while the sixth shows a yellow and blue on the left and a green and red on the right."/>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628650" y="2509824"/>
            <a:ext cx="7886700" cy="687415"/>
          </a:xfrm>
        </p:spPr>
      </p:pic>
      <p:sp>
        <p:nvSpPr>
          <p:cNvPr id="7" name="Figure Legend" hidden="1"/>
          <p:cNvSpPr>
            <a:spLocks noGrp="1"/>
          </p:cNvSpPr>
          <p:nvPr>
            <p:ph idx="13"/>
          </p:nvPr>
        </p:nvSpPr>
        <p:spPr/>
        <p:txBody>
          <a:bodyPr>
            <a:normAutofit/>
          </a:bodyPr>
          <a:lstStyle/>
          <a:p>
            <a:endParaRPr lang="en-US" sz="1600" dirty="0"/>
          </a:p>
        </p:txBody>
      </p:sp>
    </p:spTree>
    <p:extLst>
      <p:ext uri="{BB962C8B-B14F-4D97-AF65-F5344CB8AC3E}">
        <p14:creationId xmlns:p14="http://schemas.microsoft.com/office/powerpoint/2010/main" val="12831582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62013" y="365127"/>
            <a:ext cx="8053337" cy="424583"/>
          </a:xfrm>
        </p:spPr>
        <p:txBody>
          <a:bodyPr/>
          <a:lstStyle/>
          <a:p>
            <a:r>
              <a:rPr lang="en-US" dirty="0"/>
              <a:t>Figure 16.10</a:t>
            </a:r>
          </a:p>
        </p:txBody>
      </p:sp>
      <p:sp>
        <p:nvSpPr>
          <p:cNvPr id="7" name="Figure Legend"/>
          <p:cNvSpPr>
            <a:spLocks noGrp="1"/>
          </p:cNvSpPr>
          <p:nvPr>
            <p:ph idx="13"/>
          </p:nvPr>
        </p:nvSpPr>
        <p:spPr>
          <a:xfrm>
            <a:off x="462013" y="4918365"/>
            <a:ext cx="8053337" cy="1271731"/>
          </a:xfrm>
        </p:spPr>
        <p:txBody>
          <a:bodyPr>
            <a:normAutofit/>
          </a:bodyPr>
          <a:lstStyle/>
          <a:p>
            <a:r>
              <a:rPr lang="en-US" sz="1600" dirty="0"/>
              <a:t>The entropy of a substance increases (Δ</a:t>
            </a:r>
            <a:r>
              <a:rPr lang="en-US" sz="1600" i="1" dirty="0"/>
              <a:t>S</a:t>
            </a:r>
            <a:r>
              <a:rPr lang="en-US" sz="1600" dirty="0"/>
              <a:t> &gt; 0) as it transforms from a relatively ordered solid, to a less-ordered liquid, and then to a still less-ordered gas. The entropy decreases (Δ</a:t>
            </a:r>
            <a:r>
              <a:rPr lang="en-US" sz="1600" i="1" dirty="0"/>
              <a:t>S</a:t>
            </a:r>
            <a:r>
              <a:rPr lang="en-US" sz="1600" dirty="0"/>
              <a:t> &lt; 0) as the substance transforms from a gas to a liquid and then to a solid.</a:t>
            </a:r>
          </a:p>
        </p:txBody>
      </p:sp>
      <p:pic>
        <p:nvPicPr>
          <p:cNvPr id="8" name="Figure" descr="Three stoppered flasks are shown with right and left-facing arrows in between each; the first is labeled above as, “delta S greater than 0,” and below as, “delta S less than 0,” while the second is labeled above as, “delta S greater than 0,” and below as, “delta S less than 0.” A long, right-facing arrow is drawn above all the flasks and labeled, “Increasing entropy.” The left flask contains twenty-seven particles arranged in a cube in the bottom of the flask and is labeled, “Crystalline solid,” below. The middle flask contains twenty-seven particles dispersed randomly in the bottom of the flask and is labeled, “Liquid,” below. The right flask contains twenty-seven particles dispersed inside of the flask and moving rapidly and is labeled, “Gas,” below."/>
          <p:cNvPicPr>
            <a:picLocks noChangeAspect="1"/>
          </p:cNvPicPr>
          <p:nvPr/>
        </p:nvPicPr>
        <p:blipFill>
          <a:blip r:embed="rId2" cstate="email">
            <a:extLst>
              <a:ext uri="{28A0092B-C50C-407E-A947-70E740481C1C}">
                <a14:useLocalDpi xmlns:a14="http://schemas.microsoft.com/office/drawing/2010/main" val="0"/>
              </a:ext>
            </a:extLst>
          </a:blip>
          <a:srcRect l="-2629" r="-2629"/>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25356551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Entropy vs. Temperature</a:t>
            </a:r>
          </a:p>
        </p:txBody>
      </p:sp>
      <p:sp>
        <p:nvSpPr>
          <p:cNvPr id="3" name="Content Placeholder 2"/>
          <p:cNvSpPr>
            <a:spLocks noGrp="1"/>
          </p:cNvSpPr>
          <p:nvPr>
            <p:ph idx="1"/>
          </p:nvPr>
        </p:nvSpPr>
        <p:spPr/>
        <p:txBody>
          <a:bodyPr/>
          <a:lstStyle/>
          <a:p>
            <a:r>
              <a:rPr lang="en-US" dirty="0"/>
              <a:t>The effect of temperature on entropy is due mostly to phase changes.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068955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57199" y="365127"/>
            <a:ext cx="8058151" cy="424583"/>
          </a:xfrm>
        </p:spPr>
        <p:txBody>
          <a:bodyPr/>
          <a:lstStyle/>
          <a:p>
            <a:r>
              <a:rPr lang="en-US" dirty="0"/>
              <a:t>Figure 16.11</a:t>
            </a:r>
          </a:p>
        </p:txBody>
      </p:sp>
      <p:sp>
        <p:nvSpPr>
          <p:cNvPr id="7" name="Figure Legend"/>
          <p:cNvSpPr>
            <a:spLocks noGrp="1"/>
          </p:cNvSpPr>
          <p:nvPr>
            <p:ph idx="13"/>
          </p:nvPr>
        </p:nvSpPr>
        <p:spPr>
          <a:xfrm>
            <a:off x="457199" y="4918365"/>
            <a:ext cx="8058151" cy="1271731"/>
          </a:xfrm>
        </p:spPr>
        <p:txBody>
          <a:bodyPr>
            <a:normAutofit/>
          </a:bodyPr>
          <a:lstStyle/>
          <a:p>
            <a:r>
              <a:rPr lang="en-US" sz="1600" dirty="0"/>
              <a:t>Entropy increases as the temperature of a substance is raised, which corresponds to the greater spread of kinetic energies. When a substance melts or vaporizes, it experiences a significant increase in entropy.</a:t>
            </a:r>
          </a:p>
        </p:txBody>
      </p:sp>
      <p:pic>
        <p:nvPicPr>
          <p:cNvPr id="12290" name="Picture 2" descr="Two graphs are shown. The y-axis of the left graph is labeled, “Fraction of molecules,” while the x-axis is labeled, “Velocity, v ( m / s ),” and has values of 0 through 1,500 along the axis with increments of 500. Four lines are plotted on this graph. The first, labeled, “100 K,” peaks around 200 m / s while the second, labeled, “200 K,” peaks near 300 m / s and is slightly lower on the y-axis than the first. The third line, labeled, “500 K,” peaks around 550 m / s and is lower than the first two on the y-axis. The fourth line, labeled, “1000 K,” peaks around 750 m / s and is the lowest of the four on the y-axis. Each line get increasingly broad. The second graph has a y-axis labeled, “Entropy, S,” with an upward-facing arrow and an x-axis labeled, “Temperature ( K ),” and a right-facing arrow. The graph has three equally spaced columns in the background, labeled, “Solid,” “Liquid,” and, “Gas,” from left to right. A line extends slightly upward through the first column in a slight upward direction, then goes straight up in the transition between the first two columns. In then progresses in a slight upward direction through the second column, then goes up dramatically between the second and third columns, then continues in a slight upward direction once more. The first vertical region of this line is labeled, “Melting,” and the second is labeled, “Boili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18050" y="1238393"/>
            <a:ext cx="7897300" cy="3128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092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Influence Entropy</a:t>
            </a:r>
          </a:p>
        </p:txBody>
      </p:sp>
      <p:sp>
        <p:nvSpPr>
          <p:cNvPr id="3" name="Content Placeholder 2"/>
          <p:cNvSpPr>
            <a:spLocks noGrp="1"/>
          </p:cNvSpPr>
          <p:nvPr>
            <p:ph idx="1"/>
          </p:nvPr>
        </p:nvSpPr>
        <p:spPr/>
        <p:txBody>
          <a:bodyPr/>
          <a:lstStyle/>
          <a:p>
            <a:pPr marL="457200" indent="-457200">
              <a:buFont typeface="+mj-lt"/>
              <a:buAutoNum type="arabicParenR" startAt="3"/>
            </a:pPr>
            <a:r>
              <a:rPr lang="en-US" dirty="0"/>
              <a:t>The type and number of particles that make up the substance.</a:t>
            </a:r>
          </a:p>
          <a:p>
            <a:pPr marL="457200" indent="-457200">
              <a:buFont typeface="+mj-lt"/>
              <a:buAutoNum type="arabicParenR" startAt="3"/>
            </a:pPr>
            <a:endParaRPr lang="en-US" dirty="0"/>
          </a:p>
          <a:p>
            <a:pPr marL="457200" indent="-457200">
              <a:buFont typeface="+mj-lt"/>
              <a:buAutoNum type="arabicParenR" startAt="3"/>
            </a:pPr>
            <a:r>
              <a:rPr lang="en-US" dirty="0"/>
              <a:t>Variations in the type of particles. </a:t>
            </a:r>
          </a:p>
          <a:p>
            <a:pPr lvl="1"/>
            <a:r>
              <a:rPr lang="en-US" dirty="0"/>
              <a:t>Pure substances vs. mixture?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4934958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16.3 The Second and Third Laws of Thermodynamics</a:t>
            </a:r>
          </a:p>
          <a:p>
            <a:pPr lvl="1"/>
            <a:r>
              <a:rPr lang="en-US" dirty="0"/>
              <a:t>State and explain the second and third laws of thermodynamics</a:t>
            </a:r>
          </a:p>
          <a:p>
            <a:pPr lvl="1"/>
            <a:r>
              <a:rPr lang="en-US" dirty="0"/>
              <a:t>Calculate entropy changes for phase transitions and chemical reactions under standard conditions</a:t>
            </a:r>
          </a:p>
          <a:p>
            <a:endParaRPr lang="en-US" dirty="0"/>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788817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Second and Third Laws of Thermodynamics</a:t>
            </a:r>
          </a:p>
        </p:txBody>
      </p:sp>
      <p:sp>
        <p:nvSpPr>
          <p:cNvPr id="3" name="Content Placeholder 2"/>
          <p:cNvSpPr>
            <a:spLocks noGrp="1"/>
          </p:cNvSpPr>
          <p:nvPr>
            <p:ph idx="1"/>
          </p:nvPr>
        </p:nvSpPr>
        <p:spPr/>
        <p:txBody>
          <a:bodyPr>
            <a:normAutofit/>
          </a:bodyPr>
          <a:lstStyle/>
          <a:p>
            <a:r>
              <a:rPr lang="en-US" dirty="0"/>
              <a:t>The </a:t>
            </a:r>
            <a:r>
              <a:rPr lang="en-US" b="1" dirty="0"/>
              <a:t>system </a:t>
            </a:r>
            <a:r>
              <a:rPr lang="en-US" dirty="0"/>
              <a:t>is the part of the universe that is of specific interest.</a:t>
            </a:r>
          </a:p>
          <a:p>
            <a:endParaRPr lang="en-US" dirty="0"/>
          </a:p>
          <a:p>
            <a:r>
              <a:rPr lang="en-US" dirty="0"/>
              <a:t>The </a:t>
            </a:r>
            <a:r>
              <a:rPr lang="en-US" b="1" dirty="0"/>
              <a:t>surroundings </a:t>
            </a:r>
            <a:r>
              <a:rPr lang="en-US" dirty="0"/>
              <a:t>constitute the rest of the universe outside the system. Generally, chemists just focus on the immediate surroundings.</a:t>
            </a:r>
          </a:p>
          <a:p>
            <a:endParaRPr lang="en-US" dirty="0"/>
          </a:p>
          <a:p>
            <a:r>
              <a:rPr lang="en-US" dirty="0"/>
              <a:t>Correctly predicting the spontaneity of a process requires us to consider entropy changes in both the system and the surroundings.</a:t>
            </a:r>
          </a:p>
          <a:p>
            <a:endParaRPr lang="en-US" dirty="0"/>
          </a:p>
        </p:txBody>
      </p:sp>
      <p:sp>
        <p:nvSpPr>
          <p:cNvPr id="4" name="Content Placeholder 3"/>
          <p:cNvSpPr>
            <a:spLocks noGrp="1"/>
          </p:cNvSpPr>
          <p:nvPr>
            <p:ph idx="13"/>
          </p:nvPr>
        </p:nvSpPr>
        <p:spPr/>
        <p:txBody>
          <a:bodyPr/>
          <a:lstStyle/>
          <a:p>
            <a:endParaRPr lang="en-US" dirty="0"/>
          </a:p>
        </p:txBody>
      </p:sp>
    </p:spTree>
    <p:extLst>
      <p:ext uri="{BB962C8B-B14F-4D97-AF65-F5344CB8AC3E}">
        <p14:creationId xmlns:p14="http://schemas.microsoft.com/office/powerpoint/2010/main" val="2684359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in Entropy of the Surroundings, </a:t>
            </a:r>
            <a:r>
              <a:rPr lang="en-US" dirty="0" err="1"/>
              <a:t>ΔS</a:t>
            </a:r>
            <a:r>
              <a:rPr lang="en-US" baseline="-25000" dirty="0" err="1"/>
              <a:t>surr</a:t>
            </a:r>
            <a:endParaRPr lang="en-US" baseline="-25000" dirty="0"/>
          </a:p>
        </p:txBody>
      </p:sp>
      <p:sp>
        <p:nvSpPr>
          <p:cNvPr id="3" name="Content Placeholder 2"/>
          <p:cNvSpPr>
            <a:spLocks noGrp="1"/>
          </p:cNvSpPr>
          <p:nvPr>
            <p:ph idx="1"/>
          </p:nvPr>
        </p:nvSpPr>
        <p:spPr/>
        <p:txBody>
          <a:bodyPr/>
          <a:lstStyle/>
          <a:p>
            <a:r>
              <a:rPr lang="en-US" dirty="0"/>
              <a:t>The change in entropy of the surroundings (</a:t>
            </a:r>
            <a:r>
              <a:rPr lang="en-US" dirty="0" err="1"/>
              <a:t>Δ</a:t>
            </a:r>
            <a:r>
              <a:rPr lang="en-US" i="1" dirty="0" err="1"/>
              <a:t>S</a:t>
            </a:r>
            <a:r>
              <a:rPr lang="en-US" baseline="-25000" dirty="0" err="1"/>
              <a:t>surr</a:t>
            </a:r>
            <a:r>
              <a:rPr lang="en-US" dirty="0"/>
              <a:t>) is directly proportional to the change in enthalpy of the system.</a:t>
            </a:r>
          </a:p>
          <a:p>
            <a:endParaRPr lang="en-US" dirty="0"/>
          </a:p>
          <a:p>
            <a:r>
              <a:rPr lang="en-US" dirty="0" err="1"/>
              <a:t>Δ</a:t>
            </a:r>
            <a:r>
              <a:rPr lang="en-US" i="1" dirty="0" err="1"/>
              <a:t>S</a:t>
            </a:r>
            <a:r>
              <a:rPr lang="en-US" baseline="-25000" dirty="0" err="1"/>
              <a:t>surr</a:t>
            </a:r>
            <a:r>
              <a:rPr lang="en-US" baseline="-25000" dirty="0"/>
              <a:t> </a:t>
            </a:r>
            <a:r>
              <a:rPr lang="en-US" dirty="0"/>
              <a:t>is also inversely proportional to temperature.</a:t>
            </a: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817213238"/>
              </p:ext>
            </p:extLst>
          </p:nvPr>
        </p:nvGraphicFramePr>
        <p:xfrm>
          <a:off x="3719570" y="2938409"/>
          <a:ext cx="1570693" cy="673154"/>
        </p:xfrm>
        <a:graphic>
          <a:graphicData uri="http://schemas.openxmlformats.org/presentationml/2006/ole">
            <mc:AlternateContent xmlns:mc="http://schemas.openxmlformats.org/markup-compatibility/2006">
              <mc:Choice xmlns:v="urn:schemas-microsoft-com:vml" Requires="v">
                <p:oleObj spid="_x0000_s4115" name="Equation" r:id="rId3" imgW="977760" imgH="419040" progId="Equation.DSMT4">
                  <p:embed/>
                </p:oleObj>
              </mc:Choice>
              <mc:Fallback>
                <p:oleObj name="Equation" r:id="rId3" imgW="977760" imgH="419040" progId="Equation.DSMT4">
                  <p:embed/>
                  <p:pic>
                    <p:nvPicPr>
                      <p:cNvPr id="0" name=""/>
                      <p:cNvPicPr/>
                      <p:nvPr/>
                    </p:nvPicPr>
                    <p:blipFill>
                      <a:blip r:embed="rId4"/>
                      <a:stretch>
                        <a:fillRect/>
                      </a:stretch>
                    </p:blipFill>
                    <p:spPr>
                      <a:xfrm>
                        <a:off x="3719570" y="2938409"/>
                        <a:ext cx="1570693" cy="673154"/>
                      </a:xfrm>
                      <a:prstGeom prst="rect">
                        <a:avLst/>
                      </a:prstGeom>
                    </p:spPr>
                  </p:pic>
                </p:oleObj>
              </mc:Fallback>
            </mc:AlternateContent>
          </a:graphicData>
        </a:graphic>
      </p:graphicFrame>
    </p:spTree>
    <p:extLst>
      <p:ext uri="{BB962C8B-B14F-4D97-AF65-F5344CB8AC3E}">
        <p14:creationId xmlns:p14="http://schemas.microsoft.com/office/powerpoint/2010/main" val="10353948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Second Law of Thermodynamics</a:t>
            </a:r>
          </a:p>
        </p:txBody>
      </p:sp>
      <p:sp>
        <p:nvSpPr>
          <p:cNvPr id="3" name="Content Placeholder 2"/>
          <p:cNvSpPr>
            <a:spLocks noGrp="1"/>
          </p:cNvSpPr>
          <p:nvPr>
            <p:ph idx="1"/>
          </p:nvPr>
        </p:nvSpPr>
        <p:spPr>
          <a:xfrm>
            <a:off x="628650" y="955965"/>
            <a:ext cx="7886700" cy="4735918"/>
          </a:xfrm>
        </p:spPr>
        <p:txBody>
          <a:bodyPr/>
          <a:lstStyle/>
          <a:p>
            <a:r>
              <a:rPr lang="en-US" dirty="0"/>
              <a:t>The entropy change of the universe is the sum of the entropy changes for the system and surroundings. </a:t>
            </a:r>
          </a:p>
          <a:p>
            <a:endParaRPr lang="en-US" dirty="0"/>
          </a:p>
          <a:p>
            <a:endParaRPr lang="en-US" dirty="0"/>
          </a:p>
          <a:p>
            <a:endParaRPr lang="en-US" dirty="0"/>
          </a:p>
          <a:p>
            <a:r>
              <a:rPr lang="en-US" dirty="0"/>
              <a:t>The </a:t>
            </a:r>
            <a:r>
              <a:rPr lang="en-US" b="1" dirty="0"/>
              <a:t>second law of thermodynamics </a:t>
            </a:r>
            <a:r>
              <a:rPr lang="en-US" dirty="0"/>
              <a:t>states that all spontaneous changes cause an increase in the entropy of the universe.</a:t>
            </a:r>
          </a:p>
          <a:p>
            <a:pPr lvl="1"/>
            <a:r>
              <a:rPr lang="en-US" dirty="0"/>
              <a:t>For a spontaneous process, </a:t>
            </a:r>
            <a:r>
              <a:rPr lang="en-US" dirty="0" err="1"/>
              <a:t>Δ</a:t>
            </a:r>
            <a:r>
              <a:rPr lang="en-US" i="1" dirty="0" err="1"/>
              <a:t>S</a:t>
            </a:r>
            <a:r>
              <a:rPr lang="en-US" baseline="-25000" dirty="0" err="1"/>
              <a:t>universe</a:t>
            </a:r>
            <a:r>
              <a:rPr lang="en-US" dirty="0"/>
              <a:t> must be positive.</a:t>
            </a:r>
          </a:p>
          <a:p>
            <a:pPr lvl="1"/>
            <a:r>
              <a:rPr lang="en-US" dirty="0"/>
              <a:t>A process with –</a:t>
            </a:r>
            <a:r>
              <a:rPr lang="en-US" dirty="0" err="1"/>
              <a:t>Δ</a:t>
            </a:r>
            <a:r>
              <a:rPr lang="en-US" i="1" dirty="0" err="1"/>
              <a:t>S</a:t>
            </a:r>
            <a:r>
              <a:rPr lang="en-US" baseline="-25000" dirty="0" err="1"/>
              <a:t>system</a:t>
            </a:r>
            <a:r>
              <a:rPr lang="en-US" dirty="0"/>
              <a:t> can still be spontaneous if …</a:t>
            </a:r>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506912638"/>
              </p:ext>
            </p:extLst>
          </p:nvPr>
        </p:nvGraphicFramePr>
        <p:xfrm>
          <a:off x="2653087" y="1914900"/>
          <a:ext cx="3595056" cy="458430"/>
        </p:xfrm>
        <a:graphic>
          <a:graphicData uri="http://schemas.openxmlformats.org/presentationml/2006/ole">
            <mc:AlternateContent xmlns:mc="http://schemas.openxmlformats.org/markup-compatibility/2006">
              <mc:Choice xmlns:v="urn:schemas-microsoft-com:vml" Requires="v">
                <p:oleObj spid="_x0000_s2069" name="Equation" r:id="rId3" imgW="1892160" imgH="241200" progId="Equation.DSMT4">
                  <p:embed/>
                </p:oleObj>
              </mc:Choice>
              <mc:Fallback>
                <p:oleObj name="Equation" r:id="rId3" imgW="1892160" imgH="241200" progId="Equation.DSMT4">
                  <p:embed/>
                  <p:pic>
                    <p:nvPicPr>
                      <p:cNvPr id="0" name=""/>
                      <p:cNvPicPr/>
                      <p:nvPr/>
                    </p:nvPicPr>
                    <p:blipFill>
                      <a:blip r:embed="rId4"/>
                      <a:stretch>
                        <a:fillRect/>
                      </a:stretch>
                    </p:blipFill>
                    <p:spPr>
                      <a:xfrm>
                        <a:off x="2653087" y="1914900"/>
                        <a:ext cx="3595056" cy="458430"/>
                      </a:xfrm>
                      <a:prstGeom prst="rect">
                        <a:avLst/>
                      </a:prstGeom>
                    </p:spPr>
                  </p:pic>
                </p:oleObj>
              </mc:Fallback>
            </mc:AlternateContent>
          </a:graphicData>
        </a:graphic>
      </p:graphicFrame>
    </p:spTree>
    <p:extLst>
      <p:ext uri="{BB962C8B-B14F-4D97-AF65-F5344CB8AC3E}">
        <p14:creationId xmlns:p14="http://schemas.microsoft.com/office/powerpoint/2010/main" val="219030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16.1 Spontaneity</a:t>
            </a:r>
          </a:p>
          <a:p>
            <a:pPr lvl="1"/>
            <a:r>
              <a:rPr lang="en-US" dirty="0"/>
              <a:t>Distinguish between spontaneous and nonspontaneous processes</a:t>
            </a:r>
          </a:p>
          <a:p>
            <a:pPr lvl="1"/>
            <a:r>
              <a:rPr lang="en-US" dirty="0"/>
              <a:t>Describe the dispersal of matter and energy that accompanies certain spontaneous processes</a:t>
            </a: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8559036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Second Law of Thermodynamics</a:t>
            </a:r>
          </a:p>
        </p:txBody>
      </p:sp>
      <p:sp>
        <p:nvSpPr>
          <p:cNvPr id="3" name="Content Placeholder 2"/>
          <p:cNvSpPr>
            <a:spLocks noGrp="1"/>
          </p:cNvSpPr>
          <p:nvPr>
            <p:ph idx="1"/>
          </p:nvPr>
        </p:nvSpPr>
        <p:spPr/>
        <p:txBody>
          <a:bodyPr>
            <a:normAutofit/>
          </a:bodyPr>
          <a:lstStyle/>
          <a:p>
            <a:endParaRPr lang="en-US" dirty="0"/>
          </a:p>
          <a:p>
            <a:endParaRPr lang="en-US" dirty="0"/>
          </a:p>
          <a:p>
            <a:endParaRPr lang="en-US" dirty="0"/>
          </a:p>
          <a:p>
            <a:r>
              <a:rPr lang="en-US" altLang="en-US" dirty="0" err="1">
                <a:solidFill>
                  <a:schemeClr val="tx1"/>
                </a:solidFill>
                <a:latin typeface="Times New Roman" panose="02020603050405020304" pitchFamily="18" charset="0"/>
                <a:cs typeface="Times New Roman" panose="02020603050405020304" pitchFamily="18" charset="0"/>
              </a:rPr>
              <a:t>Δ</a:t>
            </a:r>
            <a:r>
              <a:rPr lang="en-US" altLang="en-US" i="1" dirty="0" err="1">
                <a:solidFill>
                  <a:schemeClr val="tx1"/>
                </a:solidFill>
                <a:cs typeface="Times New Roman" pitchFamily="18" charset="0"/>
              </a:rPr>
              <a:t>S</a:t>
            </a:r>
            <a:r>
              <a:rPr lang="en-US" altLang="en-US" baseline="-25000" dirty="0" err="1">
                <a:solidFill>
                  <a:schemeClr val="tx1"/>
                </a:solidFill>
                <a:cs typeface="Times New Roman" pitchFamily="18" charset="0"/>
              </a:rPr>
              <a:t>universe</a:t>
            </a:r>
            <a:r>
              <a:rPr lang="en-US" dirty="0"/>
              <a:t> &gt; 0 for a spontaneous process </a:t>
            </a:r>
          </a:p>
          <a:p>
            <a:endParaRPr lang="en-US" dirty="0"/>
          </a:p>
          <a:p>
            <a:r>
              <a:rPr lang="en-US" altLang="en-US" dirty="0" err="1">
                <a:solidFill>
                  <a:schemeClr val="tx1"/>
                </a:solidFill>
                <a:latin typeface="Times New Roman" panose="02020603050405020304" pitchFamily="18" charset="0"/>
                <a:cs typeface="Times New Roman" panose="02020603050405020304" pitchFamily="18" charset="0"/>
              </a:rPr>
              <a:t>Δ</a:t>
            </a:r>
            <a:r>
              <a:rPr lang="en-US" altLang="en-US" i="1" dirty="0" err="1">
                <a:solidFill>
                  <a:schemeClr val="tx1"/>
                </a:solidFill>
                <a:cs typeface="Times New Roman" pitchFamily="18" charset="0"/>
              </a:rPr>
              <a:t>S</a:t>
            </a:r>
            <a:r>
              <a:rPr lang="en-US" altLang="en-US" baseline="-25000" dirty="0" err="1">
                <a:solidFill>
                  <a:schemeClr val="tx1"/>
                </a:solidFill>
                <a:cs typeface="Times New Roman" pitchFamily="18" charset="0"/>
              </a:rPr>
              <a:t>universe</a:t>
            </a:r>
            <a:r>
              <a:rPr lang="en-US" dirty="0"/>
              <a:t> &lt; 0 for a nonspontaneous process (spontaneous in the reverse direction). </a:t>
            </a:r>
          </a:p>
          <a:p>
            <a:endParaRPr lang="en-US" altLang="en-US" dirty="0">
              <a:solidFill>
                <a:schemeClr val="tx1"/>
              </a:solidFill>
              <a:latin typeface="Times New Roman" panose="02020603050405020304" pitchFamily="18" charset="0"/>
              <a:cs typeface="Times New Roman" panose="02020603050405020304" pitchFamily="18" charset="0"/>
            </a:endParaRPr>
          </a:p>
          <a:p>
            <a:r>
              <a:rPr lang="en-US" altLang="en-US" dirty="0" err="1">
                <a:solidFill>
                  <a:schemeClr val="tx1"/>
                </a:solidFill>
                <a:latin typeface="Times New Roman" panose="02020603050405020304" pitchFamily="18" charset="0"/>
                <a:cs typeface="Times New Roman" panose="02020603050405020304" pitchFamily="18" charset="0"/>
              </a:rPr>
              <a:t>Δ</a:t>
            </a:r>
            <a:r>
              <a:rPr lang="en-US" altLang="en-US" i="1" dirty="0" err="1">
                <a:solidFill>
                  <a:schemeClr val="tx1"/>
                </a:solidFill>
                <a:cs typeface="Times New Roman" pitchFamily="18" charset="0"/>
              </a:rPr>
              <a:t>S</a:t>
            </a:r>
            <a:r>
              <a:rPr lang="en-US" altLang="en-US" baseline="-25000" dirty="0" err="1">
                <a:solidFill>
                  <a:schemeClr val="tx1"/>
                </a:solidFill>
                <a:cs typeface="Times New Roman" pitchFamily="18" charset="0"/>
              </a:rPr>
              <a:t>universe</a:t>
            </a:r>
            <a:r>
              <a:rPr lang="en-US" dirty="0"/>
              <a:t> = 0 for a process at equilibrium </a:t>
            </a:r>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20526800"/>
              </p:ext>
            </p:extLst>
          </p:nvPr>
        </p:nvGraphicFramePr>
        <p:xfrm>
          <a:off x="2652713" y="1082318"/>
          <a:ext cx="3595687" cy="458788"/>
        </p:xfrm>
        <a:graphic>
          <a:graphicData uri="http://schemas.openxmlformats.org/presentationml/2006/ole">
            <mc:AlternateContent xmlns:mc="http://schemas.openxmlformats.org/markup-compatibility/2006">
              <mc:Choice xmlns:v="urn:schemas-microsoft-com:vml" Requires="v">
                <p:oleObj spid="_x0000_s3092" name="Equation" r:id="rId3" imgW="1892160" imgH="241200" progId="Equation.DSMT4">
                  <p:embed/>
                </p:oleObj>
              </mc:Choice>
              <mc:Fallback>
                <p:oleObj name="Equation" r:id="rId3" imgW="1892160" imgH="2412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2713" y="1082318"/>
                        <a:ext cx="35956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170786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Third Law of Thermodynamics</a:t>
            </a:r>
          </a:p>
        </p:txBody>
      </p:sp>
      <p:sp>
        <p:nvSpPr>
          <p:cNvPr id="3" name="Content Placeholder 2"/>
          <p:cNvSpPr>
            <a:spLocks noGrp="1"/>
          </p:cNvSpPr>
          <p:nvPr>
            <p:ph idx="1"/>
          </p:nvPr>
        </p:nvSpPr>
        <p:spPr/>
        <p:txBody>
          <a:bodyPr/>
          <a:lstStyle/>
          <a:p>
            <a:r>
              <a:rPr lang="en-US" b="1" dirty="0"/>
              <a:t>Third law of thermodynamics: </a:t>
            </a:r>
            <a:r>
              <a:rPr lang="en-US" dirty="0"/>
              <a:t>The entropy of a pure perfect crystalline substance at zero Kelvin is zero. </a:t>
            </a:r>
          </a:p>
          <a:p>
            <a:pPr lvl="1"/>
            <a:r>
              <a:rPr lang="en-US" dirty="0"/>
              <a:t>Zero Kelvin is called absolute zero. </a:t>
            </a:r>
          </a:p>
          <a:p>
            <a:pPr lvl="1"/>
            <a:r>
              <a:rPr lang="en-US" dirty="0"/>
              <a:t>There is no lower temperature than zero Kelvin.</a:t>
            </a:r>
          </a:p>
          <a:p>
            <a:pPr lvl="1"/>
            <a:r>
              <a:rPr lang="en-US" dirty="0"/>
              <a:t>At zero Kelvin, all molecular movement completely stops. </a:t>
            </a:r>
          </a:p>
          <a:p>
            <a:pPr lvl="1"/>
            <a:r>
              <a:rPr lang="en-US" dirty="0"/>
              <a:t>There is only one possible way to arrange the molecules.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1600397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Entropies</a:t>
            </a:r>
          </a:p>
        </p:txBody>
      </p:sp>
      <p:sp>
        <p:nvSpPr>
          <p:cNvPr id="3" name="Content Placeholder 2"/>
          <p:cNvSpPr>
            <a:spLocks noGrp="1"/>
          </p:cNvSpPr>
          <p:nvPr>
            <p:ph idx="1"/>
          </p:nvPr>
        </p:nvSpPr>
        <p:spPr/>
        <p:txBody>
          <a:bodyPr/>
          <a:lstStyle/>
          <a:p>
            <a:r>
              <a:rPr lang="en-US" dirty="0"/>
              <a:t>It is possible to determine the absolute entropy of a substance.</a:t>
            </a:r>
          </a:p>
          <a:p>
            <a:endParaRPr lang="en-US" dirty="0"/>
          </a:p>
          <a:p>
            <a:r>
              <a:rPr lang="en-US" b="1" dirty="0"/>
              <a:t>Standard Entropies, </a:t>
            </a:r>
            <a:r>
              <a:rPr lang="en-US" b="1" i="1" dirty="0"/>
              <a:t>S</a:t>
            </a:r>
            <a:r>
              <a:rPr lang="en-US" b="1" dirty="0"/>
              <a:t>°</a:t>
            </a:r>
          </a:p>
          <a:p>
            <a:pPr lvl="1"/>
            <a:r>
              <a:rPr lang="en-US" dirty="0"/>
              <a:t>These values are for 1 mole of a substance at a pressure of 1 bar and a temperature of 298 K. </a:t>
            </a:r>
          </a:p>
          <a:p>
            <a:pPr lvl="1"/>
            <a:r>
              <a:rPr lang="en-US" dirty="0"/>
              <a:t>Aqueous species at 1 M concentration. </a:t>
            </a:r>
          </a:p>
          <a:p>
            <a:endParaRPr lang="en-US" dirty="0"/>
          </a:p>
          <a:p>
            <a:r>
              <a:rPr lang="en-US" dirty="0"/>
              <a:t>Standard entropy values can be used to calculate the </a:t>
            </a:r>
            <a:r>
              <a:rPr lang="en-US" b="1" dirty="0"/>
              <a:t>standard entropy change (</a:t>
            </a:r>
            <a:r>
              <a:rPr lang="en-US" b="1" dirty="0">
                <a:latin typeface="Symbol"/>
              </a:rPr>
              <a:t>D</a:t>
            </a:r>
            <a:r>
              <a:rPr lang="en-US" b="1" i="1" dirty="0"/>
              <a:t>S</a:t>
            </a:r>
            <a:r>
              <a:rPr lang="en-US" b="1" dirty="0"/>
              <a:t>°) </a:t>
            </a:r>
            <a:r>
              <a:rPr lang="en-US" dirty="0"/>
              <a:t>for a process.</a:t>
            </a:r>
          </a:p>
          <a:p>
            <a:endParaRPr lang="en-US" dirty="0"/>
          </a:p>
        </p:txBody>
      </p:sp>
      <p:sp>
        <p:nvSpPr>
          <p:cNvPr id="4" name="Content Placeholder 3"/>
          <p:cNvSpPr>
            <a:spLocks noGrp="1"/>
          </p:cNvSpPr>
          <p:nvPr>
            <p:ph idx="13"/>
          </p:nvPr>
        </p:nvSpPr>
        <p:spPr/>
        <p:txBody>
          <a:bodyPr/>
          <a:lstStyle/>
          <a:p>
            <a:endParaRPr lang="en-US" dirty="0"/>
          </a:p>
        </p:txBody>
      </p:sp>
    </p:spTree>
    <p:extLst>
      <p:ext uri="{BB962C8B-B14F-4D97-AF65-F5344CB8AC3E}">
        <p14:creationId xmlns:p14="http://schemas.microsoft.com/office/powerpoint/2010/main" val="1088743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16.2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90090029"/>
              </p:ext>
            </p:extLst>
          </p:nvPr>
        </p:nvGraphicFramePr>
        <p:xfrm>
          <a:off x="628650" y="955675"/>
          <a:ext cx="7886700" cy="4079240"/>
        </p:xfrm>
        <a:graphic>
          <a:graphicData uri="http://schemas.openxmlformats.org/drawingml/2006/table">
            <a:tbl>
              <a:tblPr firstRow="1" bandRow="1">
                <a:tableStyleId>{5940675A-B579-460E-94D1-54222C63F5DA}</a:tableStyleId>
              </a:tblPr>
              <a:tblGrid>
                <a:gridCol w="1971675">
                  <a:extLst>
                    <a:ext uri="{9D8B030D-6E8A-4147-A177-3AD203B41FA5}">
                      <a16:colId xmlns:a16="http://schemas.microsoft.com/office/drawing/2014/main" val="20000"/>
                    </a:ext>
                  </a:extLst>
                </a:gridCol>
                <a:gridCol w="1971675">
                  <a:extLst>
                    <a:ext uri="{9D8B030D-6E8A-4147-A177-3AD203B41FA5}">
                      <a16:colId xmlns:a16="http://schemas.microsoft.com/office/drawing/2014/main" val="20001"/>
                    </a:ext>
                  </a:extLst>
                </a:gridCol>
                <a:gridCol w="1971675">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370840">
                <a:tc>
                  <a:txBody>
                    <a:bodyPr/>
                    <a:lstStyle/>
                    <a:p>
                      <a:pPr algn="ctr"/>
                      <a:r>
                        <a:rPr lang="en-US" b="1" dirty="0"/>
                        <a:t>Substance</a:t>
                      </a:r>
                    </a:p>
                  </a:txBody>
                  <a:tcPr/>
                </a:tc>
                <a:tc>
                  <a:txBody>
                    <a:bodyPr/>
                    <a:lstStyle/>
                    <a:p>
                      <a:pPr algn="ctr"/>
                      <a:r>
                        <a:rPr lang="en-US" b="1" dirty="0"/>
                        <a:t>S°</a:t>
                      </a:r>
                      <a:r>
                        <a:rPr lang="en-US" b="1" baseline="-25000" dirty="0"/>
                        <a:t>298</a:t>
                      </a:r>
                      <a:r>
                        <a:rPr lang="en-US" b="1" dirty="0"/>
                        <a:t> (J </a:t>
                      </a:r>
                      <a:r>
                        <a:rPr lang="en-US" b="1" dirty="0" err="1"/>
                        <a:t>mol</a:t>
                      </a:r>
                      <a:r>
                        <a:rPr lang="en-US" sz="1350" b="1" kern="1200" baseline="30000" dirty="0">
                          <a:solidFill>
                            <a:schemeClr val="tx1"/>
                          </a:solidFill>
                          <a:effectLst/>
                          <a:latin typeface="+mn-lt"/>
                          <a:ea typeface="+mn-ea"/>
                          <a:cs typeface="+mn-cs"/>
                        </a:rPr>
                        <a:t>–1</a:t>
                      </a:r>
                      <a:r>
                        <a:rPr lang="en-US" sz="1350" b="1" kern="1200" dirty="0">
                          <a:solidFill>
                            <a:schemeClr val="tx1"/>
                          </a:solidFill>
                          <a:effectLst/>
                          <a:latin typeface="+mn-lt"/>
                          <a:ea typeface="+mn-ea"/>
                          <a:cs typeface="+mn-cs"/>
                        </a:rPr>
                        <a:t> K</a:t>
                      </a:r>
                      <a:r>
                        <a:rPr lang="en-US" sz="1350" b="1" kern="1200" baseline="30000" dirty="0">
                          <a:solidFill>
                            <a:schemeClr val="tx1"/>
                          </a:solidFill>
                          <a:effectLst/>
                          <a:latin typeface="+mn-lt"/>
                          <a:ea typeface="+mn-ea"/>
                          <a:cs typeface="+mn-cs"/>
                        </a:rPr>
                        <a:t>–1</a:t>
                      </a:r>
                      <a:r>
                        <a:rPr lang="en-US" sz="1350" b="1" kern="1200" dirty="0">
                          <a:solidFill>
                            <a:schemeClr val="tx1"/>
                          </a:solidFill>
                          <a:effectLst/>
                          <a:latin typeface="+mn-lt"/>
                          <a:ea typeface="+mn-ea"/>
                          <a:cs typeface="+mn-cs"/>
                        </a:rPr>
                        <a:t>)</a:t>
                      </a:r>
                      <a:endParaRPr lang="en-US" b="1" dirty="0"/>
                    </a:p>
                  </a:txBody>
                  <a:tcPr/>
                </a:tc>
                <a:tc>
                  <a:txBody>
                    <a:bodyPr/>
                    <a:lstStyle/>
                    <a:p>
                      <a:pPr algn="ctr"/>
                      <a:r>
                        <a:rPr lang="en-US" b="1" dirty="0"/>
                        <a:t>Substance</a:t>
                      </a:r>
                    </a:p>
                  </a:txBody>
                  <a:tcPr/>
                </a:tc>
                <a:tc>
                  <a:txBody>
                    <a:bodyPr/>
                    <a:lstStyle/>
                    <a:p>
                      <a:pPr algn="ctr"/>
                      <a:r>
                        <a:rPr lang="en-US" b="1" dirty="0"/>
                        <a:t>S°</a:t>
                      </a:r>
                      <a:r>
                        <a:rPr lang="en-US" b="1" baseline="-25000" dirty="0"/>
                        <a:t>298</a:t>
                      </a:r>
                      <a:r>
                        <a:rPr lang="en-US" b="1" dirty="0"/>
                        <a:t> (J </a:t>
                      </a:r>
                      <a:r>
                        <a:rPr lang="en-US" b="1" dirty="0" err="1"/>
                        <a:t>mol</a:t>
                      </a:r>
                      <a:r>
                        <a:rPr lang="en-US" sz="1350" b="1" kern="1200" baseline="30000" dirty="0">
                          <a:solidFill>
                            <a:schemeClr val="tx1"/>
                          </a:solidFill>
                          <a:effectLst/>
                          <a:latin typeface="+mn-lt"/>
                          <a:ea typeface="+mn-ea"/>
                          <a:cs typeface="+mn-cs"/>
                        </a:rPr>
                        <a:t>–1</a:t>
                      </a:r>
                      <a:r>
                        <a:rPr lang="en-US" sz="1350" b="1" kern="1200" dirty="0">
                          <a:solidFill>
                            <a:schemeClr val="tx1"/>
                          </a:solidFill>
                          <a:effectLst/>
                          <a:latin typeface="+mn-lt"/>
                          <a:ea typeface="+mn-ea"/>
                          <a:cs typeface="+mn-cs"/>
                        </a:rPr>
                        <a:t> K</a:t>
                      </a:r>
                      <a:r>
                        <a:rPr lang="en-US" sz="1350" b="1" kern="1200" baseline="30000" dirty="0">
                          <a:solidFill>
                            <a:schemeClr val="tx1"/>
                          </a:solidFill>
                          <a:effectLst/>
                          <a:latin typeface="+mn-lt"/>
                          <a:ea typeface="+mn-ea"/>
                          <a:cs typeface="+mn-cs"/>
                        </a:rPr>
                        <a:t>–1</a:t>
                      </a:r>
                      <a:r>
                        <a:rPr lang="en-US" sz="1350" b="1" kern="1200" dirty="0">
                          <a:solidFill>
                            <a:schemeClr val="tx1"/>
                          </a:solidFill>
                          <a:effectLst/>
                          <a:latin typeface="+mn-lt"/>
                          <a:ea typeface="+mn-ea"/>
                          <a:cs typeface="+mn-cs"/>
                        </a:rPr>
                        <a:t>)</a:t>
                      </a:r>
                      <a:endParaRPr lang="en-US" b="1" dirty="0"/>
                    </a:p>
                  </a:txBody>
                  <a:tcPr/>
                </a:tc>
                <a:extLst>
                  <a:ext uri="{0D108BD9-81ED-4DB2-BD59-A6C34878D82A}">
                    <a16:rowId xmlns:a16="http://schemas.microsoft.com/office/drawing/2014/main" val="10000"/>
                  </a:ext>
                </a:extLst>
              </a:tr>
              <a:tr h="370840">
                <a:tc>
                  <a:txBody>
                    <a:bodyPr/>
                    <a:lstStyle/>
                    <a:p>
                      <a:pPr algn="ctr"/>
                      <a:r>
                        <a:rPr lang="en-US" dirty="0"/>
                        <a:t>carbon</a:t>
                      </a:r>
                    </a:p>
                  </a:txBody>
                  <a:tcPr/>
                </a:tc>
                <a:tc>
                  <a:txBody>
                    <a:bodyPr/>
                    <a:lstStyle/>
                    <a:p>
                      <a:endParaRPr lang="en-US"/>
                    </a:p>
                  </a:txBody>
                  <a:tcPr/>
                </a:tc>
                <a:tc>
                  <a:txBody>
                    <a:bodyPr/>
                    <a:lstStyle/>
                    <a:p>
                      <a:pPr algn="ctr"/>
                      <a:r>
                        <a:rPr lang="en-US" dirty="0"/>
                        <a:t>hydrogen</a:t>
                      </a:r>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pPr algn="ctr"/>
                      <a:r>
                        <a:rPr lang="en-US" dirty="0"/>
                        <a:t>C(</a:t>
                      </a:r>
                      <a:r>
                        <a:rPr lang="en-US" i="1" dirty="0"/>
                        <a:t>s</a:t>
                      </a:r>
                      <a:r>
                        <a:rPr lang="en-US" i="0" dirty="0"/>
                        <a:t>, graphite)</a:t>
                      </a:r>
                      <a:endParaRPr lang="en-US" dirty="0"/>
                    </a:p>
                  </a:txBody>
                  <a:tcPr/>
                </a:tc>
                <a:tc>
                  <a:txBody>
                    <a:bodyPr/>
                    <a:lstStyle/>
                    <a:p>
                      <a:pPr algn="ctr"/>
                      <a:r>
                        <a:rPr lang="en-US" dirty="0"/>
                        <a:t>5.740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a:t>H</a:t>
                      </a:r>
                      <a:r>
                        <a:rPr lang="en-US" b="1" baseline="-25000" dirty="0"/>
                        <a:t>2</a:t>
                      </a:r>
                      <a:r>
                        <a:rPr lang="en-US" dirty="0"/>
                        <a:t>(</a:t>
                      </a:r>
                      <a:r>
                        <a:rPr lang="en-US" i="1" dirty="0"/>
                        <a:t>g</a:t>
                      </a:r>
                      <a:r>
                        <a:rPr lang="en-US" i="0" dirty="0"/>
                        <a:t>)</a:t>
                      </a:r>
                      <a:endParaRPr lang="en-US" dirty="0"/>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130.57</a:t>
                      </a:r>
                    </a:p>
                  </a:txBody>
                  <a:tcPr/>
                </a:tc>
                <a:extLst>
                  <a:ext uri="{0D108BD9-81ED-4DB2-BD59-A6C34878D82A}">
                    <a16:rowId xmlns:a16="http://schemas.microsoft.com/office/drawing/2014/main" val="10002"/>
                  </a:ext>
                </a:extLst>
              </a:tr>
              <a:tr h="370840">
                <a:tc>
                  <a:txBody>
                    <a:bodyPr/>
                    <a:lstStyle/>
                    <a:p>
                      <a:pPr algn="ctr"/>
                      <a:r>
                        <a:rPr lang="en-US" dirty="0"/>
                        <a:t>C(</a:t>
                      </a:r>
                      <a:r>
                        <a:rPr lang="en-US" i="1" dirty="0"/>
                        <a:t>s</a:t>
                      </a:r>
                      <a:r>
                        <a:rPr lang="en-US" i="0" dirty="0"/>
                        <a:t>,</a:t>
                      </a:r>
                      <a:r>
                        <a:rPr lang="en-US" i="0" baseline="0" dirty="0"/>
                        <a:t> diamond)</a:t>
                      </a:r>
                      <a:endParaRPr lang="en-US" dirty="0"/>
                    </a:p>
                  </a:txBody>
                  <a:tcPr/>
                </a:tc>
                <a:tc>
                  <a:txBody>
                    <a:bodyPr/>
                    <a:lstStyle/>
                    <a:p>
                      <a:pPr algn="ctr"/>
                      <a:r>
                        <a:rPr lang="en-US" dirty="0"/>
                        <a:t>2.38</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a:t>H</a:t>
                      </a:r>
                      <a:r>
                        <a:rPr lang="en-US" dirty="0"/>
                        <a:t>(</a:t>
                      </a:r>
                      <a:r>
                        <a:rPr lang="en-US" i="1" dirty="0"/>
                        <a:t>g</a:t>
                      </a:r>
                      <a:r>
                        <a:rPr lang="en-US" i="0" dirty="0"/>
                        <a:t>)</a:t>
                      </a:r>
                      <a:endParaRPr lang="en-US" dirty="0"/>
                    </a:p>
                  </a:txBody>
                  <a:tcPr/>
                </a:tc>
                <a:tc>
                  <a:txBody>
                    <a:bodyPr/>
                    <a:lstStyle/>
                    <a:p>
                      <a:pPr algn="ctr"/>
                      <a:r>
                        <a:rPr lang="en-US" dirty="0"/>
                        <a:t>114.6</a:t>
                      </a:r>
                    </a:p>
                  </a:txBody>
                  <a:tcPr/>
                </a:tc>
                <a:extLst>
                  <a:ext uri="{0D108BD9-81ED-4DB2-BD59-A6C34878D82A}">
                    <a16:rowId xmlns:a16="http://schemas.microsoft.com/office/drawing/2014/main" val="10003"/>
                  </a:ext>
                </a:extLst>
              </a:tr>
              <a:tr h="370840">
                <a:tc>
                  <a:txBody>
                    <a:bodyPr/>
                    <a:lstStyle/>
                    <a:p>
                      <a:pPr algn="ctr"/>
                      <a:r>
                        <a:rPr lang="en-US" dirty="0"/>
                        <a:t>CO(</a:t>
                      </a:r>
                      <a:r>
                        <a:rPr lang="en-US" i="1" dirty="0"/>
                        <a:t>g</a:t>
                      </a:r>
                      <a:r>
                        <a:rPr lang="en-US" i="0" dirty="0"/>
                        <a:t>)</a:t>
                      </a:r>
                      <a:endParaRPr lang="en-US" dirty="0"/>
                    </a:p>
                  </a:txBody>
                  <a:tcPr/>
                </a:tc>
                <a:tc>
                  <a:txBody>
                    <a:bodyPr/>
                    <a:lstStyle/>
                    <a:p>
                      <a:pPr algn="ctr"/>
                      <a:r>
                        <a:rPr lang="en-US" dirty="0"/>
                        <a:t>197.7</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a:t>H</a:t>
                      </a:r>
                      <a:r>
                        <a:rPr lang="en-US" b="1" baseline="-25000" dirty="0"/>
                        <a:t>2</a:t>
                      </a:r>
                      <a:r>
                        <a:rPr lang="en-US" dirty="0"/>
                        <a:t>O(</a:t>
                      </a:r>
                      <a:r>
                        <a:rPr lang="en-US" i="1" dirty="0"/>
                        <a:t>g</a:t>
                      </a:r>
                      <a:r>
                        <a:rPr lang="en-US" i="0" dirty="0"/>
                        <a:t>)</a:t>
                      </a:r>
                      <a:endParaRPr lang="en-US" dirty="0"/>
                    </a:p>
                  </a:txBody>
                  <a:tcPr/>
                </a:tc>
                <a:tc>
                  <a:txBody>
                    <a:bodyPr/>
                    <a:lstStyle/>
                    <a:p>
                      <a:pPr algn="ctr"/>
                      <a:r>
                        <a:rPr lang="en-US" dirty="0"/>
                        <a:t>188.71</a:t>
                      </a:r>
                    </a:p>
                  </a:txBody>
                  <a:tcPr/>
                </a:tc>
                <a:extLst>
                  <a:ext uri="{0D108BD9-81ED-4DB2-BD59-A6C34878D82A}">
                    <a16:rowId xmlns:a16="http://schemas.microsoft.com/office/drawing/2014/main" val="10004"/>
                  </a:ext>
                </a:extLst>
              </a:tr>
              <a:tr h="370840">
                <a:tc>
                  <a:txBody>
                    <a:bodyPr/>
                    <a:lstStyle/>
                    <a:p>
                      <a:pPr algn="ctr"/>
                      <a:r>
                        <a:rPr lang="en-US" dirty="0"/>
                        <a:t>CO</a:t>
                      </a:r>
                      <a:r>
                        <a:rPr lang="en-US" b="1" baseline="-25000" dirty="0"/>
                        <a:t>2</a:t>
                      </a:r>
                      <a:r>
                        <a:rPr lang="en-US" dirty="0"/>
                        <a:t>(</a:t>
                      </a:r>
                      <a:r>
                        <a:rPr lang="en-US" i="1" dirty="0"/>
                        <a:t>g</a:t>
                      </a:r>
                      <a:r>
                        <a:rPr lang="en-US" i="0" dirty="0"/>
                        <a:t>)</a:t>
                      </a:r>
                      <a:endParaRPr lang="en-US" dirty="0"/>
                    </a:p>
                  </a:txBody>
                  <a:tcPr/>
                </a:tc>
                <a:tc>
                  <a:txBody>
                    <a:bodyPr/>
                    <a:lstStyle/>
                    <a:p>
                      <a:pPr algn="ctr"/>
                      <a:r>
                        <a:rPr lang="en-US" dirty="0"/>
                        <a:t>213.8</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a:t>H</a:t>
                      </a:r>
                      <a:r>
                        <a:rPr lang="en-US" b="1" baseline="-25000" dirty="0"/>
                        <a:t>2</a:t>
                      </a:r>
                      <a:r>
                        <a:rPr lang="en-US" dirty="0"/>
                        <a:t>O(</a:t>
                      </a:r>
                      <a:r>
                        <a:rPr lang="en-US" i="1" dirty="0"/>
                        <a:t>l</a:t>
                      </a:r>
                      <a:r>
                        <a:rPr lang="en-US" i="0" dirty="0"/>
                        <a:t>)</a:t>
                      </a:r>
                      <a:endParaRPr lang="en-US" dirty="0"/>
                    </a:p>
                  </a:txBody>
                  <a:tcPr/>
                </a:tc>
                <a:tc>
                  <a:txBody>
                    <a:bodyPr/>
                    <a:lstStyle/>
                    <a:p>
                      <a:pPr algn="ctr"/>
                      <a:r>
                        <a:rPr lang="en-US" dirty="0"/>
                        <a:t>69.91</a:t>
                      </a:r>
                    </a:p>
                  </a:txBody>
                  <a:tcPr/>
                </a:tc>
                <a:extLst>
                  <a:ext uri="{0D108BD9-81ED-4DB2-BD59-A6C34878D82A}">
                    <a16:rowId xmlns:a16="http://schemas.microsoft.com/office/drawing/2014/main" val="10005"/>
                  </a:ext>
                </a:extLst>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CH</a:t>
                      </a:r>
                      <a:r>
                        <a:rPr lang="en-US" baseline="-25000" dirty="0"/>
                        <a:t>4</a:t>
                      </a:r>
                      <a:r>
                        <a:rPr lang="en-US" dirty="0"/>
                        <a:t>(</a:t>
                      </a:r>
                      <a:r>
                        <a:rPr lang="en-US" i="1" dirty="0"/>
                        <a:t>g</a:t>
                      </a:r>
                      <a:r>
                        <a:rPr lang="en-US" i="0" dirty="0"/>
                        <a:t>)</a:t>
                      </a:r>
                      <a:endParaRPr lang="en-US" dirty="0"/>
                    </a:p>
                  </a:txBody>
                  <a:tcPr/>
                </a:tc>
                <a:tc>
                  <a:txBody>
                    <a:bodyPr/>
                    <a:lstStyle/>
                    <a:p>
                      <a:pPr algn="ctr"/>
                      <a:r>
                        <a:rPr lang="en-US" dirty="0"/>
                        <a:t>186.3</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err="1"/>
                        <a:t>HCl</a:t>
                      </a:r>
                      <a:r>
                        <a:rPr lang="en-US" dirty="0"/>
                        <a:t>(</a:t>
                      </a:r>
                      <a:r>
                        <a:rPr lang="en-US" i="1" dirty="0"/>
                        <a:t>g</a:t>
                      </a:r>
                      <a:r>
                        <a:rPr lang="en-US" i="0" dirty="0"/>
                        <a:t>)</a:t>
                      </a:r>
                      <a:endParaRPr lang="en-US" dirty="0"/>
                    </a:p>
                  </a:txBody>
                  <a:tcPr/>
                </a:tc>
                <a:tc>
                  <a:txBody>
                    <a:bodyPr/>
                    <a:lstStyle/>
                    <a:p>
                      <a:pPr algn="ctr"/>
                      <a:r>
                        <a:rPr lang="en-US" dirty="0"/>
                        <a:t>186.8</a:t>
                      </a:r>
                    </a:p>
                  </a:txBody>
                  <a:tcPr/>
                </a:tc>
                <a:extLst>
                  <a:ext uri="{0D108BD9-81ED-4DB2-BD59-A6C34878D82A}">
                    <a16:rowId xmlns:a16="http://schemas.microsoft.com/office/drawing/2014/main" val="10006"/>
                  </a:ext>
                </a:extLst>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C</a:t>
                      </a:r>
                      <a:r>
                        <a:rPr lang="en-US" baseline="-25000" dirty="0"/>
                        <a:t>2</a:t>
                      </a:r>
                      <a:r>
                        <a:rPr lang="en-US" dirty="0"/>
                        <a:t>H</a:t>
                      </a:r>
                      <a:r>
                        <a:rPr lang="en-US" baseline="-25000" dirty="0"/>
                        <a:t>4</a:t>
                      </a:r>
                      <a:r>
                        <a:rPr lang="en-US" dirty="0"/>
                        <a:t>(</a:t>
                      </a:r>
                      <a:r>
                        <a:rPr lang="en-US" i="1" dirty="0"/>
                        <a:t>g</a:t>
                      </a:r>
                      <a:r>
                        <a:rPr lang="en-US" i="0" dirty="0"/>
                        <a:t>)</a:t>
                      </a:r>
                      <a:endParaRPr lang="en-US" dirty="0"/>
                    </a:p>
                  </a:txBody>
                  <a:tcPr/>
                </a:tc>
                <a:tc>
                  <a:txBody>
                    <a:bodyPr/>
                    <a:lstStyle/>
                    <a:p>
                      <a:pPr algn="ctr"/>
                      <a:r>
                        <a:rPr lang="en-US" dirty="0"/>
                        <a:t>219.5</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b="0" baseline="0" dirty="0"/>
                        <a:t>H</a:t>
                      </a:r>
                      <a:r>
                        <a:rPr lang="en-US" b="1" baseline="-25000" dirty="0"/>
                        <a:t>2</a:t>
                      </a:r>
                      <a:r>
                        <a:rPr lang="en-US" b="0" baseline="0" dirty="0"/>
                        <a:t>S</a:t>
                      </a:r>
                      <a:r>
                        <a:rPr lang="en-US" dirty="0"/>
                        <a:t>(</a:t>
                      </a:r>
                      <a:r>
                        <a:rPr lang="en-US" i="1" dirty="0"/>
                        <a:t>g</a:t>
                      </a:r>
                      <a:r>
                        <a:rPr lang="en-US" i="0" dirty="0"/>
                        <a:t>)</a:t>
                      </a:r>
                      <a:endParaRPr lang="en-US" dirty="0"/>
                    </a:p>
                  </a:txBody>
                  <a:tcPr/>
                </a:tc>
                <a:tc>
                  <a:txBody>
                    <a:bodyPr/>
                    <a:lstStyle/>
                    <a:p>
                      <a:pPr algn="ctr"/>
                      <a:r>
                        <a:rPr lang="en-US" dirty="0"/>
                        <a:t>205.7</a:t>
                      </a:r>
                    </a:p>
                  </a:txBody>
                  <a:tcPr/>
                </a:tc>
                <a:extLst>
                  <a:ext uri="{0D108BD9-81ED-4DB2-BD59-A6C34878D82A}">
                    <a16:rowId xmlns:a16="http://schemas.microsoft.com/office/drawing/2014/main" val="10007"/>
                  </a:ext>
                </a:extLst>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C</a:t>
                      </a:r>
                      <a:r>
                        <a:rPr lang="en-US" baseline="-25000" dirty="0"/>
                        <a:t>2</a:t>
                      </a:r>
                      <a:r>
                        <a:rPr lang="en-US" dirty="0"/>
                        <a:t>H</a:t>
                      </a:r>
                      <a:r>
                        <a:rPr lang="en-US" baseline="-25000" dirty="0"/>
                        <a:t>6</a:t>
                      </a:r>
                      <a:r>
                        <a:rPr lang="en-US" dirty="0"/>
                        <a:t>(</a:t>
                      </a:r>
                      <a:r>
                        <a:rPr lang="en-US" i="1" dirty="0"/>
                        <a:t>g</a:t>
                      </a:r>
                      <a:r>
                        <a:rPr lang="en-US" i="0" dirty="0"/>
                        <a:t>)</a:t>
                      </a:r>
                      <a:endParaRPr lang="en-US" dirty="0"/>
                    </a:p>
                  </a:txBody>
                  <a:tcPr/>
                </a:tc>
                <a:tc>
                  <a:txBody>
                    <a:bodyPr/>
                    <a:lstStyle/>
                    <a:p>
                      <a:pPr algn="ctr"/>
                      <a:r>
                        <a:rPr lang="en-US" dirty="0"/>
                        <a:t>229.5</a:t>
                      </a:r>
                    </a:p>
                  </a:txBody>
                  <a:tcPr/>
                </a:tc>
                <a:tc>
                  <a:txBody>
                    <a:bodyPr/>
                    <a:lstStyle/>
                    <a:p>
                      <a:pPr algn="ctr"/>
                      <a:r>
                        <a:rPr lang="en-US" dirty="0"/>
                        <a:t>oxygen</a:t>
                      </a:r>
                    </a:p>
                  </a:txBody>
                  <a:tcPr/>
                </a:tc>
                <a:tc>
                  <a:txBody>
                    <a:bodyPr/>
                    <a:lstStyle/>
                    <a:p>
                      <a:pPr algn="ctr"/>
                      <a:endParaRPr lang="en-US" dirty="0"/>
                    </a:p>
                  </a:txBody>
                  <a:tcPr/>
                </a:tc>
                <a:extLst>
                  <a:ext uri="{0D108BD9-81ED-4DB2-BD59-A6C34878D82A}">
                    <a16:rowId xmlns:a16="http://schemas.microsoft.com/office/drawing/2014/main" val="10008"/>
                  </a:ext>
                </a:extLst>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CH</a:t>
                      </a:r>
                      <a:r>
                        <a:rPr lang="en-US" baseline="-25000" dirty="0"/>
                        <a:t>3</a:t>
                      </a:r>
                      <a:r>
                        <a:rPr lang="en-US" baseline="0" dirty="0"/>
                        <a:t>OH(</a:t>
                      </a:r>
                      <a:r>
                        <a:rPr lang="en-US" i="1" baseline="0" dirty="0"/>
                        <a:t>I</a:t>
                      </a:r>
                      <a:r>
                        <a:rPr lang="en-US" i="0" dirty="0"/>
                        <a:t>)</a:t>
                      </a:r>
                      <a:endParaRPr lang="en-US" dirty="0"/>
                    </a:p>
                  </a:txBody>
                  <a:tcPr/>
                </a:tc>
                <a:tc>
                  <a:txBody>
                    <a:bodyPr/>
                    <a:lstStyle/>
                    <a:p>
                      <a:pPr algn="ctr"/>
                      <a:r>
                        <a:rPr lang="en-US" dirty="0"/>
                        <a:t>126.8</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O</a:t>
                      </a:r>
                      <a:r>
                        <a:rPr lang="en-US" b="1" baseline="-25000" dirty="0"/>
                        <a:t>2</a:t>
                      </a:r>
                      <a:r>
                        <a:rPr lang="en-US" dirty="0"/>
                        <a:t>(</a:t>
                      </a:r>
                      <a:r>
                        <a:rPr lang="en-US" i="1" dirty="0"/>
                        <a:t>g</a:t>
                      </a:r>
                      <a:r>
                        <a:rPr lang="en-US" i="0" dirty="0"/>
                        <a:t>)</a:t>
                      </a:r>
                      <a:endParaRPr lang="en-US" dirty="0"/>
                    </a:p>
                  </a:txBody>
                  <a:tcPr/>
                </a:tc>
                <a:tc>
                  <a:txBody>
                    <a:bodyPr/>
                    <a:lstStyle/>
                    <a:p>
                      <a:pPr algn="ctr"/>
                      <a:r>
                        <a:rPr lang="en-US" dirty="0"/>
                        <a:t>205.03</a:t>
                      </a:r>
                    </a:p>
                  </a:txBody>
                  <a:tcPr/>
                </a:tc>
                <a:extLst>
                  <a:ext uri="{0D108BD9-81ED-4DB2-BD59-A6C34878D82A}">
                    <a16:rowId xmlns:a16="http://schemas.microsoft.com/office/drawing/2014/main" val="10009"/>
                  </a:ext>
                </a:extLst>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C</a:t>
                      </a:r>
                      <a:r>
                        <a:rPr lang="en-US" baseline="-25000" dirty="0"/>
                        <a:t>2</a:t>
                      </a:r>
                      <a:r>
                        <a:rPr lang="en-US" baseline="0" dirty="0"/>
                        <a:t>H</a:t>
                      </a:r>
                      <a:r>
                        <a:rPr lang="en-US" baseline="-25000" dirty="0"/>
                        <a:t>5</a:t>
                      </a:r>
                      <a:r>
                        <a:rPr lang="en-US" baseline="0" dirty="0"/>
                        <a:t>OH(</a:t>
                      </a:r>
                      <a:r>
                        <a:rPr lang="en-US" i="1" baseline="0" dirty="0"/>
                        <a:t>I</a:t>
                      </a:r>
                      <a:r>
                        <a:rPr lang="en-US" i="0" dirty="0"/>
                        <a:t>)</a:t>
                      </a:r>
                      <a:endParaRPr lang="en-US" dirty="0"/>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dirty="0"/>
                        <a:t>160.7</a:t>
                      </a:r>
                    </a:p>
                  </a:txBody>
                  <a:tcPr/>
                </a:tc>
                <a:tc>
                  <a:txBody>
                    <a:bodyPr/>
                    <a:lstStyle/>
                    <a:p>
                      <a:endParaRPr lang="en-US" dirty="0"/>
                    </a:p>
                  </a:txBody>
                  <a:tcPr/>
                </a:tc>
                <a:tc>
                  <a:txBody>
                    <a:bodyPr/>
                    <a:lstStyle/>
                    <a:p>
                      <a:pPr algn="ctr"/>
                      <a:endParaRPr lang="en-US" dirty="0"/>
                    </a:p>
                  </a:txBody>
                  <a:tcPr/>
                </a:tc>
                <a:extLst>
                  <a:ext uri="{0D108BD9-81ED-4DB2-BD59-A6C34878D82A}">
                    <a16:rowId xmlns:a16="http://schemas.microsoft.com/office/drawing/2014/main" val="10010"/>
                  </a:ext>
                </a:extLst>
              </a:tr>
            </a:tbl>
          </a:graphicData>
        </a:graphic>
      </p:graphicFrame>
      <p:sp>
        <p:nvSpPr>
          <p:cNvPr id="7" name="Content Placeholder 3"/>
          <p:cNvSpPr>
            <a:spLocks noGrp="1"/>
          </p:cNvSpPr>
          <p:nvPr>
            <p:ph idx="13"/>
          </p:nvPr>
        </p:nvSpPr>
        <p:spPr>
          <a:xfrm>
            <a:off x="628650" y="5413248"/>
            <a:ext cx="7886700" cy="776848"/>
          </a:xfrm>
        </p:spPr>
        <p:txBody>
          <a:bodyPr>
            <a:normAutofit/>
          </a:bodyPr>
          <a:lstStyle/>
          <a:p>
            <a:r>
              <a:rPr lang="en-US" sz="1600" dirty="0"/>
              <a:t>Standard entropies for selected substances measured at 1 </a:t>
            </a:r>
            <a:r>
              <a:rPr lang="en-US" sz="1600" dirty="0" err="1"/>
              <a:t>atm</a:t>
            </a:r>
            <a:r>
              <a:rPr lang="en-US" sz="1600" dirty="0"/>
              <a:t> and 298.15 K. (Values are approximately equal to those measured at 1 bar, the currently accepted standard state pressure.)</a:t>
            </a:r>
          </a:p>
        </p:txBody>
      </p:sp>
    </p:spTree>
    <p:extLst>
      <p:ext uri="{BB962C8B-B14F-4D97-AF65-F5344CB8AC3E}">
        <p14:creationId xmlns:p14="http://schemas.microsoft.com/office/powerpoint/2010/main" val="177715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a:t>
            </a:r>
            <a:r>
              <a:rPr lang="en-US" dirty="0"/>
              <a:t>S° for Reactions</a:t>
            </a:r>
          </a:p>
        </p:txBody>
      </p:sp>
      <p:sp>
        <p:nvSpPr>
          <p:cNvPr id="3" name="Content Placeholder 2"/>
          <p:cNvSpPr>
            <a:spLocks noGrp="1"/>
          </p:cNvSpPr>
          <p:nvPr>
            <p:ph idx="1"/>
          </p:nvPr>
        </p:nvSpPr>
        <p:spPr>
          <a:xfrm>
            <a:off x="628650" y="955965"/>
            <a:ext cx="7886700" cy="4417419"/>
          </a:xfrm>
        </p:spPr>
        <p:txBody>
          <a:bodyPr>
            <a:normAutofit/>
          </a:bodyPr>
          <a:lstStyle/>
          <a:p>
            <a:r>
              <a:rPr lang="en-US" dirty="0"/>
              <a:t>The equation for calculating </a:t>
            </a:r>
            <a:r>
              <a:rPr lang="en-US" altLang="en-US" dirty="0">
                <a:latin typeface="Symbol" charset="2"/>
                <a:cs typeface="Symbol" charset="2"/>
              </a:rPr>
              <a:t>D</a:t>
            </a:r>
            <a:r>
              <a:rPr lang="en-US" i="1" dirty="0"/>
              <a:t>S</a:t>
            </a:r>
            <a:r>
              <a:rPr lang="en-US" dirty="0"/>
              <a:t>° is similar to that for </a:t>
            </a:r>
            <a:r>
              <a:rPr lang="en-US" altLang="en-US" dirty="0">
                <a:latin typeface="Symbol" charset="2"/>
                <a:cs typeface="Symbol" charset="2"/>
              </a:rPr>
              <a:t>D</a:t>
            </a:r>
            <a:r>
              <a:rPr lang="en-US" i="1" dirty="0"/>
              <a:t>H</a:t>
            </a:r>
            <a:r>
              <a:rPr lang="en-US" dirty="0"/>
              <a:t>°:</a:t>
            </a:r>
          </a:p>
          <a:p>
            <a:endParaRPr lang="en-US" dirty="0"/>
          </a:p>
          <a:p>
            <a:pPr marL="0" indent="0">
              <a:buNone/>
            </a:pPr>
            <a:endParaRPr lang="en-US" dirty="0"/>
          </a:p>
          <a:p>
            <a:endParaRPr lang="en-US" dirty="0"/>
          </a:p>
          <a:p>
            <a:endParaRPr lang="en-US" dirty="0"/>
          </a:p>
          <a:p>
            <a:endParaRPr lang="en-US" dirty="0"/>
          </a:p>
          <a:p>
            <a:endParaRPr lang="en-US" dirty="0"/>
          </a:p>
          <a:p>
            <a:r>
              <a:rPr lang="en-US" dirty="0"/>
              <a:t>When calculating </a:t>
            </a:r>
            <a:r>
              <a:rPr lang="en-US" altLang="en-US" b="1" dirty="0">
                <a:latin typeface="Symbol" charset="2"/>
                <a:cs typeface="Symbol" charset="2"/>
              </a:rPr>
              <a:t>D</a:t>
            </a:r>
            <a:r>
              <a:rPr lang="en-US" i="1" dirty="0"/>
              <a:t>S</a:t>
            </a:r>
            <a:r>
              <a:rPr lang="en-US" dirty="0"/>
              <a:t>° and </a:t>
            </a:r>
            <a:r>
              <a:rPr lang="en-US" altLang="en-US" b="1" dirty="0">
                <a:latin typeface="Symbol" charset="2"/>
                <a:cs typeface="Symbol" charset="2"/>
              </a:rPr>
              <a:t>D</a:t>
            </a:r>
            <a:r>
              <a:rPr lang="en-US" i="1" dirty="0"/>
              <a:t>H</a:t>
            </a:r>
            <a:r>
              <a:rPr lang="en-US" dirty="0"/>
              <a:t>°, remember to multiply the standard entropies and standard enthalpies of formation by the coefficients of the balanced equation.</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3273560"/>
              </p:ext>
            </p:extLst>
          </p:nvPr>
        </p:nvGraphicFramePr>
        <p:xfrm>
          <a:off x="2082800" y="1822379"/>
          <a:ext cx="5118100" cy="496888"/>
        </p:xfrm>
        <a:graphic>
          <a:graphicData uri="http://schemas.openxmlformats.org/presentationml/2006/ole">
            <mc:AlternateContent xmlns:mc="http://schemas.openxmlformats.org/markup-compatibility/2006">
              <mc:Choice xmlns:v="urn:schemas-microsoft-com:vml" Requires="v">
                <p:oleObj spid="_x0000_s5154" name="Equation" r:id="rId3" imgW="2692080" imgH="253800" progId="Equation.DSMT4">
                  <p:embed/>
                </p:oleObj>
              </mc:Choice>
              <mc:Fallback>
                <p:oleObj name="Equation" r:id="rId3" imgW="2692080" imgH="253800" progId="Equation.DSMT4">
                  <p:embed/>
                  <p:pic>
                    <p:nvPicPr>
                      <p:cNvPr id="0" name="Object 4"/>
                      <p:cNvPicPr>
                        <a:picLocks noChangeAspect="1" noChangeArrowheads="1"/>
                      </p:cNvPicPr>
                      <p:nvPr/>
                    </p:nvPicPr>
                    <p:blipFill>
                      <a:blip r:embed="rId4"/>
                      <a:srcRect/>
                      <a:stretch>
                        <a:fillRect/>
                      </a:stretch>
                    </p:blipFill>
                    <p:spPr bwMode="auto">
                      <a:xfrm>
                        <a:off x="2082800" y="1822379"/>
                        <a:ext cx="5118100" cy="496888"/>
                      </a:xfrm>
                      <a:prstGeom prst="rect">
                        <a:avLst/>
                      </a:prstGeom>
                      <a:noFill/>
                      <a:ln>
                        <a:noFill/>
                      </a:ln>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3045111842"/>
              </p:ext>
            </p:extLst>
          </p:nvPr>
        </p:nvGraphicFramePr>
        <p:xfrm>
          <a:off x="2500313" y="2758344"/>
          <a:ext cx="3941762" cy="463550"/>
        </p:xfrm>
        <a:graphic>
          <a:graphicData uri="http://schemas.openxmlformats.org/presentationml/2006/ole">
            <mc:AlternateContent xmlns:mc="http://schemas.openxmlformats.org/markup-compatibility/2006">
              <mc:Choice xmlns:v="urn:schemas-microsoft-com:vml" Requires="v">
                <p:oleObj spid="_x0000_s5155" name="Equation" r:id="rId5" imgW="2260440" imgH="253800" progId="Equation.DSMT4">
                  <p:embed/>
                </p:oleObj>
              </mc:Choice>
              <mc:Fallback>
                <p:oleObj name="Equation" r:id="rId5" imgW="2260440" imgH="253800" progId="Equation.DSMT4">
                  <p:embed/>
                  <p:pic>
                    <p:nvPicPr>
                      <p:cNvPr id="0" name="Object 4"/>
                      <p:cNvPicPr>
                        <a:picLocks noGrp="1" noChangeAspect="1" noChangeArrowheads="1"/>
                      </p:cNvPicPr>
                      <p:nvPr/>
                    </p:nvPicPr>
                    <p:blipFill>
                      <a:blip r:embed="rId6"/>
                      <a:srcRect/>
                      <a:stretch>
                        <a:fillRect/>
                      </a:stretch>
                    </p:blipFill>
                    <p:spPr bwMode="auto">
                      <a:xfrm>
                        <a:off x="2500313" y="2758344"/>
                        <a:ext cx="3941762" cy="4635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04152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16.4 Free Energy</a:t>
            </a:r>
          </a:p>
          <a:p>
            <a:pPr lvl="1"/>
            <a:r>
              <a:rPr lang="en-US" dirty="0"/>
              <a:t>Define Gibbs free energy, and describe its relation to spontaneity</a:t>
            </a:r>
          </a:p>
          <a:p>
            <a:pPr lvl="1"/>
            <a:r>
              <a:rPr lang="en-US" dirty="0"/>
              <a:t>Calculate free energy change for a process using free energies of formation for its reactants and products</a:t>
            </a:r>
          </a:p>
          <a:p>
            <a:pPr lvl="1"/>
            <a:r>
              <a:rPr lang="en-US" dirty="0"/>
              <a:t>Calculate free energy change for a process using enthalpies of formation and the entropies for its reactants and products</a:t>
            </a:r>
          </a:p>
          <a:p>
            <a:pPr lvl="1"/>
            <a:r>
              <a:rPr lang="en-US" dirty="0"/>
              <a:t>Explain how temperature affects the spontaneity of some processes</a:t>
            </a:r>
          </a:p>
          <a:p>
            <a:pPr lvl="1"/>
            <a:r>
              <a:rPr lang="en-US" dirty="0"/>
              <a:t>Relate standard free energy changes to equilibrium constants</a:t>
            </a: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1783243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Energy, G</a:t>
            </a:r>
          </a:p>
        </p:txBody>
      </p:sp>
      <p:sp>
        <p:nvSpPr>
          <p:cNvPr id="3" name="Content Placeholder 2"/>
          <p:cNvSpPr>
            <a:spLocks noGrp="1"/>
          </p:cNvSpPr>
          <p:nvPr>
            <p:ph idx="1"/>
          </p:nvPr>
        </p:nvSpPr>
        <p:spPr/>
        <p:txBody>
          <a:bodyPr/>
          <a:lstStyle/>
          <a:p>
            <a:r>
              <a:rPr lang="en-US" dirty="0"/>
              <a:t>The second law of thermodynamics can be used to predict spontaneity.  </a:t>
            </a:r>
          </a:p>
          <a:p>
            <a:endParaRPr lang="en-US" dirty="0"/>
          </a:p>
          <a:p>
            <a:r>
              <a:rPr lang="en-US" dirty="0"/>
              <a:t> But measurements on the surroundings are seldom made.</a:t>
            </a:r>
          </a:p>
          <a:p>
            <a:endParaRPr lang="en-US" dirty="0"/>
          </a:p>
          <a:p>
            <a:r>
              <a:rPr lang="en-US" dirty="0"/>
              <a:t>This limits the use of the second law of thermodynamics.</a:t>
            </a:r>
          </a:p>
          <a:p>
            <a:endParaRPr lang="en-US" dirty="0"/>
          </a:p>
          <a:p>
            <a:r>
              <a:rPr lang="en-US" dirty="0"/>
              <a:t>It is convenient to have a thermodynamic function that focuses on just the system and predicts spontaneity.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2594802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Gibbs Free Energy Change, Δ</a:t>
            </a:r>
            <a:r>
              <a:rPr lang="en-US" i="1" dirty="0"/>
              <a:t>G</a:t>
            </a:r>
            <a:r>
              <a:rPr lang="en-US" dirty="0"/>
              <a:t> </a:t>
            </a:r>
          </a:p>
        </p:txBody>
      </p:sp>
      <p:sp>
        <p:nvSpPr>
          <p:cNvPr id="3" name="Content Placeholder 2"/>
          <p:cNvSpPr>
            <a:spLocks noGrp="1"/>
          </p:cNvSpPr>
          <p:nvPr>
            <p:ph idx="1"/>
          </p:nvPr>
        </p:nvSpPr>
        <p:spPr/>
        <p:txBody>
          <a:bodyPr/>
          <a:lstStyle/>
          <a:p>
            <a:r>
              <a:rPr lang="en-US" dirty="0"/>
              <a:t>Second Law of Thermodynamics:</a:t>
            </a: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070784063"/>
              </p:ext>
            </p:extLst>
          </p:nvPr>
        </p:nvGraphicFramePr>
        <p:xfrm>
          <a:off x="2547990" y="1691070"/>
          <a:ext cx="4074457" cy="639791"/>
        </p:xfrm>
        <a:graphic>
          <a:graphicData uri="http://schemas.openxmlformats.org/presentationml/2006/ole">
            <mc:AlternateContent xmlns:mc="http://schemas.openxmlformats.org/markup-compatibility/2006">
              <mc:Choice xmlns:v="urn:schemas-microsoft-com:vml" Requires="v">
                <p:oleObj spid="_x0000_s6160" name="Equation" r:id="rId3" imgW="1536480" imgH="241200" progId="Equation.DSMT4">
                  <p:embed/>
                </p:oleObj>
              </mc:Choice>
              <mc:Fallback>
                <p:oleObj name="Equation" r:id="rId3" imgW="1536480" imgH="241200" progId="Equation.DSMT4">
                  <p:embed/>
                  <p:pic>
                    <p:nvPicPr>
                      <p:cNvPr id="0" name=""/>
                      <p:cNvPicPr/>
                      <p:nvPr/>
                    </p:nvPicPr>
                    <p:blipFill>
                      <a:blip r:embed="rId4"/>
                      <a:stretch>
                        <a:fillRect/>
                      </a:stretch>
                    </p:blipFill>
                    <p:spPr>
                      <a:xfrm>
                        <a:off x="2547990" y="1691070"/>
                        <a:ext cx="4074457" cy="639791"/>
                      </a:xfrm>
                      <a:prstGeom prst="rect">
                        <a:avLst/>
                      </a:prstGeom>
                    </p:spPr>
                  </p:pic>
                </p:oleObj>
              </mc:Fallback>
            </mc:AlternateContent>
          </a:graphicData>
        </a:graphic>
      </p:graphicFrame>
    </p:spTree>
    <p:extLst>
      <p:ext uri="{BB962C8B-B14F-4D97-AF65-F5344CB8AC3E}">
        <p14:creationId xmlns:p14="http://schemas.microsoft.com/office/powerpoint/2010/main" val="36823389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Gibbs Free Energy Change, ΔI </a:t>
            </a:r>
          </a:p>
        </p:txBody>
      </p:sp>
      <p:sp>
        <p:nvSpPr>
          <p:cNvPr id="3" name="Content Placeholder 2"/>
          <p:cNvSpPr>
            <a:spLocks noGrp="1"/>
          </p:cNvSpPr>
          <p:nvPr>
            <p:ph idx="1"/>
          </p:nvPr>
        </p:nvSpPr>
        <p:spPr/>
        <p:txBody>
          <a:bodyPr/>
          <a:lstStyle/>
          <a:p>
            <a:r>
              <a:rPr lang="en-US" dirty="0"/>
              <a:t>The changes in Gibbs free energy (</a:t>
            </a:r>
            <a:r>
              <a:rPr lang="en-US" altLang="en-US" dirty="0">
                <a:latin typeface="Symbol" charset="2"/>
                <a:cs typeface="Symbol" charset="2"/>
              </a:rPr>
              <a:t>D</a:t>
            </a:r>
            <a:r>
              <a:rPr lang="en-US" dirty="0"/>
              <a:t>G) or simply change in free energy allow us to predict spontaneity by focusing on the system only. </a:t>
            </a:r>
          </a:p>
          <a:p>
            <a:endParaRPr lang="en-US" dirty="0"/>
          </a:p>
          <a:p>
            <a:pPr marL="0" indent="0" algn="ctr">
              <a:buNone/>
            </a:pPr>
            <a:r>
              <a:rPr lang="en-US" altLang="en-US" dirty="0">
                <a:latin typeface="Symbol" charset="2"/>
                <a:cs typeface="Symbol" charset="2"/>
              </a:rPr>
              <a:t>D</a:t>
            </a:r>
            <a:r>
              <a:rPr lang="en-US" altLang="en-US" i="1" dirty="0"/>
              <a:t>G</a:t>
            </a:r>
            <a:r>
              <a:rPr lang="en-US" altLang="en-US" dirty="0"/>
              <a:t> =</a:t>
            </a:r>
            <a:r>
              <a:rPr lang="en-US" altLang="en-US" i="1" dirty="0"/>
              <a:t> </a:t>
            </a:r>
            <a:r>
              <a:rPr lang="en-US" altLang="en-US" dirty="0">
                <a:latin typeface="Symbol" charset="2"/>
                <a:cs typeface="Symbol" charset="2"/>
              </a:rPr>
              <a:t>D</a:t>
            </a:r>
            <a:r>
              <a:rPr lang="en-US" altLang="en-US" i="1" dirty="0"/>
              <a:t>H</a:t>
            </a:r>
            <a:r>
              <a:rPr lang="en-US" altLang="en-US" dirty="0"/>
              <a:t> – T</a:t>
            </a:r>
            <a:r>
              <a:rPr lang="en-US" altLang="en-US" dirty="0">
                <a:latin typeface="Symbol" charset="2"/>
                <a:cs typeface="Symbol" charset="2"/>
              </a:rPr>
              <a:t>D</a:t>
            </a:r>
            <a:r>
              <a:rPr lang="en-US" altLang="en-US" i="1" dirty="0"/>
              <a:t>S</a:t>
            </a:r>
            <a:r>
              <a:rPr lang="en-US" altLang="en-US" dirty="0"/>
              <a:t> </a:t>
            </a:r>
            <a:endParaRPr lang="en-US" altLang="en-US" i="1" dirty="0"/>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15981540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a:t>
            </a:r>
            <a:r>
              <a:rPr lang="en-US" i="1" dirty="0"/>
              <a:t>G</a:t>
            </a:r>
            <a:r>
              <a:rPr lang="en-US" dirty="0"/>
              <a:t> and Spontaneity </a:t>
            </a:r>
          </a:p>
        </p:txBody>
      </p:sp>
      <p:sp>
        <p:nvSpPr>
          <p:cNvPr id="3" name="Content Placeholder 2"/>
          <p:cNvSpPr>
            <a:spLocks noGrp="1"/>
          </p:cNvSpPr>
          <p:nvPr>
            <p:ph idx="1"/>
          </p:nvPr>
        </p:nvSpPr>
        <p:spPr/>
        <p:txBody>
          <a:bodyPr/>
          <a:lstStyle/>
          <a:p>
            <a:pPr marL="0" indent="0" algn="ctr">
              <a:buNone/>
            </a:pPr>
            <a:r>
              <a:rPr lang="en-US" altLang="en-US" dirty="0">
                <a:latin typeface="Symbol" charset="2"/>
                <a:cs typeface="Symbol" charset="2"/>
              </a:rPr>
              <a:t>D</a:t>
            </a:r>
            <a:r>
              <a:rPr lang="en-US" altLang="en-US" i="1" dirty="0"/>
              <a:t>G</a:t>
            </a:r>
            <a:r>
              <a:rPr lang="en-US" altLang="en-US" dirty="0"/>
              <a:t> =</a:t>
            </a:r>
            <a:r>
              <a:rPr lang="en-US" altLang="en-US" i="1" dirty="0"/>
              <a:t> </a:t>
            </a:r>
            <a:r>
              <a:rPr lang="en-US" altLang="en-US" dirty="0">
                <a:latin typeface="Symbol" charset="2"/>
                <a:cs typeface="Symbol" charset="2"/>
              </a:rPr>
              <a:t>D</a:t>
            </a:r>
            <a:r>
              <a:rPr lang="en-US" altLang="en-US" i="1" dirty="0"/>
              <a:t>H</a:t>
            </a:r>
            <a:r>
              <a:rPr lang="en-US" altLang="en-US" dirty="0"/>
              <a:t> – T</a:t>
            </a:r>
            <a:r>
              <a:rPr lang="en-US" altLang="en-US" dirty="0">
                <a:latin typeface="Symbol" charset="2"/>
                <a:cs typeface="Symbol" charset="2"/>
              </a:rPr>
              <a:t>D</a:t>
            </a:r>
            <a:r>
              <a:rPr lang="en-US" altLang="en-US" i="1" dirty="0"/>
              <a:t>S</a:t>
            </a:r>
            <a:r>
              <a:rPr lang="en-US" altLang="en-US" dirty="0"/>
              <a:t> </a:t>
            </a:r>
            <a:endParaRPr lang="en-US" altLang="en-US" i="1" dirty="0"/>
          </a:p>
          <a:p>
            <a:endParaRPr lang="en-US" dirty="0"/>
          </a:p>
          <a:p>
            <a:r>
              <a:rPr lang="en-US" dirty="0"/>
              <a:t>The sign of </a:t>
            </a:r>
            <a:r>
              <a:rPr lang="en-US" altLang="en-US" dirty="0">
                <a:latin typeface="Symbol" charset="2"/>
                <a:cs typeface="Symbol" charset="2"/>
              </a:rPr>
              <a:t>D</a:t>
            </a:r>
            <a:r>
              <a:rPr lang="en-US" dirty="0"/>
              <a:t>G indicates if a reaction will be spontaneous or not. </a:t>
            </a:r>
          </a:p>
          <a:p>
            <a:endParaRPr lang="en-US" dirty="0"/>
          </a:p>
          <a:p>
            <a:pPr lvl="1"/>
            <a:r>
              <a:rPr lang="en-US" dirty="0"/>
              <a:t>If </a:t>
            </a:r>
            <a:r>
              <a:rPr lang="en-US" altLang="en-US" dirty="0">
                <a:latin typeface="Symbol" charset="2"/>
                <a:cs typeface="Symbol" charset="2"/>
              </a:rPr>
              <a:t>D</a:t>
            </a:r>
            <a:r>
              <a:rPr lang="en-US" dirty="0"/>
              <a:t>G &lt; 0, the reaction is spontaneous in the forward direction.</a:t>
            </a:r>
          </a:p>
          <a:p>
            <a:pPr lvl="1"/>
            <a:endParaRPr lang="en-US" dirty="0"/>
          </a:p>
          <a:p>
            <a:pPr lvl="1"/>
            <a:r>
              <a:rPr lang="en-US" dirty="0"/>
              <a:t>If </a:t>
            </a:r>
            <a:r>
              <a:rPr lang="en-US" altLang="en-US" dirty="0">
                <a:latin typeface="Symbol" charset="2"/>
                <a:cs typeface="Symbol" charset="2"/>
              </a:rPr>
              <a:t>D</a:t>
            </a:r>
            <a:r>
              <a:rPr lang="en-US" dirty="0"/>
              <a:t>G &gt; 0, the reaction is nonspontaneous in the forward direction</a:t>
            </a:r>
          </a:p>
          <a:p>
            <a:pPr lvl="1"/>
            <a:endParaRPr lang="en-US" dirty="0"/>
          </a:p>
          <a:p>
            <a:pPr lvl="1"/>
            <a:r>
              <a:rPr lang="en-US" dirty="0"/>
              <a:t>If </a:t>
            </a:r>
            <a:r>
              <a:rPr lang="en-US" altLang="en-US" dirty="0">
                <a:latin typeface="Symbol" charset="2"/>
                <a:cs typeface="Symbol" charset="2"/>
              </a:rPr>
              <a:t>D</a:t>
            </a:r>
            <a:r>
              <a:rPr lang="en-US" dirty="0"/>
              <a:t>G = 0, the system is at equilibrium</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92690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Spontaneous Process</a:t>
            </a:r>
          </a:p>
        </p:txBody>
      </p:sp>
      <p:sp>
        <p:nvSpPr>
          <p:cNvPr id="3" name="Content Placeholder 2"/>
          <p:cNvSpPr>
            <a:spLocks noGrp="1"/>
          </p:cNvSpPr>
          <p:nvPr>
            <p:ph idx="1"/>
          </p:nvPr>
        </p:nvSpPr>
        <p:spPr/>
        <p:txBody>
          <a:bodyPr>
            <a:normAutofit/>
          </a:bodyPr>
          <a:lstStyle/>
          <a:p>
            <a:r>
              <a:rPr lang="en-US" dirty="0"/>
              <a:t>Will a reaction occur “naturally” at a given temperature and pressure, without the exertion of any outside force?</a:t>
            </a:r>
          </a:p>
          <a:p>
            <a:endParaRPr lang="en-US" dirty="0"/>
          </a:p>
          <a:p>
            <a:r>
              <a:rPr lang="en-US" dirty="0"/>
              <a:t>In other words, is a reaction spontaneous?</a:t>
            </a:r>
          </a:p>
          <a:p>
            <a:endParaRPr lang="en-US" dirty="0"/>
          </a:p>
          <a:p>
            <a:r>
              <a:rPr lang="en-US" dirty="0"/>
              <a:t>A process that </a:t>
            </a:r>
            <a:r>
              <a:rPr lang="en-US" i="1" dirty="0"/>
              <a:t>does</a:t>
            </a:r>
            <a:r>
              <a:rPr lang="en-US" dirty="0"/>
              <a:t> occur naturally under a specific set of conditions is called a </a:t>
            </a:r>
            <a:r>
              <a:rPr lang="en-US" b="1" dirty="0"/>
              <a:t>spontaneous process</a:t>
            </a:r>
            <a:r>
              <a:rPr lang="en-US" dirty="0"/>
              <a:t>.</a:t>
            </a:r>
          </a:p>
          <a:p>
            <a:endParaRPr lang="en-US" dirty="0"/>
          </a:p>
          <a:p>
            <a:r>
              <a:rPr lang="en-US" dirty="0"/>
              <a:t>A process that </a:t>
            </a:r>
            <a:r>
              <a:rPr lang="en-US" i="1" dirty="0"/>
              <a:t>does not </a:t>
            </a:r>
            <a:r>
              <a:rPr lang="en-US" dirty="0"/>
              <a:t>occur naturally under a specific set of conditions is called </a:t>
            </a:r>
            <a:r>
              <a:rPr lang="en-US" b="1" dirty="0"/>
              <a:t>nonspontaneous</a:t>
            </a:r>
            <a:r>
              <a:rPr lang="en-US" dirty="0"/>
              <a:t>.</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4596032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among Δ</a:t>
            </a:r>
            <a:r>
              <a:rPr lang="en-US" i="1" dirty="0"/>
              <a:t>G</a:t>
            </a:r>
            <a:r>
              <a:rPr lang="en-US" dirty="0"/>
              <a:t>, Δ</a:t>
            </a:r>
            <a:r>
              <a:rPr lang="en-US" i="1" dirty="0"/>
              <a:t>H</a:t>
            </a:r>
            <a:r>
              <a:rPr lang="en-US" dirty="0"/>
              <a:t>, and Δ</a:t>
            </a:r>
            <a:r>
              <a:rPr lang="en-US" i="1" dirty="0"/>
              <a:t>S</a:t>
            </a:r>
          </a:p>
        </p:txBody>
      </p:sp>
      <p:sp>
        <p:nvSpPr>
          <p:cNvPr id="3" name="Content Placeholder 2"/>
          <p:cNvSpPr>
            <a:spLocks noGrp="1"/>
          </p:cNvSpPr>
          <p:nvPr>
            <p:ph idx="1"/>
          </p:nvPr>
        </p:nvSpPr>
        <p:spPr>
          <a:xfrm>
            <a:off x="628650" y="955965"/>
            <a:ext cx="7886700" cy="5095514"/>
          </a:xfrm>
        </p:spPr>
        <p:txBody>
          <a:bodyPr>
            <a:normAutofit/>
          </a:bodyPr>
          <a:lstStyle/>
          <a:p>
            <a:pPr marL="0" indent="0" algn="ctr">
              <a:buNone/>
            </a:pPr>
            <a:r>
              <a:rPr lang="en-US" altLang="en-US" dirty="0">
                <a:latin typeface="Symbol" charset="2"/>
                <a:cs typeface="Symbol" charset="2"/>
              </a:rPr>
              <a:t>D</a:t>
            </a:r>
            <a:r>
              <a:rPr lang="en-US" altLang="en-US" i="1" dirty="0"/>
              <a:t>G</a:t>
            </a:r>
            <a:r>
              <a:rPr lang="en-US" altLang="en-US" dirty="0"/>
              <a:t> =</a:t>
            </a:r>
            <a:r>
              <a:rPr lang="en-US" altLang="en-US" i="1" dirty="0"/>
              <a:t> </a:t>
            </a:r>
            <a:r>
              <a:rPr lang="en-US" altLang="en-US" dirty="0">
                <a:latin typeface="Symbol" charset="2"/>
                <a:cs typeface="Symbol" charset="2"/>
              </a:rPr>
              <a:t>D</a:t>
            </a:r>
            <a:r>
              <a:rPr lang="en-US" altLang="en-US" i="1" dirty="0"/>
              <a:t>H</a:t>
            </a:r>
            <a:r>
              <a:rPr lang="en-US" altLang="en-US" dirty="0"/>
              <a:t> – T</a:t>
            </a:r>
            <a:r>
              <a:rPr lang="en-US" altLang="en-US" dirty="0">
                <a:latin typeface="Symbol" charset="2"/>
                <a:cs typeface="Symbol" charset="2"/>
              </a:rPr>
              <a:t>D</a:t>
            </a:r>
            <a:r>
              <a:rPr lang="en-US" altLang="en-US" i="1" dirty="0"/>
              <a:t>S</a:t>
            </a:r>
            <a:r>
              <a:rPr lang="en-US" altLang="en-US" dirty="0"/>
              <a:t> </a:t>
            </a:r>
          </a:p>
          <a:p>
            <a:r>
              <a:rPr lang="en-US" altLang="en-US" dirty="0"/>
              <a:t>Spontaneous reactions, those with –ΔG, generally have</a:t>
            </a:r>
          </a:p>
          <a:p>
            <a:pPr lvl="1"/>
            <a:r>
              <a:rPr lang="en-US" altLang="en-US" dirty="0"/>
              <a:t>Δ</a:t>
            </a:r>
            <a:r>
              <a:rPr lang="en-US" altLang="en-US" i="1" dirty="0"/>
              <a:t>H</a:t>
            </a:r>
            <a:r>
              <a:rPr lang="en-US" altLang="en-US" dirty="0"/>
              <a:t> &lt; 0  </a:t>
            </a:r>
          </a:p>
          <a:p>
            <a:pPr lvl="1"/>
            <a:r>
              <a:rPr lang="en-US" altLang="en-US" dirty="0"/>
              <a:t>Exothermic reaction.</a:t>
            </a:r>
          </a:p>
          <a:p>
            <a:pPr lvl="1"/>
            <a:r>
              <a:rPr lang="en-US" altLang="en-US" dirty="0"/>
              <a:t>A negative ΔH will contribute to a negative Δ</a:t>
            </a:r>
            <a:r>
              <a:rPr lang="en-US" altLang="en-US" i="1" dirty="0"/>
              <a:t>G</a:t>
            </a:r>
            <a:r>
              <a:rPr lang="en-US" altLang="en-US" dirty="0"/>
              <a:t>. </a:t>
            </a:r>
          </a:p>
          <a:p>
            <a:endParaRPr lang="en-US" altLang="en-US" dirty="0"/>
          </a:p>
          <a:p>
            <a:pPr lvl="1"/>
            <a:r>
              <a:rPr lang="en-US" altLang="en-US" dirty="0"/>
              <a:t>Δ</a:t>
            </a:r>
            <a:r>
              <a:rPr lang="en-US" altLang="en-US" i="1" dirty="0"/>
              <a:t>S</a:t>
            </a:r>
            <a:r>
              <a:rPr lang="en-US" altLang="en-US" dirty="0"/>
              <a:t> &gt; 0</a:t>
            </a:r>
          </a:p>
          <a:p>
            <a:pPr lvl="1"/>
            <a:r>
              <a:rPr lang="en-US" altLang="en-US" dirty="0"/>
              <a:t>A positive Δ</a:t>
            </a:r>
            <a:r>
              <a:rPr lang="en-US" altLang="en-US" i="1" dirty="0"/>
              <a:t>S</a:t>
            </a:r>
            <a:r>
              <a:rPr lang="en-US" altLang="en-US" dirty="0"/>
              <a:t> will contribute to a negative Δ</a:t>
            </a:r>
            <a:r>
              <a:rPr lang="en-US" altLang="en-US" i="1" dirty="0"/>
              <a:t>G</a:t>
            </a:r>
            <a:r>
              <a:rPr lang="en-US" altLang="en-US" dirty="0"/>
              <a:t>.</a:t>
            </a:r>
          </a:p>
          <a:p>
            <a:endParaRPr lang="en-US" altLang="en-US" dirty="0"/>
          </a:p>
          <a:p>
            <a:r>
              <a:rPr lang="en-US" altLang="en-US" dirty="0"/>
              <a:t>Note that a reaction can still be spontaneous (have a –Δ</a:t>
            </a:r>
            <a:r>
              <a:rPr lang="en-US" altLang="en-US" i="1" dirty="0"/>
              <a:t>G</a:t>
            </a:r>
            <a:r>
              <a:rPr lang="en-US" altLang="en-US" dirty="0"/>
              <a:t>) when Δ</a:t>
            </a:r>
            <a:r>
              <a:rPr lang="en-US" altLang="en-US" i="1" dirty="0"/>
              <a:t>H</a:t>
            </a:r>
            <a:r>
              <a:rPr lang="en-US" altLang="en-US" dirty="0"/>
              <a:t> is positive or Δ</a:t>
            </a:r>
            <a:r>
              <a:rPr lang="en-US" altLang="en-US" i="1" dirty="0"/>
              <a:t>S</a:t>
            </a:r>
            <a:r>
              <a:rPr lang="en-US" altLang="en-US" dirty="0"/>
              <a:t> is negative, but not both.</a:t>
            </a:r>
          </a:p>
          <a:p>
            <a:endParaRPr lang="en-US" altLang="en-US" dirty="0"/>
          </a:p>
          <a:p>
            <a:r>
              <a:rPr lang="en-US" altLang="en-US" dirty="0"/>
              <a:t>Also note that there is a temperature dependence. </a:t>
            </a:r>
          </a:p>
          <a:p>
            <a:endParaRPr lang="en-US" altLang="en-US" i="1" dirty="0"/>
          </a:p>
          <a:p>
            <a:pPr marL="0" indent="0">
              <a:buNone/>
            </a:pPr>
            <a:endParaRPr lang="en-US" altLang="en-US" i="1" dirty="0"/>
          </a:p>
          <a:p>
            <a:endParaRPr lang="en-US" dirty="0"/>
          </a:p>
        </p:txBody>
      </p:sp>
    </p:spTree>
    <p:extLst>
      <p:ext uri="{BB962C8B-B14F-4D97-AF65-F5344CB8AC3E}">
        <p14:creationId xmlns:p14="http://schemas.microsoft.com/office/powerpoint/2010/main" val="16094755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a:t>
            </a:r>
            <a:r>
              <a:rPr lang="en-US" i="1" dirty="0"/>
              <a:t>G</a:t>
            </a:r>
            <a:r>
              <a:rPr lang="en-US" dirty="0"/>
              <a:t> = </a:t>
            </a:r>
            <a:r>
              <a:rPr lang="el-GR" dirty="0"/>
              <a:t>Δ</a:t>
            </a:r>
            <a:r>
              <a:rPr lang="en-US" i="1" dirty="0"/>
              <a:t>H</a:t>
            </a:r>
            <a:r>
              <a:rPr lang="en-US" dirty="0"/>
              <a:t> – </a:t>
            </a:r>
            <a:r>
              <a:rPr lang="en-US" i="1" dirty="0"/>
              <a:t>T</a:t>
            </a:r>
            <a:r>
              <a:rPr lang="el-GR" dirty="0"/>
              <a:t>Δ</a:t>
            </a:r>
            <a:r>
              <a:rPr lang="en-US" i="1" dirty="0"/>
              <a: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96726089"/>
              </p:ext>
            </p:extLst>
          </p:nvPr>
        </p:nvGraphicFramePr>
        <p:xfrm>
          <a:off x="628650" y="955675"/>
          <a:ext cx="7886700" cy="1483360"/>
        </p:xfrm>
        <a:graphic>
          <a:graphicData uri="http://schemas.openxmlformats.org/drawingml/2006/table">
            <a:tbl>
              <a:tblPr firstRow="1" bandRow="1">
                <a:tableStyleId>{5940675A-B579-460E-94D1-54222C63F5DA}</a:tableStyleId>
              </a:tblPr>
              <a:tblGrid>
                <a:gridCol w="1405633">
                  <a:extLst>
                    <a:ext uri="{9D8B030D-6E8A-4147-A177-3AD203B41FA5}">
                      <a16:colId xmlns:a16="http://schemas.microsoft.com/office/drawing/2014/main" val="20000"/>
                    </a:ext>
                  </a:extLst>
                </a:gridCol>
                <a:gridCol w="1417834">
                  <a:extLst>
                    <a:ext uri="{9D8B030D-6E8A-4147-A177-3AD203B41FA5}">
                      <a16:colId xmlns:a16="http://schemas.microsoft.com/office/drawing/2014/main" val="20001"/>
                    </a:ext>
                  </a:extLst>
                </a:gridCol>
                <a:gridCol w="2219218">
                  <a:extLst>
                    <a:ext uri="{9D8B030D-6E8A-4147-A177-3AD203B41FA5}">
                      <a16:colId xmlns:a16="http://schemas.microsoft.com/office/drawing/2014/main" val="20002"/>
                    </a:ext>
                  </a:extLst>
                </a:gridCol>
                <a:gridCol w="2844015">
                  <a:extLst>
                    <a:ext uri="{9D8B030D-6E8A-4147-A177-3AD203B41FA5}">
                      <a16:colId xmlns:a16="http://schemas.microsoft.com/office/drawing/2014/main" val="20003"/>
                    </a:ext>
                  </a:extLst>
                </a:gridCol>
              </a:tblGrid>
              <a:tr h="370840">
                <a:tc>
                  <a:txBody>
                    <a:bodyPr/>
                    <a:lstStyle/>
                    <a:p>
                      <a:pPr algn="ctr"/>
                      <a:r>
                        <a:rPr lang="el-GR" b="1" dirty="0"/>
                        <a:t>Δ</a:t>
                      </a:r>
                      <a:r>
                        <a:rPr lang="en-US" b="1" i="1" dirty="0"/>
                        <a:t>H</a:t>
                      </a:r>
                      <a:r>
                        <a:rPr lang="en-US" b="1" dirty="0"/>
                        <a:t> </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l-GR" b="1" dirty="0"/>
                        <a:t>Δ</a:t>
                      </a:r>
                      <a:r>
                        <a:rPr lang="en-US" b="1" i="1" dirty="0"/>
                        <a:t>S</a:t>
                      </a:r>
                      <a:r>
                        <a:rPr lang="en-US" b="1" dirty="0"/>
                        <a:t> </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l-GR" b="1" dirty="0"/>
                        <a:t>Δ</a:t>
                      </a:r>
                      <a:r>
                        <a:rPr lang="en-US" b="1" i="1" dirty="0"/>
                        <a:t>G</a:t>
                      </a:r>
                      <a:r>
                        <a:rPr lang="en-US" b="1" dirty="0"/>
                        <a:t> </a:t>
                      </a:r>
                    </a:p>
                  </a:txBody>
                  <a:tcPr/>
                </a:tc>
                <a:tc>
                  <a:txBody>
                    <a:bodyPr/>
                    <a:lstStyle/>
                    <a:p>
                      <a:pPr algn="ctr"/>
                      <a:r>
                        <a:rPr lang="en-US" b="1" dirty="0"/>
                        <a:t>Spontaneous?</a:t>
                      </a:r>
                    </a:p>
                  </a:txBody>
                  <a:tcPr/>
                </a:tc>
                <a:extLst>
                  <a:ext uri="{0D108BD9-81ED-4DB2-BD59-A6C34878D82A}">
                    <a16:rowId xmlns:a16="http://schemas.microsoft.com/office/drawing/2014/main" val="10000"/>
                  </a:ext>
                </a:extLst>
              </a:tr>
              <a:tr h="370840">
                <a:tc>
                  <a:txBody>
                    <a:bodyPr/>
                    <a:lstStyle/>
                    <a:p>
                      <a:pPr algn="ctr"/>
                      <a:r>
                        <a:rPr lang="en-US" sz="1350" kern="1200" dirty="0">
                          <a:solidFill>
                            <a:schemeClr val="tx1"/>
                          </a:solidFill>
                          <a:effectLst/>
                          <a:latin typeface="+mn-lt"/>
                          <a:ea typeface="+mn-ea"/>
                          <a:cs typeface="+mn-cs"/>
                        </a:rPr>
                        <a:t>–</a:t>
                      </a:r>
                      <a:endParaRPr lang="en-US" dirty="0"/>
                    </a:p>
                  </a:txBody>
                  <a:tcPr/>
                </a:tc>
                <a:tc>
                  <a:txBody>
                    <a:bodyPr/>
                    <a:lstStyle/>
                    <a:p>
                      <a:pPr algn="ctr"/>
                      <a:r>
                        <a:rPr lang="en-US" dirty="0"/>
                        <a:t>+</a:t>
                      </a:r>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10001"/>
                  </a:ext>
                </a:extLst>
              </a:tr>
              <a:tr h="370840">
                <a:tc>
                  <a:txBody>
                    <a:bodyPr/>
                    <a:lstStyle/>
                    <a:p>
                      <a:pPr algn="ctr"/>
                      <a:r>
                        <a:rPr lang="en-US" dirty="0"/>
                        <a:t>+</a:t>
                      </a:r>
                    </a:p>
                  </a:txBody>
                  <a:tcPr/>
                </a:tc>
                <a:tc>
                  <a:txBody>
                    <a:bodyPr/>
                    <a:lstStyle/>
                    <a:p>
                      <a:pPr algn="ctr"/>
                      <a:r>
                        <a:rPr lang="en-US" sz="1350" kern="1200" dirty="0">
                          <a:solidFill>
                            <a:schemeClr val="tx1"/>
                          </a:solidFill>
                          <a:effectLst/>
                          <a:latin typeface="+mn-lt"/>
                          <a:ea typeface="+mn-ea"/>
                          <a:cs typeface="+mn-cs"/>
                        </a:rPr>
                        <a:t>–</a:t>
                      </a: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pPr algn="ctr"/>
                      <a:r>
                        <a:rPr lang="en-US" sz="1350" kern="1200" dirty="0">
                          <a:solidFill>
                            <a:schemeClr val="tx1"/>
                          </a:solidFill>
                          <a:effectLst/>
                          <a:latin typeface="+mn-lt"/>
                          <a:ea typeface="+mn-ea"/>
                          <a:cs typeface="+mn-cs"/>
                        </a:rPr>
                        <a:t>–</a:t>
                      </a:r>
                      <a:endParaRPr lang="en-US" dirty="0"/>
                    </a:p>
                  </a:txBody>
                  <a:tcPr/>
                </a:tc>
                <a:tc>
                  <a:txBody>
                    <a:bodyPr/>
                    <a:lstStyle/>
                    <a:p>
                      <a:pPr algn="ctr"/>
                      <a:r>
                        <a:rPr lang="en-US" sz="1350" kern="1200" dirty="0">
                          <a:solidFill>
                            <a:schemeClr val="tx1"/>
                          </a:solidFill>
                          <a:effectLst/>
                          <a:latin typeface="+mn-lt"/>
                          <a:ea typeface="+mn-ea"/>
                          <a:cs typeface="+mn-cs"/>
                        </a:rPr>
                        <a:t>–</a:t>
                      </a:r>
                      <a:endParaRPr lang="en-US" dirty="0"/>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257876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16.12</a:t>
            </a:r>
          </a:p>
        </p:txBody>
      </p:sp>
      <p:sp>
        <p:nvSpPr>
          <p:cNvPr id="7" name="Figure Legend"/>
          <p:cNvSpPr>
            <a:spLocks noGrp="1"/>
          </p:cNvSpPr>
          <p:nvPr>
            <p:ph idx="13"/>
          </p:nvPr>
        </p:nvSpPr>
        <p:spPr>
          <a:xfrm>
            <a:off x="471638" y="4918365"/>
            <a:ext cx="8043712" cy="1271731"/>
          </a:xfrm>
        </p:spPr>
        <p:txBody>
          <a:bodyPr>
            <a:normAutofit/>
          </a:bodyPr>
          <a:lstStyle/>
          <a:p>
            <a:r>
              <a:rPr lang="en-US" sz="1600" dirty="0"/>
              <a:t>There are four possibilities regarding the signs of enthalpy and entropy changes.</a:t>
            </a:r>
          </a:p>
        </p:txBody>
      </p:sp>
      <p:pic>
        <p:nvPicPr>
          <p:cNvPr id="9" name="Figure" descr="A table with three columns and four rows is shown. The first column has the phrase, “Delta S greater than zero ( increase in entropy ),” in the third row and the phrase, “Delta S less than zero ( decrease in entropy),” in the fourth row. The second and third columns have the phrase, “Summary of the Four Scenarios for Enthalpy and Entropy Changes,” written above them. The second column has, “delta H greater than zero ( endothermic ),” in the second row, “delta G less than zero at high temperature, delta G greater than zero at low temperature, Process is spontaneous at high temperature,” in the third row, and “delta G greater than zero at any temperature, Process is nonspontaneous at any temperature,” in the fourth row. The third column has, “delta H less than zero ( exothermic ),” in the second row, “delta G less than zero at any temperature, Process is spontaneous at any temperature,” in the third row, and “delta G less than zero at low temperature, delta G greater than zero at high temperature, Process is spontaneous at low temperature.”"/>
          <p:cNvPicPr>
            <a:picLocks noChangeAspect="1"/>
          </p:cNvPicPr>
          <p:nvPr/>
        </p:nvPicPr>
        <p:blipFill>
          <a:blip r:embed="rId2" cstate="email">
            <a:extLst>
              <a:ext uri="{28A0092B-C50C-407E-A947-70E740481C1C}">
                <a14:useLocalDpi xmlns:a14="http://schemas.microsoft.com/office/drawing/2010/main" val="0"/>
              </a:ext>
            </a:extLst>
          </a:blip>
          <a:srcRect t="-9528" b="-9528"/>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4176991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71638" y="365127"/>
            <a:ext cx="8043712" cy="424583"/>
          </a:xfrm>
        </p:spPr>
        <p:txBody>
          <a:bodyPr/>
          <a:lstStyle/>
          <a:p>
            <a:r>
              <a:rPr lang="en-US" dirty="0"/>
              <a:t>Figure 16.13</a:t>
            </a:r>
          </a:p>
        </p:txBody>
      </p:sp>
      <p:sp>
        <p:nvSpPr>
          <p:cNvPr id="7" name="Figure Legend"/>
          <p:cNvSpPr>
            <a:spLocks noGrp="1"/>
          </p:cNvSpPr>
          <p:nvPr>
            <p:ph idx="13"/>
          </p:nvPr>
        </p:nvSpPr>
        <p:spPr>
          <a:xfrm>
            <a:off x="471638" y="5414481"/>
            <a:ext cx="8043712" cy="775615"/>
          </a:xfrm>
        </p:spPr>
        <p:txBody>
          <a:bodyPr>
            <a:normAutofit/>
          </a:bodyPr>
          <a:lstStyle/>
          <a:p>
            <a:r>
              <a:rPr lang="en-US" sz="1600" dirty="0"/>
              <a:t>These plots show the variation in Δ</a:t>
            </a:r>
            <a:r>
              <a:rPr lang="en-US" sz="1600" i="1" dirty="0"/>
              <a:t>G</a:t>
            </a:r>
            <a:r>
              <a:rPr lang="en-US" sz="1600" dirty="0"/>
              <a:t> with temperature for the four possible combinations of arithmetic sign for Δ</a:t>
            </a:r>
            <a:r>
              <a:rPr lang="en-US" sz="1600" i="1" dirty="0"/>
              <a:t>H</a:t>
            </a:r>
            <a:r>
              <a:rPr lang="en-US" sz="1600" dirty="0"/>
              <a:t> and Δ</a:t>
            </a:r>
            <a:r>
              <a:rPr lang="en-US" sz="1600" i="1" dirty="0"/>
              <a:t>S</a:t>
            </a:r>
            <a:r>
              <a:rPr lang="en-US" sz="1600" dirty="0"/>
              <a:t>.</a:t>
            </a:r>
          </a:p>
        </p:txBody>
      </p:sp>
      <p:pic>
        <p:nvPicPr>
          <p:cNvPr id="14338" name="Picture 2" descr="A graph is shown where the y-axis is labeled, “Free energy,” and the x-axis is labeled, “Increasing temperature ( K ).” The value of zero is written midway up the y-axis with the label, “delta G greater than 0,” written above this line and, “delta G less than 0,” written below it. The bottom half of the graph is labeled on the right as, “Spontaneous,” and the top half is labeled on the right as, “Nonspontaneous.” A green line labeled, “delta H less than 0, delta S greater than 0,” extends from a quarter of the way up the y-axis to the bottom right of the graph. A yellow line labeled, “delta H less than 0, delta S less than 0,” extends from a quarter of the way up the y-axis to the middle right of the graph. A second yellow line labeled, “delta H greater than 0, delta S greater than 0,” extends from three quarters of the way up the y-axis to the middle right of the graph. A red line labeled, “delta H greater than 0, delta S less than 0,” extends from three quarters of the way up the y-axis to the top right of the graph."/>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615624" y="873302"/>
            <a:ext cx="3394758" cy="44392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07025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 of Spontaneity Change</a:t>
            </a:r>
          </a:p>
        </p:txBody>
      </p:sp>
      <p:sp>
        <p:nvSpPr>
          <p:cNvPr id="3" name="Content Placeholder 2"/>
          <p:cNvSpPr>
            <a:spLocks noGrp="1"/>
          </p:cNvSpPr>
          <p:nvPr>
            <p:ph idx="1"/>
          </p:nvPr>
        </p:nvSpPr>
        <p:spPr>
          <a:xfrm>
            <a:off x="628650" y="955965"/>
            <a:ext cx="7886700" cy="4417419"/>
          </a:xfrm>
        </p:spPr>
        <p:txBody>
          <a:bodyPr/>
          <a:lstStyle/>
          <a:p>
            <a:r>
              <a:rPr lang="en-US" dirty="0"/>
              <a:t>To calculate the temperature at which the spontaneity of a reaction changes from …</a:t>
            </a:r>
          </a:p>
          <a:p>
            <a:pPr lvl="1"/>
            <a:r>
              <a:rPr lang="en-US" dirty="0"/>
              <a:t>Spontaneous to nonspontaneous</a:t>
            </a:r>
          </a:p>
          <a:p>
            <a:pPr lvl="1"/>
            <a:r>
              <a:rPr lang="en-US" dirty="0"/>
              <a:t>Or nonspontaneous to spontaneous</a:t>
            </a:r>
          </a:p>
          <a:p>
            <a:pPr lvl="1"/>
            <a:endParaRPr lang="en-US" dirty="0"/>
          </a:p>
          <a:p>
            <a:pPr marL="342900" lvl="1" indent="0">
              <a:buNone/>
            </a:pPr>
            <a:r>
              <a:rPr lang="en-US" sz="2100" dirty="0"/>
              <a:t>… find the temperature at which Δ</a:t>
            </a:r>
            <a:r>
              <a:rPr lang="en-US" sz="2100" i="1" dirty="0"/>
              <a:t>G</a:t>
            </a:r>
            <a:r>
              <a:rPr lang="en-US" sz="2100" dirty="0"/>
              <a:t> = 0</a:t>
            </a:r>
          </a:p>
          <a:p>
            <a:pPr marL="342900" lvl="1" indent="0">
              <a:buNone/>
            </a:pPr>
            <a:endParaRPr lang="en-US" sz="2100" dirty="0"/>
          </a:p>
          <a:p>
            <a:pPr marL="0" indent="0" algn="ctr">
              <a:buNone/>
            </a:pPr>
            <a:r>
              <a:rPr lang="el-GR" dirty="0"/>
              <a:t>Δ</a:t>
            </a:r>
            <a:r>
              <a:rPr lang="en-US" i="1" dirty="0"/>
              <a:t>G</a:t>
            </a:r>
            <a:r>
              <a:rPr lang="en-US" dirty="0"/>
              <a:t> = 0 = </a:t>
            </a:r>
            <a:r>
              <a:rPr lang="el-GR" dirty="0"/>
              <a:t>Δ</a:t>
            </a:r>
            <a:r>
              <a:rPr lang="en-US" i="1" dirty="0"/>
              <a:t>H</a:t>
            </a:r>
            <a:r>
              <a:rPr lang="en-US" dirty="0"/>
              <a:t> – </a:t>
            </a:r>
            <a:r>
              <a:rPr lang="en-US" i="1" dirty="0"/>
              <a:t>T</a:t>
            </a:r>
            <a:r>
              <a:rPr lang="el-GR" dirty="0"/>
              <a:t>Δ</a:t>
            </a:r>
            <a:r>
              <a:rPr lang="en-US" i="1" dirty="0"/>
              <a:t>S</a:t>
            </a:r>
          </a:p>
          <a:p>
            <a:pPr marL="0" indent="0" algn="ctr">
              <a:buNone/>
            </a:pPr>
            <a:r>
              <a:rPr lang="en-US" i="1" dirty="0"/>
              <a:t>T</a:t>
            </a:r>
            <a:r>
              <a:rPr lang="en-US" dirty="0"/>
              <a:t> = </a:t>
            </a:r>
            <a:r>
              <a:rPr lang="el-GR" dirty="0"/>
              <a:t>Δ</a:t>
            </a:r>
            <a:r>
              <a:rPr lang="en-US" i="1" dirty="0"/>
              <a:t>H</a:t>
            </a:r>
            <a:r>
              <a:rPr lang="en-US" dirty="0"/>
              <a:t> / </a:t>
            </a:r>
            <a:r>
              <a:rPr lang="el-GR" dirty="0"/>
              <a:t>Δ</a:t>
            </a:r>
            <a:r>
              <a:rPr lang="en-US" i="1" dirty="0"/>
              <a:t>S</a:t>
            </a:r>
          </a:p>
          <a:p>
            <a:pPr marL="0" indent="0">
              <a:buNone/>
            </a:pPr>
            <a:endParaRPr lang="en-US" i="1" dirty="0"/>
          </a:p>
          <a:p>
            <a:r>
              <a:rPr lang="en-US" dirty="0"/>
              <a:t>This is the temperature at which Δ</a:t>
            </a:r>
            <a:r>
              <a:rPr lang="en-US" i="1" dirty="0"/>
              <a:t>G</a:t>
            </a:r>
            <a:r>
              <a:rPr lang="en-US" dirty="0"/>
              <a:t> = 0 and, by definition, the system is at equilibrium.</a:t>
            </a:r>
          </a:p>
          <a:p>
            <a:endParaRPr lang="en-US" i="1" dirty="0"/>
          </a:p>
          <a:p>
            <a:endParaRPr lang="en-US" dirty="0"/>
          </a:p>
          <a:p>
            <a:endParaRPr lang="en-US" dirty="0"/>
          </a:p>
        </p:txBody>
      </p:sp>
    </p:spTree>
    <p:extLst>
      <p:ext uri="{BB962C8B-B14F-4D97-AF65-F5344CB8AC3E}">
        <p14:creationId xmlns:p14="http://schemas.microsoft.com/office/powerpoint/2010/main" val="29702115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Standard Free Energy Change, Δ</a:t>
            </a:r>
            <a:r>
              <a:rPr lang="en-US" i="1" dirty="0"/>
              <a:t>G</a:t>
            </a:r>
            <a:r>
              <a:rPr lang="en-US" dirty="0"/>
              <a:t>°</a:t>
            </a:r>
          </a:p>
        </p:txBody>
      </p:sp>
      <p:sp>
        <p:nvSpPr>
          <p:cNvPr id="3" name="Content Placeholder 2"/>
          <p:cNvSpPr>
            <a:spLocks noGrp="1"/>
          </p:cNvSpPr>
          <p:nvPr>
            <p:ph idx="1"/>
          </p:nvPr>
        </p:nvSpPr>
        <p:spPr/>
        <p:txBody>
          <a:bodyPr/>
          <a:lstStyle/>
          <a:p>
            <a:r>
              <a:rPr lang="en-US" dirty="0"/>
              <a:t>Although the Change in Gibbs Free Energy equation is valid under all conditions, we will most often apply it at </a:t>
            </a:r>
            <a:r>
              <a:rPr lang="en-US" b="1" dirty="0"/>
              <a:t>standard conditions</a:t>
            </a:r>
            <a:r>
              <a:rPr lang="en-US" dirty="0"/>
              <a:t>. </a:t>
            </a:r>
          </a:p>
          <a:p>
            <a:endParaRPr lang="en-US" dirty="0"/>
          </a:p>
          <a:p>
            <a:r>
              <a:rPr lang="en-US" dirty="0"/>
              <a:t>Standard conditions:</a:t>
            </a:r>
          </a:p>
          <a:p>
            <a:endParaRPr lang="en-US" dirty="0"/>
          </a:p>
          <a:p>
            <a:r>
              <a:rPr lang="en-US" dirty="0"/>
              <a:t>Under standard conditions,  Δ</a:t>
            </a:r>
            <a:r>
              <a:rPr lang="en-US" i="1" dirty="0"/>
              <a:t>G</a:t>
            </a:r>
            <a:r>
              <a:rPr lang="en-US" dirty="0"/>
              <a:t>° = Δ</a:t>
            </a:r>
            <a:r>
              <a:rPr lang="en-US" i="1" dirty="0"/>
              <a:t>H</a:t>
            </a:r>
            <a:r>
              <a:rPr lang="en-US" dirty="0"/>
              <a:t>° – </a:t>
            </a:r>
            <a:r>
              <a:rPr lang="en-US" i="1" dirty="0"/>
              <a:t>T</a:t>
            </a:r>
            <a:r>
              <a:rPr lang="en-US" dirty="0"/>
              <a:t>Δ</a:t>
            </a:r>
            <a:r>
              <a:rPr lang="en-US" i="1" dirty="0"/>
              <a:t>S</a:t>
            </a:r>
            <a:r>
              <a:rPr lang="en-US" dirty="0"/>
              <a:t>°</a:t>
            </a:r>
          </a:p>
          <a:p>
            <a:endParaRPr lang="en-US" dirty="0"/>
          </a:p>
          <a:p>
            <a:r>
              <a:rPr lang="en-US" dirty="0"/>
              <a:t>Pay attention to J vs. kJ in calculations!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9336244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Free Energy of Formation, ∆</a:t>
            </a:r>
            <a:r>
              <a:rPr lang="en-US" i="1" dirty="0" err="1"/>
              <a:t>G</a:t>
            </a:r>
            <a:r>
              <a:rPr lang="en-US" dirty="0" err="1"/>
              <a:t>°</a:t>
            </a:r>
            <a:r>
              <a:rPr lang="en-US" i="1" baseline="-25000" dirty="0" err="1"/>
              <a:t>f</a:t>
            </a:r>
            <a:endParaRPr lang="en-US" i="1" baseline="-25000" dirty="0"/>
          </a:p>
        </p:txBody>
      </p:sp>
      <p:sp>
        <p:nvSpPr>
          <p:cNvPr id="3" name="Content Placeholder 2"/>
          <p:cNvSpPr>
            <a:spLocks noGrp="1"/>
          </p:cNvSpPr>
          <p:nvPr>
            <p:ph idx="1"/>
          </p:nvPr>
        </p:nvSpPr>
        <p:spPr/>
        <p:txBody>
          <a:bodyPr/>
          <a:lstStyle/>
          <a:p>
            <a:r>
              <a:rPr lang="en-US" dirty="0"/>
              <a:t>The </a:t>
            </a:r>
            <a:r>
              <a:rPr lang="en-US" b="1" dirty="0"/>
              <a:t>standard free energy of formation (∆</a:t>
            </a:r>
            <a:r>
              <a:rPr lang="en-US" b="1" i="1" dirty="0" err="1"/>
              <a:t>G</a:t>
            </a:r>
            <a:r>
              <a:rPr lang="en-US" b="1" dirty="0" err="1"/>
              <a:t>°</a:t>
            </a:r>
            <a:r>
              <a:rPr lang="en-US" b="1" i="1" baseline="-25000" dirty="0" err="1"/>
              <a:t>f</a:t>
            </a:r>
            <a:r>
              <a:rPr lang="en-US" b="1" dirty="0"/>
              <a:t>)</a:t>
            </a:r>
            <a:r>
              <a:rPr lang="en-US" dirty="0"/>
              <a:t> for a compound is defined as the free energy change for the formation of one mole of a substance from its elements in their standard state at 1 bar and 25 °C.</a:t>
            </a:r>
          </a:p>
          <a:p>
            <a:endParaRPr lang="en-US" dirty="0"/>
          </a:p>
          <a:p>
            <a:r>
              <a:rPr lang="en-US" dirty="0"/>
              <a:t>Analogous to the ∆</a:t>
            </a:r>
            <a:r>
              <a:rPr lang="en-US" i="1" dirty="0" err="1"/>
              <a:t>H</a:t>
            </a:r>
            <a:r>
              <a:rPr lang="en-US" dirty="0" err="1"/>
              <a:t>°</a:t>
            </a:r>
            <a:r>
              <a:rPr lang="en-US" i="1" baseline="-25000" dirty="0" err="1"/>
              <a:t>f</a:t>
            </a:r>
            <a:r>
              <a:rPr lang="en-US" dirty="0"/>
              <a:t> discussed in Chapter 5.</a:t>
            </a:r>
          </a:p>
          <a:p>
            <a:endParaRPr lang="en-US" dirty="0"/>
          </a:p>
          <a:p>
            <a:r>
              <a:rPr lang="en-US" dirty="0"/>
              <a:t>Example: </a:t>
            </a:r>
          </a:p>
          <a:p>
            <a:pPr marL="0" lvl="2" indent="0" algn="ctr">
              <a:spcBef>
                <a:spcPts val="750"/>
              </a:spcBef>
              <a:buNone/>
            </a:pPr>
            <a:r>
              <a:rPr lang="en-US" sz="2100" dirty="0">
                <a:solidFill>
                  <a:schemeClr val="accent3"/>
                </a:solidFill>
              </a:rPr>
              <a:t>H</a:t>
            </a:r>
            <a:r>
              <a:rPr lang="en-US" sz="2100" baseline="-25000" dirty="0">
                <a:solidFill>
                  <a:schemeClr val="accent3"/>
                </a:solidFill>
              </a:rPr>
              <a:t>2</a:t>
            </a:r>
            <a:r>
              <a:rPr lang="en-US" sz="2100" dirty="0">
                <a:solidFill>
                  <a:schemeClr val="accent3"/>
                </a:solidFill>
              </a:rPr>
              <a:t>(</a:t>
            </a:r>
            <a:r>
              <a:rPr lang="en-US" sz="2100" i="1" dirty="0">
                <a:solidFill>
                  <a:schemeClr val="accent3"/>
                </a:solidFill>
              </a:rPr>
              <a:t>g</a:t>
            </a:r>
            <a:r>
              <a:rPr lang="en-US" sz="2100" dirty="0">
                <a:solidFill>
                  <a:schemeClr val="accent3"/>
                </a:solidFill>
              </a:rPr>
              <a:t>) + ½O</a:t>
            </a:r>
            <a:r>
              <a:rPr lang="en-US" sz="2100" baseline="-25000" dirty="0">
                <a:solidFill>
                  <a:schemeClr val="accent3"/>
                </a:solidFill>
              </a:rPr>
              <a:t>2</a:t>
            </a:r>
            <a:r>
              <a:rPr lang="en-US" sz="2100" dirty="0">
                <a:solidFill>
                  <a:schemeClr val="accent3"/>
                </a:solidFill>
              </a:rPr>
              <a:t>(</a:t>
            </a:r>
            <a:r>
              <a:rPr lang="en-US" sz="2100" i="1" dirty="0">
                <a:solidFill>
                  <a:schemeClr val="accent3"/>
                </a:solidFill>
              </a:rPr>
              <a:t>g</a:t>
            </a:r>
            <a:r>
              <a:rPr lang="en-US" sz="2100" dirty="0">
                <a:solidFill>
                  <a:schemeClr val="accent3"/>
                </a:solidFill>
              </a:rPr>
              <a:t>) </a:t>
            </a:r>
            <a:r>
              <a:rPr lang="en-US" sz="2100" dirty="0">
                <a:solidFill>
                  <a:schemeClr val="accent3"/>
                </a:solidFill>
                <a:sym typeface="Wingdings" pitchFamily="-103" charset="2"/>
              </a:rPr>
              <a:t> H</a:t>
            </a:r>
            <a:r>
              <a:rPr lang="en-US" sz="2100" baseline="-25000" dirty="0">
                <a:solidFill>
                  <a:schemeClr val="accent3"/>
                </a:solidFill>
                <a:sym typeface="Wingdings" pitchFamily="-103" charset="2"/>
              </a:rPr>
              <a:t>2</a:t>
            </a:r>
            <a:r>
              <a:rPr lang="en-US" sz="2100" dirty="0">
                <a:solidFill>
                  <a:schemeClr val="accent3"/>
                </a:solidFill>
                <a:sym typeface="Wingdings" pitchFamily="-103" charset="2"/>
              </a:rPr>
              <a:t>O(</a:t>
            </a:r>
            <a:r>
              <a:rPr lang="en-US" sz="2100" i="1" dirty="0">
                <a:solidFill>
                  <a:schemeClr val="accent3"/>
                </a:solidFill>
                <a:sym typeface="Wingdings" pitchFamily="-103" charset="2"/>
              </a:rPr>
              <a:t>l</a:t>
            </a:r>
            <a:r>
              <a:rPr lang="en-US" sz="2100" dirty="0">
                <a:solidFill>
                  <a:schemeClr val="accent3"/>
                </a:solidFill>
                <a:sym typeface="Wingdings" pitchFamily="-103" charset="2"/>
              </a:rPr>
              <a:t>)      </a:t>
            </a:r>
            <a:r>
              <a:rPr lang="en-US" sz="2100" dirty="0">
                <a:solidFill>
                  <a:schemeClr val="accent3"/>
                </a:solidFill>
              </a:rPr>
              <a:t>∆</a:t>
            </a:r>
            <a:r>
              <a:rPr lang="en-US" sz="2100" i="1" dirty="0" err="1">
                <a:solidFill>
                  <a:schemeClr val="accent3"/>
                </a:solidFill>
              </a:rPr>
              <a:t>G</a:t>
            </a:r>
            <a:r>
              <a:rPr lang="en-US" sz="2100" dirty="0" err="1">
                <a:solidFill>
                  <a:schemeClr val="accent3"/>
                </a:solidFill>
              </a:rPr>
              <a:t>°</a:t>
            </a:r>
            <a:r>
              <a:rPr lang="en-US" sz="2100" i="1" baseline="-25000" dirty="0" err="1">
                <a:solidFill>
                  <a:schemeClr val="accent3"/>
                </a:solidFill>
              </a:rPr>
              <a:t>f</a:t>
            </a:r>
            <a:r>
              <a:rPr lang="en-US" sz="2100" dirty="0">
                <a:solidFill>
                  <a:schemeClr val="accent3"/>
                </a:solidFill>
              </a:rPr>
              <a:t> </a:t>
            </a:r>
            <a:r>
              <a:rPr lang="en-US" sz="2100" dirty="0">
                <a:solidFill>
                  <a:schemeClr val="accent3"/>
                </a:solidFill>
                <a:sym typeface="Wingdings" pitchFamily="-103" charset="2"/>
              </a:rPr>
              <a:t>= –237.2 kJ/</a:t>
            </a:r>
            <a:r>
              <a:rPr lang="en-US" sz="2100" dirty="0" err="1">
                <a:solidFill>
                  <a:schemeClr val="accent3"/>
                </a:solidFill>
                <a:sym typeface="Wingdings" pitchFamily="-103" charset="2"/>
              </a:rPr>
              <a:t>mol</a:t>
            </a:r>
            <a:endParaRPr lang="en-US" sz="2100" dirty="0">
              <a:solidFill>
                <a:schemeClr val="accent3"/>
              </a:solidFill>
            </a:endParaRPr>
          </a:p>
          <a:p>
            <a:endParaRPr lang="en-US" dirty="0"/>
          </a:p>
        </p:txBody>
      </p:sp>
    </p:spTree>
    <p:extLst>
      <p:ext uri="{BB962C8B-B14F-4D97-AF65-F5344CB8AC3E}">
        <p14:creationId xmlns:p14="http://schemas.microsoft.com/office/powerpoint/2010/main" val="30516559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i="1" dirty="0" err="1"/>
              <a:t>G</a:t>
            </a:r>
            <a:r>
              <a:rPr lang="en-US" dirty="0" err="1"/>
              <a:t>°</a:t>
            </a:r>
            <a:r>
              <a:rPr lang="en-US" i="1" baseline="-25000" dirty="0" err="1"/>
              <a:t>f</a:t>
            </a:r>
            <a:r>
              <a:rPr lang="en-US" dirty="0"/>
              <a:t> Values Can Be Used to Calculate Δ</a:t>
            </a:r>
            <a:r>
              <a:rPr lang="en-US" i="1" dirty="0"/>
              <a:t>G</a:t>
            </a:r>
            <a:r>
              <a:rPr lang="en-US" dirty="0"/>
              <a:t>° </a:t>
            </a:r>
          </a:p>
        </p:txBody>
      </p:sp>
      <p:sp>
        <p:nvSpPr>
          <p:cNvPr id="3" name="Content Placeholder 2"/>
          <p:cNvSpPr>
            <a:spLocks noGrp="1"/>
          </p:cNvSpPr>
          <p:nvPr>
            <p:ph idx="1"/>
          </p:nvPr>
        </p:nvSpPr>
        <p:spPr/>
        <p:txBody>
          <a:bodyPr/>
          <a:lstStyle/>
          <a:p>
            <a:r>
              <a:rPr lang="en-US" dirty="0"/>
              <a:t>For a chemical reaction:</a:t>
            </a:r>
          </a:p>
          <a:p>
            <a:pPr marL="0" indent="0" algn="ctr">
              <a:buNone/>
            </a:pPr>
            <a:r>
              <a:rPr lang="en-US" i="1" dirty="0"/>
              <a:t>m</a:t>
            </a:r>
            <a:r>
              <a:rPr lang="en-US" dirty="0"/>
              <a:t>A + </a:t>
            </a:r>
            <a:r>
              <a:rPr lang="en-US" i="1" dirty="0" err="1"/>
              <a:t>n</a:t>
            </a:r>
            <a:r>
              <a:rPr lang="en-US" dirty="0" err="1"/>
              <a:t>B</a:t>
            </a:r>
            <a:r>
              <a:rPr lang="en-US" dirty="0"/>
              <a:t> → </a:t>
            </a:r>
            <a:r>
              <a:rPr lang="en-US" i="1" dirty="0" err="1"/>
              <a:t>x</a:t>
            </a:r>
            <a:r>
              <a:rPr lang="en-US" dirty="0" err="1"/>
              <a:t>C</a:t>
            </a:r>
            <a:r>
              <a:rPr lang="en-US" dirty="0"/>
              <a:t> + </a:t>
            </a:r>
            <a:r>
              <a:rPr lang="en-US" i="1" dirty="0" err="1"/>
              <a:t>y</a:t>
            </a:r>
            <a:r>
              <a:rPr lang="en-US" dirty="0" err="1"/>
              <a:t>D</a:t>
            </a:r>
            <a:endParaRPr lang="en-US" dirty="0"/>
          </a:p>
          <a:p>
            <a:endParaRPr lang="en-US" dirty="0"/>
          </a:p>
          <a:p>
            <a:pPr marL="0" indent="0" algn="ctr">
              <a:buNone/>
            </a:pPr>
            <a:r>
              <a:rPr lang="en-US" dirty="0">
                <a:solidFill>
                  <a:schemeClr val="tx1"/>
                </a:solidFill>
              </a:rPr>
              <a:t>Δ</a:t>
            </a:r>
            <a:r>
              <a:rPr lang="en-US" i="1" dirty="0">
                <a:solidFill>
                  <a:schemeClr val="tx1"/>
                </a:solidFill>
              </a:rPr>
              <a:t>G</a:t>
            </a:r>
            <a:r>
              <a:rPr lang="en-US" i="1" spc="-1000" dirty="0">
                <a:solidFill>
                  <a:schemeClr val="tx1"/>
                </a:solidFill>
              </a:rPr>
              <a:t>°</a:t>
            </a:r>
            <a:r>
              <a:rPr lang="en-US" dirty="0">
                <a:solidFill>
                  <a:schemeClr val="tx1"/>
                </a:solidFill>
              </a:rPr>
              <a:t>  = [</a:t>
            </a:r>
            <a:r>
              <a:rPr lang="en-US" i="1" dirty="0" err="1">
                <a:solidFill>
                  <a:schemeClr val="tx1"/>
                </a:solidFill>
              </a:rPr>
              <a:t>x</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baseline="-25000" dirty="0"/>
              <a:t> </a:t>
            </a:r>
            <a:r>
              <a:rPr lang="en-US" dirty="0">
                <a:solidFill>
                  <a:schemeClr val="tx1"/>
                </a:solidFill>
              </a:rPr>
              <a:t>(C) + </a:t>
            </a:r>
            <a:r>
              <a:rPr lang="en-US" i="1" dirty="0" err="1">
                <a:solidFill>
                  <a:schemeClr val="tx1"/>
                </a:solidFill>
              </a:rPr>
              <a:t>y</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baseline="-25000" dirty="0"/>
              <a:t> </a:t>
            </a:r>
            <a:r>
              <a:rPr lang="en-US" dirty="0">
                <a:solidFill>
                  <a:schemeClr val="tx1"/>
                </a:solidFill>
              </a:rPr>
              <a:t>(D)] – [</a:t>
            </a:r>
            <a:r>
              <a:rPr lang="en-US" i="1" dirty="0" err="1">
                <a:solidFill>
                  <a:schemeClr val="tx1"/>
                </a:solidFill>
              </a:rPr>
              <a:t>m</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dirty="0">
                <a:solidFill>
                  <a:schemeClr val="tx1"/>
                </a:solidFill>
              </a:rPr>
              <a:t>(A) + </a:t>
            </a:r>
            <a:r>
              <a:rPr lang="en-US" i="1" dirty="0" err="1">
                <a:solidFill>
                  <a:schemeClr val="tx1"/>
                </a:solidFill>
              </a:rPr>
              <a:t>n</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baseline="-25000" dirty="0"/>
              <a:t> </a:t>
            </a:r>
            <a:r>
              <a:rPr lang="en-US" dirty="0">
                <a:solidFill>
                  <a:schemeClr val="tx1"/>
                </a:solidFill>
              </a:rPr>
              <a:t>(B)]</a:t>
            </a:r>
          </a:p>
          <a:p>
            <a:pPr algn="ctr"/>
            <a:endParaRPr lang="en-US" dirty="0"/>
          </a:p>
          <a:p>
            <a:pPr marL="0" indent="0" algn="ctr">
              <a:buNone/>
            </a:pPr>
            <a:r>
              <a:rPr lang="en-US" dirty="0">
                <a:solidFill>
                  <a:schemeClr val="tx1"/>
                </a:solidFill>
              </a:rPr>
              <a:t>Δ</a:t>
            </a:r>
            <a:r>
              <a:rPr lang="en-US" i="1" dirty="0">
                <a:solidFill>
                  <a:schemeClr val="tx1"/>
                </a:solidFill>
              </a:rPr>
              <a:t>G</a:t>
            </a:r>
            <a:r>
              <a:rPr lang="en-US" i="1" spc="-1000" dirty="0">
                <a:solidFill>
                  <a:schemeClr val="tx1"/>
                </a:solidFill>
              </a:rPr>
              <a:t>° </a:t>
            </a:r>
            <a:r>
              <a:rPr lang="en-US" dirty="0">
                <a:solidFill>
                  <a:schemeClr val="tx1"/>
                </a:solidFill>
              </a:rPr>
              <a:t> = </a:t>
            </a:r>
            <a:r>
              <a:rPr lang="el-GR" dirty="0">
                <a:solidFill>
                  <a:schemeClr val="tx1"/>
                </a:solidFill>
              </a:rPr>
              <a:t>Σ</a:t>
            </a:r>
            <a:r>
              <a:rPr lang="en-US" i="1" dirty="0" err="1">
                <a:solidFill>
                  <a:schemeClr val="tx1"/>
                </a:solidFill>
                <a:cs typeface="Symbol" charset="2"/>
              </a:rPr>
              <a:t>n</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dirty="0">
                <a:solidFill>
                  <a:schemeClr val="tx1"/>
                </a:solidFill>
              </a:rPr>
              <a:t>(products) – </a:t>
            </a:r>
            <a:r>
              <a:rPr lang="el-GR" dirty="0">
                <a:solidFill>
                  <a:schemeClr val="tx1"/>
                </a:solidFill>
              </a:rPr>
              <a:t>Σ</a:t>
            </a:r>
            <a:r>
              <a:rPr lang="en-US" i="1" dirty="0" err="1">
                <a:cs typeface="Symbol" charset="2"/>
              </a:rPr>
              <a:t>n</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dirty="0">
                <a:solidFill>
                  <a:schemeClr val="tx1"/>
                </a:solidFill>
              </a:rPr>
              <a:t>(reactants)</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8634011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i="1" dirty="0" err="1"/>
              <a:t>G</a:t>
            </a:r>
            <a:r>
              <a:rPr lang="en-US" dirty="0" err="1"/>
              <a:t>°</a:t>
            </a:r>
            <a:r>
              <a:rPr lang="en-US" i="1" baseline="-25000" dirty="0" err="1"/>
              <a:t>f</a:t>
            </a:r>
            <a:r>
              <a:rPr lang="en-US" dirty="0"/>
              <a:t> Values Can Be Used to Calculate Δ</a:t>
            </a:r>
            <a:r>
              <a:rPr lang="en-US" i="1" dirty="0"/>
              <a:t>G</a:t>
            </a:r>
            <a:r>
              <a:rPr lang="en-US" dirty="0"/>
              <a:t>° </a:t>
            </a:r>
          </a:p>
        </p:txBody>
      </p:sp>
      <p:sp>
        <p:nvSpPr>
          <p:cNvPr id="3" name="Content Placeholder 2"/>
          <p:cNvSpPr>
            <a:spLocks noGrp="1"/>
          </p:cNvSpPr>
          <p:nvPr>
            <p:ph idx="1"/>
          </p:nvPr>
        </p:nvSpPr>
        <p:spPr/>
        <p:txBody>
          <a:bodyPr/>
          <a:lstStyle/>
          <a:p>
            <a:pPr marL="0" indent="0" algn="ctr">
              <a:buNone/>
            </a:pPr>
            <a:r>
              <a:rPr lang="en-US" dirty="0">
                <a:solidFill>
                  <a:schemeClr val="tx1"/>
                </a:solidFill>
              </a:rPr>
              <a:t>Δ</a:t>
            </a:r>
            <a:r>
              <a:rPr lang="en-US" i="1" dirty="0">
                <a:solidFill>
                  <a:schemeClr val="tx1"/>
                </a:solidFill>
              </a:rPr>
              <a:t>G</a:t>
            </a:r>
            <a:r>
              <a:rPr lang="en-US" i="1" spc="-1000" dirty="0">
                <a:solidFill>
                  <a:schemeClr val="tx1"/>
                </a:solidFill>
              </a:rPr>
              <a:t>°</a:t>
            </a:r>
            <a:r>
              <a:rPr lang="en-US" dirty="0">
                <a:solidFill>
                  <a:schemeClr val="tx1"/>
                </a:solidFill>
              </a:rPr>
              <a:t>  = </a:t>
            </a:r>
            <a:r>
              <a:rPr lang="el-GR" dirty="0">
                <a:solidFill>
                  <a:schemeClr val="tx1"/>
                </a:solidFill>
              </a:rPr>
              <a:t>Σ</a:t>
            </a:r>
            <a:r>
              <a:rPr lang="en-US" i="1" dirty="0" err="1">
                <a:solidFill>
                  <a:schemeClr val="tx1"/>
                </a:solidFill>
                <a:cs typeface="Symbol" charset="2"/>
              </a:rPr>
              <a:t>n</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baseline="-25000" dirty="0"/>
              <a:t> </a:t>
            </a:r>
            <a:r>
              <a:rPr lang="en-US" dirty="0">
                <a:solidFill>
                  <a:schemeClr val="tx1"/>
                </a:solidFill>
              </a:rPr>
              <a:t>(products) – </a:t>
            </a:r>
            <a:r>
              <a:rPr lang="el-GR" dirty="0">
                <a:solidFill>
                  <a:schemeClr val="tx1"/>
                </a:solidFill>
              </a:rPr>
              <a:t>Σ</a:t>
            </a:r>
            <a:r>
              <a:rPr lang="en-US" i="1" dirty="0" err="1">
                <a:cs typeface="Symbol" charset="2"/>
              </a:rPr>
              <a:t>n</a:t>
            </a:r>
            <a:r>
              <a:rPr lang="en-US" dirty="0" err="1">
                <a:solidFill>
                  <a:schemeClr val="tx1"/>
                </a:solidFill>
              </a:rPr>
              <a:t>Δ</a:t>
            </a:r>
            <a:r>
              <a:rPr lang="en-US" i="1" dirty="0" err="1">
                <a:solidFill>
                  <a:schemeClr val="tx1"/>
                </a:solidFill>
              </a:rPr>
              <a:t>G</a:t>
            </a:r>
            <a:r>
              <a:rPr lang="en-US" i="1" spc="-1000" dirty="0">
                <a:solidFill>
                  <a:schemeClr val="tx1"/>
                </a:solidFill>
              </a:rPr>
              <a:t>°</a:t>
            </a:r>
            <a:r>
              <a:rPr lang="en-US" dirty="0">
                <a:solidFill>
                  <a:schemeClr val="tx1"/>
                </a:solidFill>
              </a:rPr>
              <a:t> </a:t>
            </a:r>
            <a:r>
              <a:rPr lang="en-US" i="1" baseline="-25000" dirty="0"/>
              <a:t>f</a:t>
            </a:r>
            <a:r>
              <a:rPr lang="en-US" baseline="-25000" dirty="0"/>
              <a:t> </a:t>
            </a:r>
            <a:r>
              <a:rPr lang="en-US" dirty="0">
                <a:solidFill>
                  <a:schemeClr val="tx1"/>
                </a:solidFill>
              </a:rPr>
              <a:t>(reactants)</a:t>
            </a:r>
          </a:p>
          <a:p>
            <a:endParaRPr lang="en-US" dirty="0"/>
          </a:p>
          <a:p>
            <a:r>
              <a:rPr lang="en-US" dirty="0"/>
              <a:t>This equation only works for calculating ∆</a:t>
            </a:r>
            <a:r>
              <a:rPr lang="en-US" i="1" dirty="0"/>
              <a:t>G</a:t>
            </a:r>
            <a:r>
              <a:rPr lang="en-US" dirty="0"/>
              <a:t>° of a reaction at the temperature for which the values of ∆</a:t>
            </a:r>
            <a:r>
              <a:rPr lang="en-US" i="1" dirty="0" err="1"/>
              <a:t>G</a:t>
            </a:r>
            <a:r>
              <a:rPr lang="en-US" dirty="0" err="1"/>
              <a:t>°</a:t>
            </a:r>
            <a:r>
              <a:rPr lang="en-US" i="1" baseline="-25000" dirty="0" err="1"/>
              <a:t>f</a:t>
            </a:r>
            <a:r>
              <a:rPr lang="en-US" dirty="0"/>
              <a:t> are tabulated, which is 298 K.</a:t>
            </a:r>
          </a:p>
          <a:p>
            <a:endParaRPr lang="en-US" dirty="0"/>
          </a:p>
          <a:p>
            <a:r>
              <a:rPr lang="en-US" dirty="0" err="1"/>
              <a:t>Δ</a:t>
            </a:r>
            <a:r>
              <a:rPr lang="en-US" i="1" dirty="0" err="1"/>
              <a:t>G</a:t>
            </a:r>
            <a:r>
              <a:rPr lang="en-US" dirty="0" err="1"/>
              <a:t>°</a:t>
            </a:r>
            <a:r>
              <a:rPr lang="en-US" i="1" baseline="-25000" dirty="0" err="1"/>
              <a:t>f</a:t>
            </a:r>
            <a:r>
              <a:rPr lang="en-US" dirty="0"/>
              <a:t>  for any element in its most stable form at standard conditions is defined as zero.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3068697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Pressure and Concentration Effects</a:t>
            </a:r>
          </a:p>
        </p:txBody>
      </p:sp>
      <p:sp>
        <p:nvSpPr>
          <p:cNvPr id="3" name="Content Placeholder 2"/>
          <p:cNvSpPr>
            <a:spLocks noGrp="1"/>
          </p:cNvSpPr>
          <p:nvPr>
            <p:ph idx="1"/>
          </p:nvPr>
        </p:nvSpPr>
        <p:spPr>
          <a:xfrm>
            <a:off x="628650" y="955965"/>
            <a:ext cx="7886700" cy="4992772"/>
          </a:xfrm>
        </p:spPr>
        <p:txBody>
          <a:bodyPr>
            <a:normAutofit/>
          </a:bodyPr>
          <a:lstStyle/>
          <a:p>
            <a:r>
              <a:rPr lang="en-US" dirty="0"/>
              <a:t>Most of our discussion on free energy to this point has involved the standard free energy change </a:t>
            </a:r>
            <a:r>
              <a:rPr lang="el-GR" dirty="0"/>
              <a:t>Δ</a:t>
            </a:r>
            <a:r>
              <a:rPr lang="en-US" i="1" dirty="0"/>
              <a:t>G</a:t>
            </a:r>
            <a:r>
              <a:rPr lang="en-US" dirty="0"/>
              <a:t>°. </a:t>
            </a:r>
          </a:p>
          <a:p>
            <a:endParaRPr lang="en-US" dirty="0"/>
          </a:p>
          <a:p>
            <a:r>
              <a:rPr lang="en-US" dirty="0"/>
              <a:t>All species are at 1 bar of partial pressure or 1 M concentration. </a:t>
            </a:r>
          </a:p>
          <a:p>
            <a:endParaRPr lang="en-US" dirty="0"/>
          </a:p>
          <a:p>
            <a:r>
              <a:rPr lang="en-US" dirty="0"/>
              <a:t>There is a general equation that enables you to calculate </a:t>
            </a:r>
            <a:r>
              <a:rPr lang="el-GR" dirty="0"/>
              <a:t>Δ</a:t>
            </a:r>
            <a:r>
              <a:rPr lang="en-US" i="1" dirty="0"/>
              <a:t>G</a:t>
            </a:r>
            <a:r>
              <a:rPr lang="en-US" dirty="0"/>
              <a:t> under non-standard conditions. </a:t>
            </a:r>
          </a:p>
          <a:p>
            <a:endParaRPr lang="en-US" dirty="0"/>
          </a:p>
          <a:p>
            <a:endParaRPr lang="en-US" dirty="0"/>
          </a:p>
          <a:p>
            <a:endParaRPr lang="en-US" i="1" dirty="0"/>
          </a:p>
          <a:p>
            <a:r>
              <a:rPr lang="en-US" i="1" dirty="0"/>
              <a:t>T</a:t>
            </a:r>
            <a:r>
              <a:rPr lang="en-US" dirty="0"/>
              <a:t> is temperature in </a:t>
            </a:r>
            <a:r>
              <a:rPr lang="en-US" i="1" dirty="0"/>
              <a:t>K</a:t>
            </a:r>
          </a:p>
          <a:p>
            <a:r>
              <a:rPr lang="en-US" i="1" dirty="0"/>
              <a:t>R</a:t>
            </a:r>
            <a:r>
              <a:rPr lang="en-US" dirty="0"/>
              <a:t> = 0.008314 kJ/</a:t>
            </a:r>
            <a:r>
              <a:rPr lang="en-US" dirty="0" err="1"/>
              <a:t>mol</a:t>
            </a:r>
            <a:r>
              <a:rPr lang="en-US" dirty="0"/>
              <a:t>  </a:t>
            </a:r>
            <a:r>
              <a:rPr lang="en-US" sz="2000" b="1" baseline="30000" dirty="0"/>
              <a:t>.</a:t>
            </a:r>
            <a:r>
              <a:rPr lang="en-US" sz="2000" dirty="0"/>
              <a:t> </a:t>
            </a:r>
            <a:r>
              <a:rPr lang="en-US" dirty="0"/>
              <a:t> </a:t>
            </a:r>
            <a:r>
              <a:rPr lang="en-US" i="1" dirty="0"/>
              <a:t>K</a:t>
            </a:r>
          </a:p>
          <a:p>
            <a:r>
              <a:rPr lang="en-US" i="1" dirty="0"/>
              <a:t>Q</a:t>
            </a:r>
            <a:r>
              <a:rPr lang="en-US" dirty="0"/>
              <a:t> is the reaction quotient</a:t>
            </a:r>
          </a:p>
          <a:p>
            <a:endParaRPr lang="en-US" dirty="0"/>
          </a:p>
        </p:txBody>
      </p:sp>
      <p:graphicFrame>
        <p:nvGraphicFramePr>
          <p:cNvPr id="5" name="Object 4"/>
          <p:cNvGraphicFramePr>
            <a:graphicFrameLocks noGrp="1" noChangeAspect="1"/>
          </p:cNvGraphicFramePr>
          <p:nvPr>
            <p:extLst>
              <p:ext uri="{D42A27DB-BD31-4B8C-83A1-F6EECF244321}">
                <p14:modId xmlns:p14="http://schemas.microsoft.com/office/powerpoint/2010/main" val="4078338289"/>
              </p:ext>
            </p:extLst>
          </p:nvPr>
        </p:nvGraphicFramePr>
        <p:xfrm>
          <a:off x="3092522" y="3751506"/>
          <a:ext cx="2995362" cy="489616"/>
        </p:xfrm>
        <a:graphic>
          <a:graphicData uri="http://schemas.openxmlformats.org/presentationml/2006/ole">
            <mc:AlternateContent xmlns:mc="http://schemas.openxmlformats.org/markup-compatibility/2006">
              <mc:Choice xmlns:v="urn:schemas-microsoft-com:vml" Requires="v">
                <p:oleObj spid="_x0000_s7178" name="Equation" r:id="rId3" imgW="1320227" imgH="215806" progId="Equation.3">
                  <p:embed/>
                </p:oleObj>
              </mc:Choice>
              <mc:Fallback>
                <p:oleObj name="Equation" r:id="rId3" imgW="1320227" imgH="215806" progId="Equation.3">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2522" y="3751506"/>
                        <a:ext cx="2995362" cy="4896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1085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Spontaneous Process</a:t>
            </a:r>
          </a:p>
        </p:txBody>
      </p:sp>
      <p:sp>
        <p:nvSpPr>
          <p:cNvPr id="3" name="Content Placeholder 2"/>
          <p:cNvSpPr>
            <a:spLocks noGrp="1"/>
          </p:cNvSpPr>
          <p:nvPr>
            <p:ph idx="1"/>
          </p:nvPr>
        </p:nvSpPr>
        <p:spPr>
          <a:xfrm>
            <a:off x="628650" y="955965"/>
            <a:ext cx="7886700" cy="4324952"/>
          </a:xfrm>
        </p:spPr>
        <p:txBody>
          <a:bodyPr/>
          <a:lstStyle/>
          <a:p>
            <a:r>
              <a:rPr lang="en-US" dirty="0"/>
              <a:t>A spontaneous process will “just happen.”</a:t>
            </a:r>
          </a:p>
          <a:p>
            <a:endParaRPr lang="en-US" dirty="0"/>
          </a:p>
          <a:p>
            <a:r>
              <a:rPr lang="en-US" dirty="0"/>
              <a:t>A spontaneous process occurs naturally at a given set of conditions, without outside forces.</a:t>
            </a:r>
          </a:p>
          <a:p>
            <a:endParaRPr lang="en-US" dirty="0"/>
          </a:p>
          <a:p>
            <a:r>
              <a:rPr lang="en-US" dirty="0"/>
              <a:t>Example: A mixture of hydrogen and oxygen will react in the presence of a spark.</a:t>
            </a:r>
          </a:p>
          <a:p>
            <a:endParaRPr lang="en-US" dirty="0"/>
          </a:p>
          <a:p>
            <a:pPr marL="0" indent="0" algn="ctr">
              <a:buNone/>
            </a:pPr>
            <a:r>
              <a:rPr lang="en-US" dirty="0">
                <a:sym typeface="Wingdings" pitchFamily="2" charset="2"/>
              </a:rPr>
              <a:t>2H</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O</a:t>
            </a:r>
            <a:r>
              <a:rPr lang="en-US" baseline="-25000" dirty="0">
                <a:sym typeface="Wingdings" pitchFamily="2" charset="2"/>
              </a:rPr>
              <a:t>2</a:t>
            </a:r>
            <a:r>
              <a:rPr lang="en-US" dirty="0">
                <a:sym typeface="Wingdings" pitchFamily="2" charset="2"/>
              </a:rPr>
              <a:t>(</a:t>
            </a:r>
            <a:r>
              <a:rPr lang="en-US" i="1" dirty="0">
                <a:sym typeface="Wingdings" pitchFamily="2" charset="2"/>
              </a:rPr>
              <a:t>g</a:t>
            </a:r>
            <a:r>
              <a:rPr lang="en-US" dirty="0">
                <a:sym typeface="Wingdings" pitchFamily="2" charset="2"/>
              </a:rPr>
              <a:t>) + spark </a:t>
            </a:r>
            <a:r>
              <a:rPr lang="en-US" dirty="0">
                <a:latin typeface="Times New Roman"/>
                <a:cs typeface="Times New Roman"/>
                <a:sym typeface="Wingdings"/>
              </a:rPr>
              <a:t>→</a:t>
            </a:r>
            <a:r>
              <a:rPr lang="en-US" dirty="0">
                <a:sym typeface="Wingdings" pitchFamily="2" charset="2"/>
              </a:rPr>
              <a:t> 2H</a:t>
            </a:r>
            <a:r>
              <a:rPr lang="en-US" baseline="-25000" dirty="0">
                <a:sym typeface="Wingdings" pitchFamily="2" charset="2"/>
              </a:rPr>
              <a:t>2</a:t>
            </a:r>
            <a:r>
              <a:rPr lang="en-US" dirty="0">
                <a:sym typeface="Wingdings" pitchFamily="2" charset="2"/>
              </a:rPr>
              <a:t>O(</a:t>
            </a:r>
            <a:r>
              <a:rPr lang="en-US" i="1" dirty="0">
                <a:sym typeface="Wingdings" pitchFamily="2" charset="2"/>
              </a:rPr>
              <a:t>g</a:t>
            </a:r>
            <a:r>
              <a:rPr lang="en-US" dirty="0">
                <a:sym typeface="Wingdings" pitchFamily="2" charset="2"/>
              </a:rPr>
              <a:t>) </a:t>
            </a:r>
          </a:p>
          <a:p>
            <a:endParaRPr lang="en-US" dirty="0"/>
          </a:p>
        </p:txBody>
      </p:sp>
    </p:spTree>
    <p:extLst>
      <p:ext uri="{BB962C8B-B14F-4D97-AF65-F5344CB8AC3E}">
        <p14:creationId xmlns:p14="http://schemas.microsoft.com/office/powerpoint/2010/main" val="8157672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Δ</a:t>
            </a:r>
            <a:r>
              <a:rPr lang="en-US" i="1" dirty="0"/>
              <a:t>G</a:t>
            </a:r>
            <a:r>
              <a:rPr lang="en-US" dirty="0"/>
              <a:t> and the Equilibrium Constant</a:t>
            </a:r>
          </a:p>
        </p:txBody>
      </p:sp>
      <p:sp>
        <p:nvSpPr>
          <p:cNvPr id="3" name="Content Placeholder 2"/>
          <p:cNvSpPr>
            <a:spLocks noGrp="1"/>
          </p:cNvSpPr>
          <p:nvPr>
            <p:ph idx="1"/>
          </p:nvPr>
        </p:nvSpPr>
        <p:spPr/>
        <p:txBody>
          <a:bodyPr/>
          <a:lstStyle/>
          <a:p>
            <a:r>
              <a:rPr lang="en-US" dirty="0"/>
              <a:t>Thus far in this chapter, we have focused heavily on the relationship between the free energy change and the spontaneity of a reaction.</a:t>
            </a:r>
          </a:p>
          <a:p>
            <a:pPr lvl="1"/>
            <a:r>
              <a:rPr lang="en-US" dirty="0"/>
              <a:t>For a reaction to be spontaneous, Δ</a:t>
            </a:r>
            <a:r>
              <a:rPr lang="en-US" i="1" dirty="0"/>
              <a:t>G</a:t>
            </a:r>
            <a:r>
              <a:rPr lang="en-US" dirty="0"/>
              <a:t>° must be </a:t>
            </a:r>
            <a:r>
              <a:rPr lang="en-US" i="1" dirty="0"/>
              <a:t>negative</a:t>
            </a:r>
            <a:r>
              <a:rPr lang="en-US" dirty="0"/>
              <a:t>.  </a:t>
            </a:r>
          </a:p>
          <a:p>
            <a:endParaRPr lang="en-US" dirty="0"/>
          </a:p>
          <a:p>
            <a:r>
              <a:rPr lang="en-US" dirty="0"/>
              <a:t>Another measure of reaction spontaneity is the equilibrium constant, K.</a:t>
            </a:r>
          </a:p>
          <a:p>
            <a:pPr lvl="1"/>
            <a:r>
              <a:rPr lang="en-US" dirty="0"/>
              <a:t>For a reaction to be spontaneous, </a:t>
            </a:r>
            <a:r>
              <a:rPr lang="en-US" i="1" dirty="0"/>
              <a:t>K</a:t>
            </a:r>
            <a:r>
              <a:rPr lang="en-US" dirty="0"/>
              <a:t> must be </a:t>
            </a:r>
            <a:r>
              <a:rPr lang="en-US" i="1" dirty="0"/>
              <a:t>greater than 1</a:t>
            </a:r>
            <a:r>
              <a:rPr lang="en-US" dirty="0"/>
              <a:t>.</a:t>
            </a:r>
          </a:p>
          <a:p>
            <a:pPr lvl="1"/>
            <a:r>
              <a:rPr lang="en-US" dirty="0"/>
              <a:t>This should make sense because we have discussed that if </a:t>
            </a:r>
            <a:r>
              <a:rPr lang="en-US" i="1" dirty="0"/>
              <a:t>K</a:t>
            </a:r>
            <a:r>
              <a:rPr lang="en-US" dirty="0"/>
              <a:t> is greater than 1, then the reaction is product favored. </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39010787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Δ</a:t>
            </a:r>
            <a:r>
              <a:rPr lang="en-US" i="1" dirty="0"/>
              <a:t>G</a:t>
            </a:r>
            <a:r>
              <a:rPr lang="en-US" dirty="0"/>
              <a:t> and the Equilibrium Constant</a:t>
            </a:r>
          </a:p>
        </p:txBody>
      </p:sp>
      <p:sp>
        <p:nvSpPr>
          <p:cNvPr id="3" name="Content Placeholder 2"/>
          <p:cNvSpPr>
            <a:spLocks noGrp="1"/>
          </p:cNvSpPr>
          <p:nvPr>
            <p:ph idx="1"/>
          </p:nvPr>
        </p:nvSpPr>
        <p:spPr>
          <a:xfrm>
            <a:off x="628650" y="955965"/>
            <a:ext cx="7886700" cy="4787289"/>
          </a:xfrm>
        </p:spPr>
        <p:txBody>
          <a:bodyPr/>
          <a:lstStyle/>
          <a:p>
            <a:r>
              <a:rPr lang="en-US" dirty="0"/>
              <a:t>The relationship between Δ</a:t>
            </a:r>
            <a:r>
              <a:rPr lang="en-US" i="1" dirty="0"/>
              <a:t>G</a:t>
            </a:r>
            <a:r>
              <a:rPr lang="en-US" dirty="0"/>
              <a:t>° and </a:t>
            </a:r>
            <a:r>
              <a:rPr lang="en-US" i="1" dirty="0"/>
              <a:t>K</a:t>
            </a:r>
            <a:r>
              <a:rPr lang="en-US" dirty="0"/>
              <a:t> can be found starting with this general equation.</a:t>
            </a:r>
          </a:p>
          <a:p>
            <a:endParaRPr lang="en-US" dirty="0"/>
          </a:p>
          <a:p>
            <a:endParaRPr lang="en-US" dirty="0"/>
          </a:p>
          <a:p>
            <a:endParaRPr lang="en-US" dirty="0"/>
          </a:p>
          <a:p>
            <a:r>
              <a:rPr lang="en-US" dirty="0"/>
              <a:t>Remember that at equilibrium, Δ</a:t>
            </a:r>
            <a:r>
              <a:rPr lang="en-US" i="1" dirty="0"/>
              <a:t>G</a:t>
            </a:r>
            <a:r>
              <a:rPr lang="en-US" dirty="0"/>
              <a:t> = 0 and </a:t>
            </a:r>
            <a:r>
              <a:rPr lang="en-US" i="1" dirty="0"/>
              <a:t>Q</a:t>
            </a:r>
            <a:r>
              <a:rPr lang="en-US" dirty="0"/>
              <a:t> = </a:t>
            </a:r>
            <a:r>
              <a:rPr lang="en-US" i="1" dirty="0"/>
              <a:t>K</a:t>
            </a:r>
            <a:r>
              <a:rPr lang="en-US" dirty="0"/>
              <a:t>. So,</a:t>
            </a:r>
          </a:p>
          <a:p>
            <a:endParaRPr lang="en-US" dirty="0"/>
          </a:p>
          <a:p>
            <a:endParaRPr lang="en-US" dirty="0"/>
          </a:p>
          <a:p>
            <a:endParaRPr lang="en-US" dirty="0"/>
          </a:p>
          <a:p>
            <a:r>
              <a:rPr lang="en-US" dirty="0"/>
              <a:t>Therefore,</a:t>
            </a:r>
          </a:p>
        </p:txBody>
      </p:sp>
      <p:graphicFrame>
        <p:nvGraphicFramePr>
          <p:cNvPr id="5" name="Object 4"/>
          <p:cNvGraphicFramePr>
            <a:graphicFrameLocks noGrp="1" noChangeAspect="1"/>
          </p:cNvGraphicFramePr>
          <p:nvPr>
            <p:extLst>
              <p:ext uri="{D42A27DB-BD31-4B8C-83A1-F6EECF244321}">
                <p14:modId xmlns:p14="http://schemas.microsoft.com/office/powerpoint/2010/main" val="1705652567"/>
              </p:ext>
            </p:extLst>
          </p:nvPr>
        </p:nvGraphicFramePr>
        <p:xfrm>
          <a:off x="3101725" y="1859141"/>
          <a:ext cx="2846869" cy="435404"/>
        </p:xfrm>
        <a:graphic>
          <a:graphicData uri="http://schemas.openxmlformats.org/presentationml/2006/ole">
            <mc:AlternateContent xmlns:mc="http://schemas.openxmlformats.org/markup-compatibility/2006">
              <mc:Choice xmlns:v="urn:schemas-microsoft-com:vml" Requires="v">
                <p:oleObj spid="_x0000_s8221" name="Equation" r:id="rId3" imgW="1234080" imgH="182520" progId="Equation.3">
                  <p:embed/>
                </p:oleObj>
              </mc:Choice>
              <mc:Fallback>
                <p:oleObj name="Equation" r:id="rId3" imgW="1234080" imgH="182520" progId="Equation.3">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1725" y="1859141"/>
                        <a:ext cx="2846869" cy="435404"/>
                      </a:xfrm>
                      <a:prstGeom prst="rect">
                        <a:avLst/>
                      </a:prstGeom>
                      <a:noFill/>
                      <a:ln>
                        <a:noFill/>
                      </a:ln>
                    </p:spPr>
                  </p:pic>
                </p:oleObj>
              </mc:Fallback>
            </mc:AlternateContent>
          </a:graphicData>
        </a:graphic>
      </p:graphicFrame>
      <p:graphicFrame>
        <p:nvGraphicFramePr>
          <p:cNvPr id="6" name="Object 5"/>
          <p:cNvGraphicFramePr>
            <a:graphicFrameLocks noGrp="1" noChangeAspect="1"/>
          </p:cNvGraphicFramePr>
          <p:nvPr>
            <p:extLst>
              <p:ext uri="{D42A27DB-BD31-4B8C-83A1-F6EECF244321}">
                <p14:modId xmlns:p14="http://schemas.microsoft.com/office/powerpoint/2010/main" val="3981637009"/>
              </p:ext>
            </p:extLst>
          </p:nvPr>
        </p:nvGraphicFramePr>
        <p:xfrm>
          <a:off x="3101725" y="3505685"/>
          <a:ext cx="2846869" cy="1131796"/>
        </p:xfrm>
        <a:graphic>
          <a:graphicData uri="http://schemas.openxmlformats.org/presentationml/2006/ole">
            <mc:AlternateContent xmlns:mc="http://schemas.openxmlformats.org/markup-compatibility/2006">
              <mc:Choice xmlns:v="urn:schemas-microsoft-com:vml" Requires="v">
                <p:oleObj spid="_x0000_s8222" name="Equation" r:id="rId5" imgW="1106280" imgH="429480" progId="Equation.3">
                  <p:embed/>
                </p:oleObj>
              </mc:Choice>
              <mc:Fallback>
                <p:oleObj name="Equation" r:id="rId5" imgW="1106280" imgH="429480" progId="Equation.3">
                  <p:embed/>
                  <p:pic>
                    <p:nvPicPr>
                      <p:cNvPr id="0" name="Object 8"/>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01725" y="3505685"/>
                        <a:ext cx="2846869" cy="1131796"/>
                      </a:xfrm>
                      <a:prstGeom prst="rect">
                        <a:avLst/>
                      </a:prstGeom>
                      <a:noFill/>
                      <a:ln>
                        <a:noFill/>
                      </a:ln>
                    </p:spPr>
                  </p:pic>
                </p:oleObj>
              </mc:Fallback>
            </mc:AlternateContent>
          </a:graphicData>
        </a:graphic>
      </p:graphicFrame>
      <p:graphicFrame>
        <p:nvGraphicFramePr>
          <p:cNvPr id="7" name="Object 6"/>
          <p:cNvGraphicFramePr>
            <a:graphicFrameLocks noGrp="1" noChangeAspect="1"/>
          </p:cNvGraphicFramePr>
          <p:nvPr>
            <p:extLst>
              <p:ext uri="{D42A27DB-BD31-4B8C-83A1-F6EECF244321}">
                <p14:modId xmlns:p14="http://schemas.microsoft.com/office/powerpoint/2010/main" val="743575118"/>
              </p:ext>
            </p:extLst>
          </p:nvPr>
        </p:nvGraphicFramePr>
        <p:xfrm>
          <a:off x="3255838" y="4807317"/>
          <a:ext cx="2590015" cy="429963"/>
        </p:xfrm>
        <a:graphic>
          <a:graphicData uri="http://schemas.openxmlformats.org/presentationml/2006/ole">
            <mc:AlternateContent xmlns:mc="http://schemas.openxmlformats.org/markup-compatibility/2006">
              <mc:Choice xmlns:v="urn:schemas-microsoft-com:vml" Requires="v">
                <p:oleObj spid="_x0000_s8223" name="Equation" r:id="rId7" imgW="978120" imgH="155160" progId="Equation.3">
                  <p:embed/>
                </p:oleObj>
              </mc:Choice>
              <mc:Fallback>
                <p:oleObj name="Equation" r:id="rId7" imgW="978120" imgH="155160" progId="Equation.3">
                  <p:embed/>
                  <p:pic>
                    <p:nvPicPr>
                      <p:cNvPr id="0" name="Object 5"/>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55838" y="4807317"/>
                        <a:ext cx="2590015" cy="4299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145412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Δ</a:t>
            </a:r>
            <a:r>
              <a:rPr lang="en-US" i="1" dirty="0"/>
              <a:t>G</a:t>
            </a:r>
            <a:r>
              <a:rPr lang="en-US" dirty="0"/>
              <a:t> and the Equilibrium Constant</a:t>
            </a:r>
          </a:p>
        </p:txBody>
      </p:sp>
      <p:sp>
        <p:nvSpPr>
          <p:cNvPr id="3" name="Content Placeholder 2"/>
          <p:cNvSpPr>
            <a:spLocks noGrp="1"/>
          </p:cNvSpPr>
          <p:nvPr>
            <p:ph idx="1"/>
          </p:nvPr>
        </p:nvSpPr>
        <p:spPr/>
        <p:txBody>
          <a:bodyPr/>
          <a:lstStyle/>
          <a:p>
            <a:endParaRPr lang="en-US" dirty="0"/>
          </a:p>
          <a:p>
            <a:endParaRPr lang="en-US" dirty="0"/>
          </a:p>
          <a:p>
            <a:r>
              <a:rPr lang="en-US" dirty="0"/>
              <a:t>This relationship between </a:t>
            </a:r>
            <a:r>
              <a:rPr lang="el-GR" dirty="0">
                <a:cs typeface="Arial" charset="0"/>
              </a:rPr>
              <a:t>Δ</a:t>
            </a:r>
            <a:r>
              <a:rPr lang="en-US" i="1" dirty="0"/>
              <a:t>G</a:t>
            </a:r>
            <a:r>
              <a:rPr lang="en-US" dirty="0">
                <a:cs typeface="Arial" charset="0"/>
              </a:rPr>
              <a:t>°</a:t>
            </a:r>
            <a:r>
              <a:rPr lang="en-US" dirty="0"/>
              <a:t> and </a:t>
            </a:r>
            <a:r>
              <a:rPr lang="en-US" i="1" dirty="0"/>
              <a:t>K</a:t>
            </a:r>
            <a:r>
              <a:rPr lang="en-US" dirty="0"/>
              <a:t> holds for all equilibrium constants we have discussed in this course.</a:t>
            </a:r>
          </a:p>
          <a:p>
            <a:endParaRPr lang="en-US" dirty="0"/>
          </a:p>
          <a:p>
            <a:pPr marL="0" indent="0" algn="ctr">
              <a:buNone/>
            </a:pPr>
            <a:r>
              <a:rPr lang="en-US" i="1" dirty="0"/>
              <a:t>K</a:t>
            </a:r>
            <a:r>
              <a:rPr lang="en-US" baseline="-25000" dirty="0"/>
              <a:t>c</a:t>
            </a:r>
            <a:r>
              <a:rPr lang="en-US" dirty="0"/>
              <a:t>, </a:t>
            </a:r>
            <a:r>
              <a:rPr lang="en-US" i="1" dirty="0" err="1"/>
              <a:t>K</a:t>
            </a:r>
            <a:r>
              <a:rPr lang="en-US" baseline="-25000" dirty="0" err="1"/>
              <a:t>p</a:t>
            </a:r>
            <a:r>
              <a:rPr lang="en-US" dirty="0"/>
              <a:t>, </a:t>
            </a:r>
            <a:r>
              <a:rPr lang="en-US" i="1" dirty="0" err="1"/>
              <a:t>K</a:t>
            </a:r>
            <a:r>
              <a:rPr lang="en-US" baseline="-25000" dirty="0" err="1"/>
              <a:t>a</a:t>
            </a:r>
            <a:r>
              <a:rPr lang="en-US" dirty="0"/>
              <a:t>, </a:t>
            </a:r>
            <a:r>
              <a:rPr lang="en-US" i="1" dirty="0"/>
              <a:t>K</a:t>
            </a:r>
            <a:r>
              <a:rPr lang="en-US" baseline="-25000" dirty="0"/>
              <a:t>b</a:t>
            </a:r>
            <a:r>
              <a:rPr lang="en-US" dirty="0"/>
              <a:t>, </a:t>
            </a:r>
            <a:r>
              <a:rPr lang="en-US" i="1" dirty="0"/>
              <a:t>K</a:t>
            </a:r>
            <a:r>
              <a:rPr lang="en-US" baseline="-25000" dirty="0"/>
              <a:t>w</a:t>
            </a:r>
            <a:r>
              <a:rPr lang="en-US" dirty="0"/>
              <a:t>, </a:t>
            </a:r>
            <a:r>
              <a:rPr lang="en-US" i="1" dirty="0" err="1"/>
              <a:t>K</a:t>
            </a:r>
            <a:r>
              <a:rPr lang="en-US" baseline="-25000" dirty="0" err="1"/>
              <a:t>sp</a:t>
            </a:r>
            <a:r>
              <a:rPr lang="en-US" dirty="0"/>
              <a:t>, </a:t>
            </a:r>
            <a:r>
              <a:rPr lang="en-US" i="1" dirty="0" err="1"/>
              <a:t>K</a:t>
            </a:r>
            <a:r>
              <a:rPr lang="en-US" baseline="-25000" dirty="0" err="1"/>
              <a:t>f</a:t>
            </a:r>
            <a:r>
              <a:rPr lang="en-US" dirty="0"/>
              <a:t>, </a:t>
            </a:r>
            <a:r>
              <a:rPr lang="en-US" i="1" dirty="0" err="1"/>
              <a:t>K</a:t>
            </a:r>
            <a:r>
              <a:rPr lang="en-US" baseline="-25000" dirty="0" err="1"/>
              <a:t>d</a:t>
            </a:r>
            <a:endParaRPr lang="en-US" dirty="0"/>
          </a:p>
          <a:p>
            <a:endParaRPr lang="en-US" sz="2000" dirty="0"/>
          </a:p>
          <a:p>
            <a:r>
              <a:rPr lang="en-US" sz="2000" dirty="0"/>
              <a:t>We can now relate the standard free energy change of a reaction to the extent of a reaction.</a:t>
            </a:r>
          </a:p>
          <a:p>
            <a:endParaRPr lang="en-US" dirty="0"/>
          </a:p>
        </p:txBody>
      </p:sp>
      <p:sp>
        <p:nvSpPr>
          <p:cNvPr id="4" name="Content Placeholder 3"/>
          <p:cNvSpPr>
            <a:spLocks noGrp="1"/>
          </p:cNvSpPr>
          <p:nvPr>
            <p:ph idx="13"/>
          </p:nvPr>
        </p:nvSpPr>
        <p:spPr/>
        <p:txBody>
          <a:bodyPr/>
          <a:lstStyle/>
          <a:p>
            <a:endParaRPr lang="en-US"/>
          </a:p>
        </p:txBody>
      </p:sp>
      <p:graphicFrame>
        <p:nvGraphicFramePr>
          <p:cNvPr id="5" name="Object 4"/>
          <p:cNvGraphicFramePr>
            <a:graphicFrameLocks noGrp="1" noChangeAspect="1"/>
          </p:cNvGraphicFramePr>
          <p:nvPr>
            <p:extLst>
              <p:ext uri="{D42A27DB-BD31-4B8C-83A1-F6EECF244321}">
                <p14:modId xmlns:p14="http://schemas.microsoft.com/office/powerpoint/2010/main" val="4046728238"/>
              </p:ext>
            </p:extLst>
          </p:nvPr>
        </p:nvGraphicFramePr>
        <p:xfrm>
          <a:off x="3246634" y="1120804"/>
          <a:ext cx="2424702" cy="402907"/>
        </p:xfrm>
        <a:graphic>
          <a:graphicData uri="http://schemas.openxmlformats.org/presentationml/2006/ole">
            <mc:AlternateContent xmlns:mc="http://schemas.openxmlformats.org/markup-compatibility/2006">
              <mc:Choice xmlns:v="urn:schemas-microsoft-com:vml" Requires="v">
                <p:oleObj spid="_x0000_s9226" name="Equation" r:id="rId3" imgW="978120" imgH="155160" progId="Equation.3">
                  <p:embed/>
                </p:oleObj>
              </mc:Choice>
              <mc:Fallback>
                <p:oleObj name="Equation" r:id="rId3" imgW="978120" imgH="155160" progId="Equation.3">
                  <p:embed/>
                  <p:pic>
                    <p:nvPicPr>
                      <p:cNvPr id="0" name="Object 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6634" y="1120804"/>
                        <a:ext cx="2424702" cy="40290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590076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Additivity of Δ</a:t>
            </a:r>
            <a:r>
              <a:rPr lang="en-US" i="1" dirty="0"/>
              <a:t>G</a:t>
            </a:r>
            <a:r>
              <a:rPr lang="en-US" dirty="0"/>
              <a:t>; Coupled Reactions</a:t>
            </a:r>
          </a:p>
        </p:txBody>
      </p:sp>
      <p:sp>
        <p:nvSpPr>
          <p:cNvPr id="3" name="Content Placeholder 2"/>
          <p:cNvSpPr>
            <a:spLocks noGrp="1"/>
          </p:cNvSpPr>
          <p:nvPr>
            <p:ph idx="1"/>
          </p:nvPr>
        </p:nvSpPr>
        <p:spPr/>
        <p:txBody>
          <a:bodyPr>
            <a:normAutofit/>
          </a:bodyPr>
          <a:lstStyle/>
          <a:p>
            <a:r>
              <a:rPr lang="en-US" dirty="0"/>
              <a:t>As with enthalpy, free energy changes for reactions are additive if</a:t>
            </a:r>
          </a:p>
          <a:p>
            <a:endParaRPr lang="en-US" dirty="0"/>
          </a:p>
          <a:p>
            <a:pPr marL="0" indent="0">
              <a:buNone/>
            </a:pPr>
            <a:r>
              <a:rPr lang="en-US" dirty="0"/>
              <a:t>Reaction 3 = Reaction 1 + Reaction 2</a:t>
            </a:r>
          </a:p>
          <a:p>
            <a:pPr marL="0" indent="0">
              <a:buNone/>
            </a:pPr>
            <a:endParaRPr lang="en-US" dirty="0"/>
          </a:p>
          <a:p>
            <a:pPr marL="0" indent="0">
              <a:buNone/>
            </a:pPr>
            <a:r>
              <a:rPr lang="en-US" dirty="0"/>
              <a:t>Then, Δ</a:t>
            </a:r>
            <a:r>
              <a:rPr lang="en-US" i="1" dirty="0"/>
              <a:t>G</a:t>
            </a:r>
            <a:r>
              <a:rPr lang="en-US" baseline="-25000" dirty="0"/>
              <a:t>3</a:t>
            </a:r>
            <a:r>
              <a:rPr lang="en-US" dirty="0"/>
              <a:t> = Δ</a:t>
            </a:r>
            <a:r>
              <a:rPr lang="en-US" i="1" dirty="0"/>
              <a:t>G</a:t>
            </a:r>
            <a:r>
              <a:rPr lang="en-US" baseline="-25000" dirty="0"/>
              <a:t>1</a:t>
            </a:r>
            <a:r>
              <a:rPr lang="en-US" dirty="0"/>
              <a:t> + Δ</a:t>
            </a:r>
            <a:r>
              <a:rPr lang="en-US" i="1" dirty="0"/>
              <a:t>G</a:t>
            </a:r>
            <a:r>
              <a:rPr lang="en-US" baseline="-25000" dirty="0"/>
              <a:t>2</a:t>
            </a:r>
            <a:endParaRPr lang="en-US" dirty="0"/>
          </a:p>
          <a:p>
            <a:pPr lvl="1"/>
            <a:r>
              <a:rPr lang="en-US" dirty="0">
                <a:solidFill>
                  <a:schemeClr val="accent3"/>
                </a:solidFill>
              </a:rPr>
              <a:t>Also keep in mind that if a reaction is reversed, then the sign on Δ</a:t>
            </a:r>
            <a:r>
              <a:rPr lang="en-US" i="1" dirty="0">
                <a:solidFill>
                  <a:schemeClr val="accent3"/>
                </a:solidFill>
              </a:rPr>
              <a:t>G </a:t>
            </a:r>
            <a:r>
              <a:rPr lang="en-US" dirty="0">
                <a:solidFill>
                  <a:schemeClr val="accent3"/>
                </a:solidFill>
              </a:rPr>
              <a:t>is also reversed.</a:t>
            </a:r>
          </a:p>
          <a:p>
            <a:pPr lvl="1"/>
            <a:r>
              <a:rPr lang="en-US" dirty="0">
                <a:solidFill>
                  <a:schemeClr val="accent3"/>
                </a:solidFill>
              </a:rPr>
              <a:t>If a reaction is multiplied by a factor of “n,” then Δ</a:t>
            </a:r>
            <a:r>
              <a:rPr lang="en-US" i="1" dirty="0">
                <a:solidFill>
                  <a:schemeClr val="accent3"/>
                </a:solidFill>
              </a:rPr>
              <a:t>G</a:t>
            </a:r>
            <a:r>
              <a:rPr lang="en-US" dirty="0">
                <a:solidFill>
                  <a:schemeClr val="accent3"/>
                </a:solidFill>
              </a:rPr>
              <a:t> is also multiplied by a factor of “n.” </a:t>
            </a:r>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27647030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16.14</a:t>
            </a:r>
          </a:p>
        </p:txBody>
      </p:sp>
      <p:sp>
        <p:nvSpPr>
          <p:cNvPr id="7" name="Figure Legend"/>
          <p:cNvSpPr>
            <a:spLocks noGrp="1"/>
          </p:cNvSpPr>
          <p:nvPr>
            <p:ph idx="13"/>
          </p:nvPr>
        </p:nvSpPr>
        <p:spPr>
          <a:xfrm>
            <a:off x="481263" y="5712431"/>
            <a:ext cx="8034087" cy="672874"/>
          </a:xfrm>
        </p:spPr>
        <p:txBody>
          <a:bodyPr>
            <a:normAutofit fontScale="92500" lnSpcReduction="10000"/>
          </a:bodyPr>
          <a:lstStyle/>
          <a:p>
            <a:r>
              <a:rPr lang="en-US" sz="1600" dirty="0"/>
              <a:t>These plots show the free energy versus reaction progress for systems whose standard free changes are (a) negative, (b) positive, and (c) zero. </a:t>
            </a:r>
            <a:r>
              <a:rPr lang="en-US" sz="1600" dirty="0" err="1"/>
              <a:t>Nonequilibrium</a:t>
            </a:r>
            <a:r>
              <a:rPr lang="en-US" sz="1600" dirty="0"/>
              <a:t> systems will proceed spontaneously in whatever direction is necessary to minimize free energy and establish equilibrium.</a:t>
            </a:r>
          </a:p>
        </p:txBody>
      </p:sp>
      <p:pic>
        <p:nvPicPr>
          <p:cNvPr id="13314" name="Picture 2" descr="Three graphs, labeled, “a,” “b,” and “c” are shown where the y-axis is labeled, “Gibbs free energy ( G ),” and, “G superscript degree sign ( reactants ),” while the x-axis is labeled, “Reaction progress,” and “Reactants,” on the left and, “Products,” on the right. In graph a, a line begins at the upper left side and goes steadily down to a point about halfway up the y-axis and two thirds of the way on the x-axis, then rises again to a point labeled, “G superscript degree sign ( products ),” that is slightly higher than halfway up the y-axis. The distance between the beginning and ending points of the graph is labeled as, “delta G less than 0,” while the lowest point on the graph is labeled, “Q equals K greater than 1.” In graph b, a line begins at the middle left side and goes steadily down to a point about two fifths up the y-axis and one third of the way on the x-axis, then rises again to a point labeled, “G superscript degree sign ( products ),” that is near the top of the y-axis. The distance between the beginning and ending points of the graph is labeled as, “delta G greater than 0,” while the lowest point on the graph is labeled, “Q equals K less than 1.” In graph c, a line begins at the upper left side and goes steadily down to a point near the bottom of the y-axis and half way on the x-axis, then rises again to a point labeled, “G superscript degree sign ( products ),” that is equal to the starting point on the y-axis which is labeled, “G superscript degree sign ( reactants ).” The lowest point on the graph is labeled, “Q equals K equals 1.” At the top of the graph is the label, “Delta G superscript degree sign equals 0.”"/>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168290" y="883577"/>
            <a:ext cx="4728807" cy="4736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6829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xercise Number"/>
          <p:cNvSpPr>
            <a:spLocks noGrp="1"/>
          </p:cNvSpPr>
          <p:nvPr>
            <p:ph type="title"/>
          </p:nvPr>
        </p:nvSpPr>
        <p:spPr>
          <a:xfrm>
            <a:off x="457199" y="365127"/>
            <a:ext cx="8058151" cy="424583"/>
          </a:xfrm>
        </p:spPr>
        <p:txBody>
          <a:bodyPr/>
          <a:lstStyle/>
          <a:p>
            <a:r>
              <a:rPr lang="en-US" dirty="0"/>
              <a:t>Exercise 55</a:t>
            </a:r>
          </a:p>
        </p:txBody>
      </p:sp>
      <p:sp>
        <p:nvSpPr>
          <p:cNvPr id="7" name="Figure Legend" hidden="1"/>
          <p:cNvSpPr>
            <a:spLocks noGrp="1"/>
          </p:cNvSpPr>
          <p:nvPr>
            <p:ph idx="13"/>
          </p:nvPr>
        </p:nvSpPr>
        <p:spPr/>
        <p:txBody>
          <a:bodyPr>
            <a:normAutofit/>
          </a:bodyPr>
          <a:lstStyle/>
          <a:p>
            <a:endParaRPr lang="en-US" sz="1600" dirty="0"/>
          </a:p>
        </p:txBody>
      </p:sp>
      <p:pic>
        <p:nvPicPr>
          <p:cNvPr id="9" name="Figure" descr="This Lewis structure shows a six-sided ring structure composed of a methyl group single bonded to a carbon, which is double bonded to an oxygen atom in an upward position and single bonded to an oxygen atom in a downward position. The lower oxygen is single bonded to a hydrogen, which is connected by a dotted line to an oxygen that is double bonded to a carbon in an upward position. This carbon is single bonded to a methyl group to its right and to an oxygen in the upward position that is single bonded to a hydrogen that is connected by a dotted line to the double bonded oxygen on the left."/>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57199" y="2059928"/>
            <a:ext cx="8062913" cy="1624987"/>
          </a:xfrm>
          <a:prstGeom prst="rect">
            <a:avLst/>
          </a:prstGeom>
        </p:spPr>
      </p:pic>
    </p:spTree>
    <p:extLst>
      <p:ext uri="{BB962C8B-B14F-4D97-AF65-F5344CB8AC3E}">
        <p14:creationId xmlns:p14="http://schemas.microsoft.com/office/powerpoint/2010/main" val="31186977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pyright"/>
          <p:cNvSpPr>
            <a:spLocks noGrp="1"/>
          </p:cNvSpPr>
          <p:nvPr>
            <p:ph sz="half" idx="1"/>
          </p:nvPr>
        </p:nvSpPr>
        <p:spPr>
          <a:xfrm>
            <a:off x="457200" y="1107617"/>
            <a:ext cx="8062912" cy="5256973"/>
          </a:xfrm>
        </p:spPr>
        <p:txBody>
          <a:bodyPr anchor="ctr">
            <a:noAutofit/>
          </a:bodyPr>
          <a:lstStyle/>
          <a:p>
            <a:pPr marL="0" indent="0">
              <a:buNone/>
            </a:pPr>
            <a:r>
              <a:rPr lang="en-US" sz="1600"/>
              <a:t>This OpenStax ancillary resource is © Rice University under a CC-BY 4.0 International license; it may be reproduced or modified but must be attributed to OpenStax, Rice University and any changes must be noted.</a:t>
            </a:r>
          </a:p>
          <a:p>
            <a:endParaRPr lang="en-US" sz="1600" dirty="0"/>
          </a:p>
        </p:txBody>
      </p:sp>
    </p:spTree>
    <p:extLst>
      <p:ext uri="{BB962C8B-B14F-4D97-AF65-F5344CB8AC3E}">
        <p14:creationId xmlns:p14="http://schemas.microsoft.com/office/powerpoint/2010/main" val="270095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Spontaneity</a:t>
            </a:r>
          </a:p>
        </p:txBody>
      </p:sp>
      <p:sp>
        <p:nvSpPr>
          <p:cNvPr id="3" name="Content Placeholder 2"/>
          <p:cNvSpPr>
            <a:spLocks noGrp="1"/>
          </p:cNvSpPr>
          <p:nvPr>
            <p:ph idx="1"/>
          </p:nvPr>
        </p:nvSpPr>
        <p:spPr/>
        <p:txBody>
          <a:bodyPr/>
          <a:lstStyle/>
          <a:p>
            <a:r>
              <a:rPr lang="en-US" dirty="0"/>
              <a:t>It is important to not confuse spontaneous with fast.</a:t>
            </a:r>
          </a:p>
          <a:p>
            <a:endParaRPr lang="en-US" dirty="0"/>
          </a:p>
          <a:p>
            <a:r>
              <a:rPr lang="en-US" dirty="0"/>
              <a:t>The rate of a reaction (Chapter 12) and spontaneity are not necessarily connected.</a:t>
            </a:r>
          </a:p>
          <a:p>
            <a:endParaRPr lang="en-US" dirty="0"/>
          </a:p>
        </p:txBody>
      </p:sp>
      <p:sp>
        <p:nvSpPr>
          <p:cNvPr id="4" name="Content Placeholder 3"/>
          <p:cNvSpPr>
            <a:spLocks noGrp="1"/>
          </p:cNvSpPr>
          <p:nvPr>
            <p:ph idx="13"/>
          </p:nvPr>
        </p:nvSpPr>
        <p:spPr/>
        <p:txBody>
          <a:bodyPr/>
          <a:lstStyle/>
          <a:p>
            <a:endParaRPr lang="en-US"/>
          </a:p>
        </p:txBody>
      </p:sp>
    </p:spTree>
    <p:extLst>
      <p:ext uri="{BB962C8B-B14F-4D97-AF65-F5344CB8AC3E}">
        <p14:creationId xmlns:p14="http://schemas.microsoft.com/office/powerpoint/2010/main" val="417647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62013" y="365127"/>
            <a:ext cx="8053337" cy="424583"/>
          </a:xfrm>
        </p:spPr>
        <p:txBody>
          <a:bodyPr/>
          <a:lstStyle/>
          <a:p>
            <a:r>
              <a:rPr lang="en-US" dirty="0"/>
              <a:t>Figure 16.2</a:t>
            </a:r>
          </a:p>
        </p:txBody>
      </p:sp>
      <p:sp>
        <p:nvSpPr>
          <p:cNvPr id="7" name="Figure Legend"/>
          <p:cNvSpPr>
            <a:spLocks noGrp="1"/>
          </p:cNvSpPr>
          <p:nvPr>
            <p:ph idx="13"/>
          </p:nvPr>
        </p:nvSpPr>
        <p:spPr>
          <a:xfrm>
            <a:off x="462013" y="5332288"/>
            <a:ext cx="8053337" cy="857808"/>
          </a:xfrm>
        </p:spPr>
        <p:txBody>
          <a:bodyPr>
            <a:normAutofit/>
          </a:bodyPr>
          <a:lstStyle/>
          <a:p>
            <a:r>
              <a:rPr lang="en-US" sz="1600" dirty="0"/>
              <a:t>Both U-238 and Tc-99m undergo spontaneous radioactive decay, but at drastically different rates. Over the course of one week, essentially all of a Tc-99m sample and none of a U-238 sample will have decayed.</a:t>
            </a:r>
          </a:p>
        </p:txBody>
      </p:sp>
      <p:pic>
        <p:nvPicPr>
          <p:cNvPr id="11266" name="Picture 2" descr="A graph of two lines is shown where the y-axis is labeled, “amount of isotope remaining ( percent sign ),” and has values zero through one hundred, in increments of ten, written along the axis. The x-axis is labeled, “time ( days )” and has values zero through seven, in increments of one, written along the axis. The first graph, drawn with a blue line, begins at the top left value of one hundred on the y-axis and zero on the x-axis and falls steeply over the first three minutes, then the graphed line becomes almost horizontal until it reaches seven minutes on the x-axis. The second graph, drawn in red, begins at the same point as the first, but remains perfectly horizontal with no change along the y-axis. A legend labels the red line as, “U dash 238,” and the blue line as,"/>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233221" y="1068619"/>
            <a:ext cx="4465530" cy="392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879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igure Number"/>
          <p:cNvSpPr>
            <a:spLocks noGrp="1"/>
          </p:cNvSpPr>
          <p:nvPr>
            <p:ph type="title"/>
          </p:nvPr>
        </p:nvSpPr>
        <p:spPr>
          <a:xfrm>
            <a:off x="481263" y="365127"/>
            <a:ext cx="8034087" cy="424583"/>
          </a:xfrm>
        </p:spPr>
        <p:txBody>
          <a:bodyPr/>
          <a:lstStyle/>
          <a:p>
            <a:r>
              <a:rPr lang="en-US" dirty="0"/>
              <a:t>Figure 16.3</a:t>
            </a:r>
          </a:p>
        </p:txBody>
      </p:sp>
      <p:sp>
        <p:nvSpPr>
          <p:cNvPr id="7" name="Figure Legend"/>
          <p:cNvSpPr>
            <a:spLocks noGrp="1"/>
          </p:cNvSpPr>
          <p:nvPr>
            <p:ph idx="13"/>
          </p:nvPr>
        </p:nvSpPr>
        <p:spPr>
          <a:xfrm>
            <a:off x="481263" y="4918365"/>
            <a:ext cx="8034087" cy="1271731"/>
          </a:xfrm>
        </p:spPr>
        <p:txBody>
          <a:bodyPr>
            <a:normAutofit/>
          </a:bodyPr>
          <a:lstStyle/>
          <a:p>
            <a:r>
              <a:rPr lang="en-US" sz="1400" dirty="0"/>
              <a:t>The conversion of carbon from the diamond allotrope to the graphite allotrope is spontaneous at ambient pressure, but its rate is immeasurably slow at low to moderate temperatures. This process is known as graphitization, and its rate can be increased to easily measurable values at temperatures in the 1000–2000 K range. (credit “diamond” photo: modification of work by “Fancy Diamonds”/Flickr; credit “graphite” photo: </a:t>
            </a:r>
            <a:r>
              <a:rPr lang="en-US" sz="1400" dirty="0" err="1"/>
              <a:t>modificaton</a:t>
            </a:r>
            <a:r>
              <a:rPr lang="en-US" sz="1400" dirty="0"/>
              <a:t> of work by images-of-</a:t>
            </a:r>
            <a:r>
              <a:rPr lang="en-US" sz="1400" dirty="0" err="1"/>
              <a:t>elements.com</a:t>
            </a:r>
            <a:r>
              <a:rPr lang="en-US" sz="1400" dirty="0"/>
              <a:t>/</a:t>
            </a:r>
            <a:r>
              <a:rPr lang="en-US" sz="1400" dirty="0" err="1"/>
              <a:t>carbon.php</a:t>
            </a:r>
            <a:r>
              <a:rPr lang="en-US" sz="1400" dirty="0"/>
              <a:t>)</a:t>
            </a:r>
            <a:endParaRPr lang="en-US" sz="1600" dirty="0"/>
          </a:p>
        </p:txBody>
      </p:sp>
      <p:pic>
        <p:nvPicPr>
          <p:cNvPr id="8" name="Figure" descr="Two pairs of images are shown. The left pair, labeled, “C, ( diamond ),” has a picture of a diamond held by a pair of plyers and a diagram of the molecular arrangement. The second pair, labeled, “C ( graphite ),” has a picture of a large, black, slightly shiny rock and a diagram of four sheets composed of many atoms arranged in large squares in a stacked arrangement with space between each."/>
          <p:cNvPicPr>
            <a:picLocks noChangeAspect="1"/>
          </p:cNvPicPr>
          <p:nvPr/>
        </p:nvPicPr>
        <p:blipFill>
          <a:blip r:embed="rId2" cstate="email">
            <a:extLst>
              <a:ext uri="{28A0092B-C50C-407E-A947-70E740481C1C}">
                <a14:useLocalDpi xmlns:a14="http://schemas.microsoft.com/office/drawing/2010/main" val="0"/>
              </a:ext>
            </a:extLst>
          </a:blip>
          <a:srcRect l="-27497" r="-27497"/>
          <a:stretch>
            <a:fillRect/>
          </a:stretch>
        </p:blipFill>
        <p:spPr>
          <a:xfrm>
            <a:off x="457199" y="1122386"/>
            <a:ext cx="8062913" cy="3500071"/>
          </a:xfrm>
          <a:prstGeom prst="rect">
            <a:avLst/>
          </a:prstGeom>
        </p:spPr>
      </p:pic>
    </p:spTree>
    <p:extLst>
      <p:ext uri="{BB962C8B-B14F-4D97-AF65-F5344CB8AC3E}">
        <p14:creationId xmlns:p14="http://schemas.microsoft.com/office/powerpoint/2010/main" val="1654405804"/>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917</TotalTime>
  <Words>3086</Words>
  <Application>Microsoft Macintosh PowerPoint</Application>
  <PresentationFormat>On-screen Show (4:3)</PresentationFormat>
  <Paragraphs>421</Paragraphs>
  <Slides>66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3" baseType="lpstr">
      <vt:lpstr>Arial</vt:lpstr>
      <vt:lpstr>Calibri</vt:lpstr>
      <vt:lpstr>Calibri Light</vt:lpstr>
      <vt:lpstr>Symbol</vt:lpstr>
      <vt:lpstr>Times New Roman</vt:lpstr>
      <vt:lpstr>Office Theme</vt:lpstr>
      <vt:lpstr>Equation</vt:lpstr>
      <vt:lpstr>PowerPoint Presentation</vt:lpstr>
      <vt:lpstr>Chapter Outline</vt:lpstr>
      <vt:lpstr>Figure 16.1</vt:lpstr>
      <vt:lpstr>Learning Objectives</vt:lpstr>
      <vt:lpstr>Spontaneous Process</vt:lpstr>
      <vt:lpstr>Spontaneous Process</vt:lpstr>
      <vt:lpstr>Spontaneity</vt:lpstr>
      <vt:lpstr>Figure 16.2</vt:lpstr>
      <vt:lpstr>Figure 16.3</vt:lpstr>
      <vt:lpstr>Spontaneity</vt:lpstr>
      <vt:lpstr>Energy and Spontaneity</vt:lpstr>
      <vt:lpstr>Exceptions</vt:lpstr>
      <vt:lpstr>Dispersal of Matter</vt:lpstr>
      <vt:lpstr>Figure 16.4</vt:lpstr>
      <vt:lpstr>Dispersal of Energy</vt:lpstr>
      <vt:lpstr>Figure 16.5</vt:lpstr>
      <vt:lpstr>Figure 16.6</vt:lpstr>
      <vt:lpstr>Some Other Factor</vt:lpstr>
      <vt:lpstr>Learning Objectives</vt:lpstr>
      <vt:lpstr>Entropy</vt:lpstr>
      <vt:lpstr>Figure 16.7</vt:lpstr>
      <vt:lpstr>Entropy and Microstates</vt:lpstr>
      <vt:lpstr>Entropy and Microstates</vt:lpstr>
      <vt:lpstr>Figure 16.8</vt:lpstr>
      <vt:lpstr>Entropy and Microstates</vt:lpstr>
      <vt:lpstr>Entropy and Microstates</vt:lpstr>
      <vt:lpstr>Entropy and Microstates</vt:lpstr>
      <vt:lpstr>Entropy Changes</vt:lpstr>
      <vt:lpstr>Factors That Influence Entropy</vt:lpstr>
      <vt:lpstr>Figure 16.9</vt:lpstr>
      <vt:lpstr>Example 16.2</vt:lpstr>
      <vt:lpstr>Figure 16.10</vt:lpstr>
      <vt:lpstr>Entropy vs. Temperature</vt:lpstr>
      <vt:lpstr>Figure 16.11</vt:lpstr>
      <vt:lpstr>Factors that Influence Entropy</vt:lpstr>
      <vt:lpstr>Learning Objectives</vt:lpstr>
      <vt:lpstr>The Second and Third Laws of Thermodynamics</vt:lpstr>
      <vt:lpstr>Change in Entropy of the Surroundings, ΔSsurr</vt:lpstr>
      <vt:lpstr>The Second Law of Thermodynamics</vt:lpstr>
      <vt:lpstr>The Second Law of Thermodynamics</vt:lpstr>
      <vt:lpstr>The Third Law of Thermodynamics</vt:lpstr>
      <vt:lpstr>Standard Entropies</vt:lpstr>
      <vt:lpstr>Table 16.2 </vt:lpstr>
      <vt:lpstr>ΔS° for Reactions</vt:lpstr>
      <vt:lpstr>Learning Objectives</vt:lpstr>
      <vt:lpstr>Free Energy, G</vt:lpstr>
      <vt:lpstr>Gibbs Free Energy Change, ΔG </vt:lpstr>
      <vt:lpstr>Gibbs Free Energy Change, ΔI </vt:lpstr>
      <vt:lpstr>ΔG and Spontaneity </vt:lpstr>
      <vt:lpstr>Relationship among ΔG, ΔH, and ΔS</vt:lpstr>
      <vt:lpstr>ΔG = ΔH – TΔS</vt:lpstr>
      <vt:lpstr>Figure 16.12</vt:lpstr>
      <vt:lpstr>Figure 16.13</vt:lpstr>
      <vt:lpstr>Direction of Spontaneity Change</vt:lpstr>
      <vt:lpstr>The Standard Free Energy Change, ΔG°</vt:lpstr>
      <vt:lpstr>Standard Free Energy of Formation, ∆G°f</vt:lpstr>
      <vt:lpstr>∆G°f Values Can Be Used to Calculate ΔG° </vt:lpstr>
      <vt:lpstr>∆G°f Values Can Be Used to Calculate ΔG° </vt:lpstr>
      <vt:lpstr>Pressure and Concentration Effects</vt:lpstr>
      <vt:lpstr>ΔG and the Equilibrium Constant</vt:lpstr>
      <vt:lpstr>ΔG and the Equilibrium Constant</vt:lpstr>
      <vt:lpstr>ΔG and the Equilibrium Constant</vt:lpstr>
      <vt:lpstr>Additivity of ΔG; Coupled Reactions</vt:lpstr>
      <vt:lpstr>Figure 16.14</vt:lpstr>
      <vt:lpstr>Exercise 55</vt:lpstr>
      <vt:lpstr>PowerPoint Presentation</vt:lpstr>
    </vt:vector>
  </TitlesOfParts>
  <Company>WNI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 Chapter 16 - Thermodynamics</dc:title>
  <dc:creator>Spuddy McSpare</dc:creator>
  <cp:lastModifiedBy>Microsoft Office User</cp:lastModifiedBy>
  <cp:revision>106</cp:revision>
  <dcterms:created xsi:type="dcterms:W3CDTF">2012-06-04T02:13:36Z</dcterms:created>
  <dcterms:modified xsi:type="dcterms:W3CDTF">2019-08-20T15:57:43Z</dcterms:modified>
</cp:coreProperties>
</file>