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64"/>
  </p:notesMasterIdLst>
  <p:handoutMasterIdLst>
    <p:handoutMasterId r:id="rId65"/>
  </p:handoutMasterIdLst>
  <p:sldIdLst>
    <p:sldId id="256" r:id="rId2"/>
    <p:sldId id="316" r:id="rId3"/>
    <p:sldId id="280" r:id="rId4"/>
    <p:sldId id="317" r:id="rId5"/>
    <p:sldId id="318" r:id="rId6"/>
    <p:sldId id="319" r:id="rId7"/>
    <p:sldId id="320" r:id="rId8"/>
    <p:sldId id="321" r:id="rId9"/>
    <p:sldId id="322" r:id="rId10"/>
    <p:sldId id="323" r:id="rId11"/>
    <p:sldId id="324" r:id="rId12"/>
    <p:sldId id="325" r:id="rId13"/>
    <p:sldId id="299" r:id="rId14"/>
    <p:sldId id="326" r:id="rId15"/>
    <p:sldId id="327" r:id="rId16"/>
    <p:sldId id="300" r:id="rId17"/>
    <p:sldId id="328" r:id="rId18"/>
    <p:sldId id="329" r:id="rId19"/>
    <p:sldId id="330" r:id="rId20"/>
    <p:sldId id="331" r:id="rId21"/>
    <p:sldId id="332" r:id="rId22"/>
    <p:sldId id="333" r:id="rId23"/>
    <p:sldId id="295" r:id="rId24"/>
    <p:sldId id="334" r:id="rId25"/>
    <p:sldId id="335" r:id="rId26"/>
    <p:sldId id="355" r:id="rId27"/>
    <p:sldId id="336" r:id="rId28"/>
    <p:sldId id="294" r:id="rId29"/>
    <p:sldId id="337" r:id="rId30"/>
    <p:sldId id="338" r:id="rId31"/>
    <p:sldId id="339" r:id="rId32"/>
    <p:sldId id="340" r:id="rId33"/>
    <p:sldId id="291" r:id="rId34"/>
    <p:sldId id="341" r:id="rId35"/>
    <p:sldId id="342" r:id="rId36"/>
    <p:sldId id="343" r:id="rId37"/>
    <p:sldId id="357" r:id="rId38"/>
    <p:sldId id="344" r:id="rId39"/>
    <p:sldId id="345" r:id="rId40"/>
    <p:sldId id="346" r:id="rId41"/>
    <p:sldId id="347" r:id="rId42"/>
    <p:sldId id="290" r:id="rId43"/>
    <p:sldId id="348" r:id="rId44"/>
    <p:sldId id="349" r:id="rId45"/>
    <p:sldId id="350" r:id="rId46"/>
    <p:sldId id="351" r:id="rId47"/>
    <p:sldId id="352" r:id="rId48"/>
    <p:sldId id="313" r:id="rId49"/>
    <p:sldId id="314" r:id="rId50"/>
    <p:sldId id="284" r:id="rId51"/>
    <p:sldId id="283" r:id="rId52"/>
    <p:sldId id="302" r:id="rId53"/>
    <p:sldId id="305" r:id="rId54"/>
    <p:sldId id="353" r:id="rId55"/>
    <p:sldId id="309" r:id="rId56"/>
    <p:sldId id="308" r:id="rId57"/>
    <p:sldId id="307" r:id="rId58"/>
    <p:sldId id="354" r:id="rId59"/>
    <p:sldId id="311" r:id="rId60"/>
    <p:sldId id="312" r:id="rId61"/>
    <p:sldId id="310" r:id="rId62"/>
    <p:sldId id="315"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D419"/>
    <a:srgbClr val="6CB255"/>
    <a:srgbClr val="212F62"/>
    <a:srgbClr val="72A510"/>
    <a:srgbClr val="A4EC1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3" autoAdjust="0"/>
    <p:restoredTop sz="94574" autoAdjust="0"/>
  </p:normalViewPr>
  <p:slideViewPr>
    <p:cSldViewPr snapToGrid="0" snapToObjects="1">
      <p:cViewPr varScale="1">
        <p:scale>
          <a:sx n="120" d="100"/>
          <a:sy n="120" d="100"/>
        </p:scale>
        <p:origin x="144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112" d="100"/>
          <a:sy n="112" d="100"/>
        </p:scale>
        <p:origin x="-5200"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48D041A-73BB-E643-A8C7-50D88C2F22F5}" type="datetimeFigureOut">
              <a:rPr lang="en-US" smtClean="0"/>
              <a:t>8/20/19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6EFEC5-3018-A548-B247-453C6EC1EC1A}" type="slidenum">
              <a:rPr lang="en-US" smtClean="0"/>
              <a:t>‹#›</a:t>
            </a:fld>
            <a:endParaRPr lang="en-US"/>
          </a:p>
        </p:txBody>
      </p:sp>
    </p:spTree>
    <p:extLst>
      <p:ext uri="{BB962C8B-B14F-4D97-AF65-F5344CB8AC3E}">
        <p14:creationId xmlns:p14="http://schemas.microsoft.com/office/powerpoint/2010/main" val="1330057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0C80CE-F63C-1248-B788-C39A81E6C77E}" type="datetimeFigureOut">
              <a:rPr lang="en-US" smtClean="0"/>
              <a:t>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AFA8F7-CA97-BD4F-9273-68E6158B84AB}" type="slidenum">
              <a:rPr lang="en-US" smtClean="0"/>
              <a:t>‹#›</a:t>
            </a:fld>
            <a:endParaRPr lang="en-US"/>
          </a:p>
        </p:txBody>
      </p:sp>
    </p:spTree>
    <p:extLst>
      <p:ext uri="{BB962C8B-B14F-4D97-AF65-F5344CB8AC3E}">
        <p14:creationId xmlns:p14="http://schemas.microsoft.com/office/powerpoint/2010/main" val="58113801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FA8F7-CA97-BD4F-9273-68E6158B84AB}" type="slidenum">
              <a:rPr lang="en-US" smtClean="0"/>
              <a:t>28</a:t>
            </a:fld>
            <a:endParaRPr lang="en-US"/>
          </a:p>
        </p:txBody>
      </p:sp>
    </p:spTree>
    <p:extLst>
      <p:ext uri="{BB962C8B-B14F-4D97-AF65-F5344CB8AC3E}">
        <p14:creationId xmlns:p14="http://schemas.microsoft.com/office/powerpoint/2010/main" val="3986655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498250"/>
            <a:ext cx="6858000" cy="1011237"/>
          </a:xfrm>
        </p:spPr>
        <p:txBody>
          <a:bodyPr anchor="b"/>
          <a:lstStyle>
            <a:lvl1pPr algn="ctr">
              <a:defRPr sz="4500"/>
            </a:lvl1pPr>
          </a:lstStyle>
          <a:p>
            <a:r>
              <a:rPr lang="en-US" dirty="0"/>
              <a:t>Title of the Book</a:t>
            </a:r>
          </a:p>
        </p:txBody>
      </p:sp>
      <p:sp>
        <p:nvSpPr>
          <p:cNvPr id="5" name="Footer Placeholder 4"/>
          <p:cNvSpPr>
            <a:spLocks noGrp="1"/>
          </p:cNvSpPr>
          <p:nvPr>
            <p:ph type="ftr" sz="quarter" idx="11"/>
          </p:nvPr>
        </p:nvSpPr>
        <p:spPr>
          <a:xfrm>
            <a:off x="1142999" y="6356350"/>
            <a:ext cx="6412424" cy="354416"/>
          </a:xfrm>
        </p:spPr>
        <p:txBody>
          <a:bodyPr/>
          <a:lstStyle/>
          <a:p>
            <a:endParaRPr lang="en-US"/>
          </a:p>
        </p:txBody>
      </p:sp>
      <p:sp>
        <p:nvSpPr>
          <p:cNvPr id="9" name="Picture Placeholder 8"/>
          <p:cNvSpPr>
            <a:spLocks noGrp="1"/>
          </p:cNvSpPr>
          <p:nvPr>
            <p:ph type="pic" sz="quarter" idx="13"/>
          </p:nvPr>
        </p:nvSpPr>
        <p:spPr>
          <a:xfrm>
            <a:off x="2987874" y="2390620"/>
            <a:ext cx="3168253" cy="3851130"/>
          </a:xfrm>
        </p:spPr>
        <p:txBody>
          <a:bodyPr>
            <a:normAutofit/>
          </a:bodyPr>
          <a:lstStyle>
            <a:lvl1pPr marL="0" indent="0">
              <a:buNone/>
              <a:defRPr sz="900"/>
            </a:lvl1pPr>
          </a:lstStyle>
          <a:p>
            <a:endParaRPr lang="en-US" dirty="0"/>
          </a:p>
        </p:txBody>
      </p:sp>
      <p:sp>
        <p:nvSpPr>
          <p:cNvPr id="10" name="Title 1"/>
          <p:cNvSpPr txBox="1">
            <a:spLocks/>
          </p:cNvSpPr>
          <p:nvPr userDrawn="1"/>
        </p:nvSpPr>
        <p:spPr>
          <a:xfrm>
            <a:off x="1142999" y="1509485"/>
            <a:ext cx="6858000" cy="672883"/>
          </a:xfrm>
          <a:prstGeom prst="rect">
            <a:avLst/>
          </a:prstGeom>
        </p:spPr>
        <p:txBody>
          <a:bodyPr vert="horz" lIns="68580" tIns="34290" rIns="68580" bIns="34290" rtlCol="0" anchor="b">
            <a:normAutofit lnSpcReduction="10000"/>
          </a:bodyPr>
          <a:lstStyle>
            <a:lvl1pPr algn="ctr" defTabSz="914400" rtl="0" eaLnBrk="1" latinLnBrk="0" hangingPunct="1">
              <a:lnSpc>
                <a:spcPct val="90000"/>
              </a:lnSpc>
              <a:spcBef>
                <a:spcPct val="0"/>
              </a:spcBef>
              <a:buNone/>
              <a:defRPr sz="6000" kern="1200">
                <a:solidFill>
                  <a:schemeClr val="accent6"/>
                </a:solidFill>
                <a:latin typeface="+mj-lt"/>
                <a:ea typeface="+mj-ea"/>
                <a:cs typeface="+mj-cs"/>
              </a:defRPr>
            </a:lvl1pPr>
          </a:lstStyle>
          <a:p>
            <a:endParaRPr lang="en-US" sz="4800" dirty="0">
              <a:solidFill>
                <a:schemeClr val="accent5"/>
              </a:solidFill>
            </a:endParaRPr>
          </a:p>
        </p:txBody>
      </p:sp>
      <p:sp>
        <p:nvSpPr>
          <p:cNvPr id="11" name="Text Placeholder 10"/>
          <p:cNvSpPr>
            <a:spLocks noGrp="1"/>
          </p:cNvSpPr>
          <p:nvPr>
            <p:ph type="body" sz="quarter" idx="14" hasCustomPrompt="1"/>
          </p:nvPr>
        </p:nvSpPr>
        <p:spPr>
          <a:xfrm>
            <a:off x="1143000" y="1509713"/>
            <a:ext cx="6858000" cy="443778"/>
          </a:xfrm>
        </p:spPr>
        <p:txBody>
          <a:bodyPr/>
          <a:lstStyle>
            <a:lvl1pPr marL="0" indent="0" algn="ctr">
              <a:buNone/>
              <a:defRPr baseline="0">
                <a:solidFill>
                  <a:schemeClr val="accent5"/>
                </a:solidFill>
              </a:defRPr>
            </a:lvl1pPr>
            <a:lvl2pPr marL="342900" indent="0" algn="ctr">
              <a:buNone/>
              <a:defRPr/>
            </a:lvl2pPr>
            <a:lvl3pPr marL="685800" indent="0" algn="ctr">
              <a:buNone/>
              <a:defRPr/>
            </a:lvl3pPr>
            <a:lvl4pPr marL="1028700" indent="0" algn="ctr">
              <a:buNone/>
              <a:defRPr/>
            </a:lvl4pPr>
            <a:lvl5pPr marL="1371600" indent="0" algn="ctr">
              <a:buNone/>
              <a:defRPr/>
            </a:lvl5pPr>
          </a:lstStyle>
          <a:p>
            <a:pPr lvl="0"/>
            <a:r>
              <a:rPr lang="en-US" dirty="0"/>
              <a:t>Chapter # CHAPTER TITLE</a:t>
            </a:r>
          </a:p>
        </p:txBody>
      </p:sp>
      <p:sp>
        <p:nvSpPr>
          <p:cNvPr id="12" name="TextBox 11"/>
          <p:cNvSpPr txBox="1"/>
          <p:nvPr userDrawn="1"/>
        </p:nvSpPr>
        <p:spPr>
          <a:xfrm>
            <a:off x="3164031" y="1946842"/>
            <a:ext cx="2815937" cy="461665"/>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dirty="0"/>
              <a:t>PowerPoint Image Slideshow</a:t>
            </a:r>
          </a:p>
          <a:p>
            <a:pPr algn="ctr"/>
            <a:endParaRPr lang="en-US" sz="1200" dirty="0"/>
          </a:p>
        </p:txBody>
      </p:sp>
    </p:spTree>
    <p:extLst>
      <p:ext uri="{BB962C8B-B14F-4D97-AF65-F5344CB8AC3E}">
        <p14:creationId xmlns:p14="http://schemas.microsoft.com/office/powerpoint/2010/main" val="1235332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7"/>
            <a:ext cx="7886700" cy="424583"/>
          </a:xfrm>
        </p:spPr>
        <p:txBody>
          <a:bodyPr>
            <a:normAutofit/>
          </a:bodyPr>
          <a:lstStyle>
            <a:lvl1pPr>
              <a:defRPr sz="2100" b="1"/>
            </a:lvl1pPr>
          </a:lstStyle>
          <a:p>
            <a:r>
              <a:rPr lang="en-US" dirty="0"/>
              <a:t>Figure #.#</a:t>
            </a:r>
          </a:p>
        </p:txBody>
      </p:sp>
      <p:sp>
        <p:nvSpPr>
          <p:cNvPr id="3" name="Content Placeholder 2"/>
          <p:cNvSpPr>
            <a:spLocks noGrp="1"/>
          </p:cNvSpPr>
          <p:nvPr>
            <p:ph idx="1"/>
          </p:nvPr>
        </p:nvSpPr>
        <p:spPr>
          <a:xfrm>
            <a:off x="628650" y="955965"/>
            <a:ext cx="7886700" cy="37961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628650" y="6356351"/>
            <a:ext cx="7071014" cy="365125"/>
          </a:xfrm>
        </p:spPr>
        <p:txBody>
          <a:bodyPr/>
          <a:lstStyle/>
          <a:p>
            <a:endParaRPr lang="en-US"/>
          </a:p>
        </p:txBody>
      </p:sp>
      <p:sp>
        <p:nvSpPr>
          <p:cNvPr id="7" name="Content Placeholder 2"/>
          <p:cNvSpPr>
            <a:spLocks noGrp="1"/>
          </p:cNvSpPr>
          <p:nvPr>
            <p:ph idx="13" hasCustomPrompt="1"/>
          </p:nvPr>
        </p:nvSpPr>
        <p:spPr>
          <a:xfrm>
            <a:off x="628650" y="4918365"/>
            <a:ext cx="7886700" cy="1271731"/>
          </a:xfrm>
        </p:spPr>
        <p:txBody>
          <a:bodyPr>
            <a:normAutofit/>
          </a:bodyPr>
          <a:lstStyle>
            <a:lvl1pPr marL="0" indent="0">
              <a:buNone/>
              <a:defRPr sz="1200"/>
            </a:lvl1pPr>
          </a:lstStyle>
          <a:p>
            <a:pPr lvl="0"/>
            <a:r>
              <a:rPr lang="en-US" dirty="0"/>
              <a:t>Caption</a:t>
            </a:r>
          </a:p>
        </p:txBody>
      </p:sp>
    </p:spTree>
    <p:extLst>
      <p:ext uri="{BB962C8B-B14F-4D97-AF65-F5344CB8AC3E}">
        <p14:creationId xmlns:p14="http://schemas.microsoft.com/office/powerpoint/2010/main" val="3814862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466148"/>
          </a:xfrm>
        </p:spPr>
        <p:txBody>
          <a:bodyPr>
            <a:normAutofit/>
          </a:bodyPr>
          <a:lstStyle>
            <a:lvl1pPr>
              <a:defRPr sz="2100" b="1"/>
            </a:lvl1pPr>
          </a:lstStyle>
          <a:p>
            <a:r>
              <a:rPr lang="en-US" dirty="0"/>
              <a:t>Figure #.#</a:t>
            </a:r>
          </a:p>
        </p:txBody>
      </p:sp>
      <p:sp>
        <p:nvSpPr>
          <p:cNvPr id="3" name="Content Placeholder 2"/>
          <p:cNvSpPr>
            <a:spLocks noGrp="1"/>
          </p:cNvSpPr>
          <p:nvPr>
            <p:ph sz="half" idx="1"/>
          </p:nvPr>
        </p:nvSpPr>
        <p:spPr>
          <a:xfrm>
            <a:off x="628650" y="1010661"/>
            <a:ext cx="3886200" cy="5166302"/>
          </a:xfrm>
        </p:spPr>
        <p:txBody>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010661"/>
            <a:ext cx="3886200" cy="516630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628650" y="6356351"/>
            <a:ext cx="7060623" cy="365125"/>
          </a:xfrm>
        </p:spPr>
        <p:txBody>
          <a:bodyPr/>
          <a:lstStyle/>
          <a:p>
            <a:endParaRPr lang="en-US"/>
          </a:p>
        </p:txBody>
      </p:sp>
    </p:spTree>
    <p:extLst>
      <p:ext uri="{BB962C8B-B14F-4D97-AF65-F5344CB8AC3E}">
        <p14:creationId xmlns:p14="http://schemas.microsoft.com/office/powerpoint/2010/main" val="576695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535420"/>
          </a:xfrm>
        </p:spPr>
        <p:txBody>
          <a:bodyPr>
            <a:normAutofit/>
          </a:bodyPr>
          <a:lstStyle>
            <a:lvl1pPr>
              <a:defRPr sz="2100" b="1" baseline="0"/>
            </a:lvl1pPr>
          </a:lstStyle>
          <a:p>
            <a:r>
              <a:rPr lang="en-US" dirty="0"/>
              <a:t>Figure #.#</a:t>
            </a:r>
          </a:p>
        </p:txBody>
      </p:sp>
      <p:sp>
        <p:nvSpPr>
          <p:cNvPr id="4" name="Footer Placeholder 3"/>
          <p:cNvSpPr>
            <a:spLocks noGrp="1"/>
          </p:cNvSpPr>
          <p:nvPr>
            <p:ph type="ftr" sz="quarter" idx="11"/>
          </p:nvPr>
        </p:nvSpPr>
        <p:spPr>
          <a:xfrm>
            <a:off x="73152" y="6205729"/>
            <a:ext cx="7635240" cy="442595"/>
          </a:xfrm>
        </p:spPr>
        <p:txBody>
          <a:bodyPr/>
          <a:lstStyle/>
          <a:p>
            <a:pPr algn="l"/>
            <a:r>
              <a:rPr lang="en-US" dirty="0"/>
              <a:t>This </a:t>
            </a:r>
            <a:r>
              <a:rPr lang="en-US" dirty="0" err="1"/>
              <a:t>OpenStax</a:t>
            </a:r>
            <a:r>
              <a:rPr lang="en-US" dirty="0"/>
              <a:t> ancillary resource is © Rice University under a CC BY 4.0 International license; it may be reproduced or modified but must be attributed to </a:t>
            </a:r>
            <a:r>
              <a:rPr lang="en-US" dirty="0" err="1"/>
              <a:t>OpenStax</a:t>
            </a:r>
            <a:r>
              <a:rPr lang="en-US" dirty="0"/>
              <a:t>, Rice University and any changes must be noted.</a:t>
            </a:r>
          </a:p>
        </p:txBody>
      </p:sp>
      <p:sp>
        <p:nvSpPr>
          <p:cNvPr id="7" name="Content Placeholder 6"/>
          <p:cNvSpPr>
            <a:spLocks noGrp="1"/>
          </p:cNvSpPr>
          <p:nvPr>
            <p:ph sz="quarter" idx="12"/>
          </p:nvPr>
        </p:nvSpPr>
        <p:spPr>
          <a:xfrm>
            <a:off x="628650" y="1011383"/>
            <a:ext cx="7886700" cy="325581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6"/>
          <p:cNvSpPr>
            <a:spLocks noGrp="1"/>
          </p:cNvSpPr>
          <p:nvPr>
            <p:ph sz="quarter" idx="13" hasCustomPrompt="1"/>
          </p:nvPr>
        </p:nvSpPr>
        <p:spPr>
          <a:xfrm>
            <a:off x="628650" y="4378038"/>
            <a:ext cx="7886700" cy="1627909"/>
          </a:xfrm>
        </p:spPr>
        <p:txBody>
          <a:bodyPr>
            <a:normAutofit/>
          </a:bodyPr>
          <a:lstStyle>
            <a:lvl1pPr marL="0" indent="0">
              <a:buNone/>
              <a:defRPr sz="1200"/>
            </a:lvl1pPr>
          </a:lstStyle>
          <a:p>
            <a:pPr lvl="0"/>
            <a:r>
              <a:rPr lang="en-US" dirty="0"/>
              <a:t>Caption</a:t>
            </a:r>
          </a:p>
        </p:txBody>
      </p:sp>
    </p:spTree>
    <p:extLst>
      <p:ext uri="{BB962C8B-B14F-4D97-AF65-F5344CB8AC3E}">
        <p14:creationId xmlns:p14="http://schemas.microsoft.com/office/powerpoint/2010/main" val="1226063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172201"/>
            <a:ext cx="3429000" cy="304800"/>
          </a:xfrm>
          <a:prstGeom prst="rect">
            <a:avLst/>
          </a:prstGeom>
        </p:spPr>
        <p:txBody>
          <a:bodyPr/>
          <a:lstStyle/>
          <a:p>
            <a:fld id="{8CF15433-66B8-444E-8D5B-716B3D793052}" type="datetime4">
              <a:rPr lang="en-US" smtClean="0"/>
              <a:t>August 20, 2019</a:t>
            </a:fld>
            <a:endParaRPr lang="en-US" dirty="0"/>
          </a:p>
        </p:txBody>
      </p:sp>
      <p:sp>
        <p:nvSpPr>
          <p:cNvPr id="5" name="Footer Placeholder 4"/>
          <p:cNvSpPr>
            <a:spLocks noGrp="1"/>
          </p:cNvSpPr>
          <p:nvPr>
            <p:ph type="ftr" sz="quarter" idx="11"/>
          </p:nvPr>
        </p:nvSpPr>
        <p:spPr/>
        <p:txBody>
          <a:bodyPr/>
          <a:lstStyle/>
          <a:p>
            <a:r>
              <a:rPr lang="en-US" dirty="0"/>
              <a:t>This </a:t>
            </a:r>
            <a:r>
              <a:rPr lang="en-US" dirty="0" err="1"/>
              <a:t>OpenStax</a:t>
            </a:r>
            <a:r>
              <a:rPr lang="en-US" dirty="0"/>
              <a:t> ancillary resource is © Rice University under a CC-BY 4.0 International license; it may be reproduced or modified but must be attributed to </a:t>
            </a:r>
            <a:r>
              <a:rPr lang="en-US" dirty="0" err="1"/>
              <a:t>OpenStax</a:t>
            </a:r>
            <a:r>
              <a:rPr lang="en-US" dirty="0"/>
              <a:t>, Rice University and any changes must be noted. Any images credited to other sources are similarly available for reproduction, but must be attributed to their sources.</a:t>
            </a:r>
          </a:p>
        </p:txBody>
      </p:sp>
      <p:sp>
        <p:nvSpPr>
          <p:cNvPr id="8" name="Title 1"/>
          <p:cNvSpPr txBox="1">
            <a:spLocks/>
          </p:cNvSpPr>
          <p:nvPr userDrawn="1"/>
        </p:nvSpPr>
        <p:spPr>
          <a:xfrm>
            <a:off x="0" y="789677"/>
            <a:ext cx="9144000" cy="709154"/>
          </a:xfrm>
          <a:prstGeom prst="rect">
            <a:avLst/>
          </a:prstGeom>
        </p:spPr>
        <p:txBody>
          <a:bodyPr/>
          <a:lstStyle>
            <a:lvl1pPr algn="l" defTabSz="914400" rtl="0" eaLnBrk="1" latinLnBrk="0" hangingPunct="1">
              <a:spcBef>
                <a:spcPct val="0"/>
              </a:spcBef>
              <a:buNone/>
              <a:defRPr sz="3600" kern="1200" cap="all" spc="-60" baseline="0">
                <a:solidFill>
                  <a:srgbClr val="6CB255"/>
                </a:solidFill>
                <a:latin typeface="+mj-lt"/>
                <a:ea typeface="+mj-ea"/>
                <a:cs typeface="+mj-cs"/>
              </a:defRPr>
            </a:lvl1pPr>
          </a:lstStyle>
          <a:p>
            <a:pPr algn="ctr"/>
            <a:r>
              <a:rPr lang="en-US" sz="3500" dirty="0"/>
              <a:t>College Physics</a:t>
            </a:r>
          </a:p>
          <a:p>
            <a:pPr algn="ctr"/>
            <a:endParaRPr lang="en-US" sz="1800" cap="none" dirty="0">
              <a:solidFill>
                <a:schemeClr val="accent3">
                  <a:lumMod val="20000"/>
                  <a:lumOff val="80000"/>
                </a:schemeClr>
              </a:solidFill>
              <a:latin typeface="+mn-lt"/>
            </a:endParaRPr>
          </a:p>
          <a:p>
            <a:pPr algn="ctr"/>
            <a:r>
              <a:rPr lang="en-US" sz="2000" b="1" cap="none" dirty="0">
                <a:solidFill>
                  <a:srgbClr val="212F62"/>
                </a:solidFill>
                <a:latin typeface="+mn-lt"/>
              </a:rPr>
              <a:t>Chapter # Chapter Title</a:t>
            </a:r>
          </a:p>
          <a:p>
            <a:pPr algn="ctr"/>
            <a:r>
              <a:rPr lang="en-US" sz="1600" cap="none" dirty="0">
                <a:solidFill>
                  <a:schemeClr val="tx1"/>
                </a:solidFill>
                <a:latin typeface="+mn-lt"/>
              </a:rPr>
              <a:t>PowerPoint Image Slideshow</a:t>
            </a:r>
          </a:p>
        </p:txBody>
      </p:sp>
      <p:pic>
        <p:nvPicPr>
          <p:cNvPr id="9" name="Picture 8" descr="medium_covers_Page_2.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62758" y="2517424"/>
            <a:ext cx="2010682" cy="2603836"/>
          </a:xfrm>
          <a:prstGeom prst="rect">
            <a:avLst/>
          </a:prstGeom>
          <a:effectLst>
            <a:reflection blurRad="6350" stA="52000" endA="300" endPos="35000" dir="5400000" sy="-100000" algn="bl" rotWithShape="0"/>
          </a:effectLst>
          <a:scene3d>
            <a:camera prst="obliqueTopLeft"/>
            <a:lightRig rig="threePt" dir="t"/>
          </a:scene3d>
        </p:spPr>
      </p:pic>
      <p:pic>
        <p:nvPicPr>
          <p:cNvPr id="6" name="Picture 5">
            <a:extLst>
              <a:ext uri="{FF2B5EF4-FFF2-40B4-BE49-F238E27FC236}">
                <a16:creationId xmlns:a16="http://schemas.microsoft.com/office/drawing/2014/main" id="{4869C7AA-A092-4775-8B97-0AB71B07D525}"/>
              </a:ext>
            </a:extLst>
          </p:cNvPr>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017183" y="365986"/>
            <a:ext cx="1829055" cy="447737"/>
          </a:xfrm>
          <a:prstGeom prst="rect">
            <a:avLst/>
          </a:prstGeom>
        </p:spPr>
      </p:pic>
    </p:spTree>
    <p:extLst>
      <p:ext uri="{BB962C8B-B14F-4D97-AF65-F5344CB8AC3E}">
        <p14:creationId xmlns:p14="http://schemas.microsoft.com/office/powerpoint/2010/main" val="1759568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1326"/>
            <a:ext cx="8062912" cy="659535"/>
          </a:xfrm>
        </p:spPr>
        <p:txBody>
          <a:bodyPr/>
          <a:lstStyle/>
          <a:p>
            <a:r>
              <a:rPr lang="en-US" dirty="0"/>
              <a:t>Click to edit</a:t>
            </a:r>
          </a:p>
        </p:txBody>
      </p:sp>
      <p:sp>
        <p:nvSpPr>
          <p:cNvPr id="5" name="Date Placeholder 4"/>
          <p:cNvSpPr>
            <a:spLocks noGrp="1"/>
          </p:cNvSpPr>
          <p:nvPr>
            <p:ph type="dt" sz="half" idx="10"/>
          </p:nvPr>
        </p:nvSpPr>
        <p:spPr>
          <a:xfrm>
            <a:off x="457200" y="6172201"/>
            <a:ext cx="3429000" cy="304800"/>
          </a:xfrm>
          <a:prstGeom prst="rect">
            <a:avLst/>
          </a:prstGeom>
        </p:spPr>
        <p:txBody>
          <a:bodyPr/>
          <a:lstStyle/>
          <a:p>
            <a:fld id="{9C6CF59B-9BB0-463D-AEBB-1CFF1D88D628}" type="datetime4">
              <a:rPr lang="en-US" smtClean="0"/>
              <a:t>August 20, 2019</a:t>
            </a:fld>
            <a:endParaRPr lang="en-US"/>
          </a:p>
        </p:txBody>
      </p:sp>
      <p:sp>
        <p:nvSpPr>
          <p:cNvPr id="6" name="Footer Placeholder 5"/>
          <p:cNvSpPr>
            <a:spLocks noGrp="1"/>
          </p:cNvSpPr>
          <p:nvPr>
            <p:ph type="ftr" sz="quarter" idx="11"/>
          </p:nvPr>
        </p:nvSpPr>
        <p:spPr/>
        <p:txBody>
          <a:bodyPr/>
          <a:lstStyle/>
          <a:p>
            <a:r>
              <a:rPr lang="en-US" dirty="0"/>
              <a:t>This </a:t>
            </a:r>
            <a:r>
              <a:rPr lang="en-US" dirty="0" err="1"/>
              <a:t>OpenStax</a:t>
            </a:r>
            <a:r>
              <a:rPr lang="en-US" dirty="0"/>
              <a:t> ancillary resource is © Rice University under a CC-BY 4.0 International license; it may be reproduced or modified but must be attributed to </a:t>
            </a:r>
            <a:r>
              <a:rPr lang="en-US" dirty="0" err="1"/>
              <a:t>OpenStax</a:t>
            </a:r>
            <a:r>
              <a:rPr lang="en-US" dirty="0"/>
              <a:t>, Rice University and any changes must be noted. Any images credited to other sources are similarly available for reproduction, but must be attributed to their sources.</a:t>
            </a:r>
          </a:p>
        </p:txBody>
      </p:sp>
      <p:sp>
        <p:nvSpPr>
          <p:cNvPr id="7" name="Slide Number Placeholder 6"/>
          <p:cNvSpPr>
            <a:spLocks noGrp="1"/>
          </p:cNvSpPr>
          <p:nvPr>
            <p:ph type="sldNum" sz="quarter" idx="12"/>
          </p:nvPr>
        </p:nvSpPr>
        <p:spPr>
          <a:xfrm rot="16200000">
            <a:off x="8044814" y="683895"/>
            <a:ext cx="1315721" cy="365125"/>
          </a:xfrm>
          <a:prstGeom prst="rect">
            <a:avLst/>
          </a:prstGeom>
        </p:spPr>
        <p:txBody>
          <a:bodyPr/>
          <a:lstStyle/>
          <a:p>
            <a:fld id="{F38DF745-7D3F-47F4-83A3-874385CFAA69}" type="slidenum">
              <a:rPr lang="en-US" smtClean="0"/>
              <a:pPr/>
              <a:t>‹#›</a:t>
            </a:fld>
            <a:endParaRPr lang="en-US"/>
          </a:p>
        </p:txBody>
      </p:sp>
      <p:sp>
        <p:nvSpPr>
          <p:cNvPr id="9" name="Picture Placeholder 8"/>
          <p:cNvSpPr>
            <a:spLocks noGrp="1"/>
          </p:cNvSpPr>
          <p:nvPr>
            <p:ph type="pic" sz="quarter" idx="13"/>
          </p:nvPr>
        </p:nvSpPr>
        <p:spPr>
          <a:xfrm>
            <a:off x="457199" y="1107618"/>
            <a:ext cx="4031619" cy="4607689"/>
          </a:xfrm>
        </p:spPr>
        <p:txBody>
          <a:bodyPr/>
          <a:lstStyle/>
          <a:p>
            <a:endParaRPr lang="en-US" dirty="0"/>
          </a:p>
        </p:txBody>
      </p:sp>
      <p:sp>
        <p:nvSpPr>
          <p:cNvPr id="11" name="Text Placeholder 10"/>
          <p:cNvSpPr>
            <a:spLocks noGrp="1"/>
          </p:cNvSpPr>
          <p:nvPr>
            <p:ph type="body" sz="quarter" idx="14"/>
          </p:nvPr>
        </p:nvSpPr>
        <p:spPr>
          <a:xfrm>
            <a:off x="4606925" y="1107618"/>
            <a:ext cx="3913188" cy="4607382"/>
          </a:xfrm>
        </p:spPr>
        <p:txBody>
          <a:bodyPr/>
          <a:lstStyle>
            <a:lvl1pPr>
              <a:buClr>
                <a:srgbClr val="6CB255"/>
              </a:buClr>
              <a:defRPr>
                <a:solidFill>
                  <a:srgbClr val="212F62"/>
                </a:solidFill>
              </a:defRPr>
            </a:lvl1pPr>
            <a:lvl2pPr marL="731520" indent="-457200">
              <a:buClr>
                <a:srgbClr val="6CB255"/>
              </a:buClr>
              <a:buFont typeface="+mj-lt"/>
              <a:buAutoNum type="alphaLcParenR"/>
              <a:defRPr>
                <a:solidFill>
                  <a:schemeClr val="tx1"/>
                </a:solidFill>
              </a:defRPr>
            </a:lvl2pPr>
            <a:lvl3pPr marL="1257300" indent="-342900">
              <a:buClr>
                <a:srgbClr val="6CB255"/>
              </a:buClr>
              <a:buFont typeface="+mj-lt"/>
              <a:buAutoNum type="alphaLcParenR"/>
              <a:defRPr>
                <a:solidFill>
                  <a:schemeClr val="tx1"/>
                </a:solidFill>
              </a:defRPr>
            </a:lvl3pPr>
            <a:lvl4pPr marL="1714500" indent="-342900">
              <a:buClr>
                <a:srgbClr val="6CB255"/>
              </a:buClr>
              <a:buFont typeface="+mj-lt"/>
              <a:buAutoNum type="alphaLcParenR"/>
              <a:defRPr>
                <a:solidFill>
                  <a:schemeClr val="tx1"/>
                </a:solidFill>
              </a:defRPr>
            </a:lvl4pPr>
            <a:lvl5pPr marL="2171700" indent="-342900">
              <a:buClr>
                <a:srgbClr val="6CB255"/>
              </a:buClr>
              <a:buFont typeface="+mj-lt"/>
              <a:buAutoNum type="alphaLcParen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83A01C2F-9653-4178-B3AA-29D933D03E56}"/>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017183" y="365986"/>
            <a:ext cx="1829055" cy="447737"/>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172201"/>
            <a:ext cx="3429000" cy="304800"/>
          </a:xfrm>
          <a:prstGeom prst="rect">
            <a:avLst/>
          </a:prstGeom>
        </p:spPr>
        <p:txBody>
          <a:bodyPr/>
          <a:lstStyle/>
          <a:p>
            <a:fld id="{56DF5E01-6205-4353-80CE-75EB1D3BBE2A}" type="datetime4">
              <a:rPr lang="en-US" smtClean="0"/>
              <a:t>August 20, 2019</a:t>
            </a:fld>
            <a:endParaRPr lang="en-US"/>
          </a:p>
        </p:txBody>
      </p:sp>
      <p:sp>
        <p:nvSpPr>
          <p:cNvPr id="5" name="Footer Placeholder 4"/>
          <p:cNvSpPr>
            <a:spLocks noGrp="1"/>
          </p:cNvSpPr>
          <p:nvPr>
            <p:ph type="ftr" sz="quarter" idx="11"/>
          </p:nvPr>
        </p:nvSpPr>
        <p:spPr/>
        <p:txBody>
          <a:bodyPr/>
          <a:lstStyle/>
          <a:p>
            <a:r>
              <a:rPr lang="en-US" dirty="0"/>
              <a:t>This </a:t>
            </a:r>
            <a:r>
              <a:rPr lang="en-US" dirty="0" err="1"/>
              <a:t>OpenStax</a:t>
            </a:r>
            <a:r>
              <a:rPr lang="en-US" dirty="0"/>
              <a:t> ancillary resource is © Rice University under a CC-BY 4.0 International license; it may be reproduced or modified but must be attributed to </a:t>
            </a:r>
            <a:r>
              <a:rPr lang="en-US" dirty="0" err="1"/>
              <a:t>OpenStax</a:t>
            </a:r>
            <a:r>
              <a:rPr lang="en-US" dirty="0"/>
              <a:t>, Rice University and any changes must be noted. Any images credited to other sources are similarly available for reproduction, but must be attributed to their sources.</a:t>
            </a:r>
          </a:p>
        </p:txBody>
      </p:sp>
      <p:sp>
        <p:nvSpPr>
          <p:cNvPr id="6" name="Slide Number Placeholder 5"/>
          <p:cNvSpPr>
            <a:spLocks noGrp="1"/>
          </p:cNvSpPr>
          <p:nvPr>
            <p:ph type="sldNum" sz="quarter" idx="12"/>
          </p:nvPr>
        </p:nvSpPr>
        <p:spPr>
          <a:xfrm rot="16200000">
            <a:off x="8044814" y="683895"/>
            <a:ext cx="1315721" cy="365125"/>
          </a:xfrm>
          <a:prstGeom prst="rect">
            <a:avLst/>
          </a:prstGeom>
        </p:spPr>
        <p:txBody>
          <a:bodyPr/>
          <a:lstStyle/>
          <a:p>
            <a:fld id="{F38DF745-7D3F-47F4-83A3-874385CFAA69}" type="slidenum">
              <a:rPr lang="en-US" smtClean="0"/>
              <a:pPr/>
              <a:t>‹#›</a:t>
            </a:fld>
            <a:endParaRPr lang="en-US"/>
          </a:p>
        </p:txBody>
      </p:sp>
      <p:sp>
        <p:nvSpPr>
          <p:cNvPr id="7" name="Title 1"/>
          <p:cNvSpPr>
            <a:spLocks noGrp="1"/>
          </p:cNvSpPr>
          <p:nvPr>
            <p:ph type="title"/>
          </p:nvPr>
        </p:nvSpPr>
        <p:spPr>
          <a:xfrm>
            <a:off x="457200" y="241326"/>
            <a:ext cx="8062912" cy="659535"/>
          </a:xfrm>
        </p:spPr>
        <p:txBody>
          <a:bodyPr/>
          <a:lstStyle/>
          <a:p>
            <a:r>
              <a:rPr lang="en-US" dirty="0"/>
              <a:t>Click to edit</a:t>
            </a:r>
          </a:p>
        </p:txBody>
      </p:sp>
      <p:sp>
        <p:nvSpPr>
          <p:cNvPr id="8" name="Picture Placeholder 8"/>
          <p:cNvSpPr>
            <a:spLocks noGrp="1"/>
          </p:cNvSpPr>
          <p:nvPr>
            <p:ph type="pic" sz="quarter" idx="13"/>
          </p:nvPr>
        </p:nvSpPr>
        <p:spPr>
          <a:xfrm>
            <a:off x="457199" y="1122386"/>
            <a:ext cx="8062913" cy="3500071"/>
          </a:xfrm>
        </p:spPr>
        <p:txBody>
          <a:bodyPr/>
          <a:lstStyle/>
          <a:p>
            <a:endParaRPr lang="en-US" dirty="0"/>
          </a:p>
        </p:txBody>
      </p:sp>
      <p:sp>
        <p:nvSpPr>
          <p:cNvPr id="9" name="Text Placeholder 10"/>
          <p:cNvSpPr>
            <a:spLocks noGrp="1"/>
          </p:cNvSpPr>
          <p:nvPr>
            <p:ph type="body" sz="quarter" idx="14"/>
          </p:nvPr>
        </p:nvSpPr>
        <p:spPr>
          <a:xfrm>
            <a:off x="457200" y="4843982"/>
            <a:ext cx="8062912" cy="1166382"/>
          </a:xfrm>
        </p:spPr>
        <p:txBody>
          <a:bodyPr/>
          <a:lstStyle>
            <a:lvl1pPr>
              <a:buClr>
                <a:srgbClr val="6CB255"/>
              </a:buClr>
              <a:defRPr>
                <a:solidFill>
                  <a:srgbClr val="000000"/>
                </a:solidFill>
              </a:defRPr>
            </a:lvl1pPr>
            <a:lvl2pPr marL="731520" indent="-457200">
              <a:buClr>
                <a:srgbClr val="6CB255"/>
              </a:buClr>
              <a:buFont typeface="+mj-lt"/>
              <a:buAutoNum type="alphaLcParenR"/>
              <a:defRPr>
                <a:solidFill>
                  <a:schemeClr val="tx1"/>
                </a:solidFill>
              </a:defRPr>
            </a:lvl2pPr>
            <a:lvl3pPr marL="1257300" indent="-342900">
              <a:buClr>
                <a:srgbClr val="6CB255"/>
              </a:buClr>
              <a:buFont typeface="+mj-lt"/>
              <a:buAutoNum type="alphaLcParenR"/>
              <a:defRPr>
                <a:solidFill>
                  <a:schemeClr val="tx1"/>
                </a:solidFill>
              </a:defRPr>
            </a:lvl3pPr>
            <a:lvl4pPr marL="1714500" indent="-342900">
              <a:buClr>
                <a:srgbClr val="6CB255"/>
              </a:buClr>
              <a:buFont typeface="+mj-lt"/>
              <a:buAutoNum type="alphaLcParenR"/>
              <a:defRPr>
                <a:solidFill>
                  <a:schemeClr val="tx1"/>
                </a:solidFill>
              </a:defRPr>
            </a:lvl4pPr>
            <a:lvl5pPr marL="2171700" indent="-342900">
              <a:buClr>
                <a:srgbClr val="6CB255"/>
              </a:buClr>
              <a:buFont typeface="+mj-lt"/>
              <a:buAutoNum type="alphaLcParen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480DFBD2-DF0B-4995-9C75-CC4B1572B447}"/>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017183" y="365986"/>
            <a:ext cx="1829055" cy="447737"/>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marL="788670" indent="-514350">
              <a:buFont typeface="+mj-lt"/>
              <a:buAutoNum type="alphaLcParenR"/>
              <a:defRPr sz="2800"/>
            </a:lvl2pPr>
            <a:lvl3pPr marL="1371600" indent="-457200">
              <a:buFont typeface="+mj-lt"/>
              <a:buAutoNum type="alphaLcParenR"/>
              <a:defRPr sz="2400"/>
            </a:lvl3pPr>
            <a:lvl4pPr marL="1828800" indent="-457200">
              <a:buFont typeface="+mj-lt"/>
              <a:buAutoNum type="alphaLcParenR"/>
              <a:defRPr sz="2000"/>
            </a:lvl4pPr>
            <a:lvl5pPr marL="2286000" indent="-457200">
              <a:buFont typeface="+mj-lt"/>
              <a:buAutoNum type="alphaLcParen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172201"/>
            <a:ext cx="3429000" cy="304800"/>
          </a:xfrm>
          <a:prstGeom prst="rect">
            <a:avLst/>
          </a:prstGeom>
        </p:spPr>
        <p:txBody>
          <a:bodyPr/>
          <a:lstStyle/>
          <a:p>
            <a:fld id="{C9B1DE8D-2CE7-4A77-B367-DC322833F6CA}" type="datetime4">
              <a:rPr lang="en-US" smtClean="0"/>
              <a:t>August 20, 2019</a:t>
            </a:fld>
            <a:endParaRPr lang="en-US"/>
          </a:p>
        </p:txBody>
      </p:sp>
      <p:sp>
        <p:nvSpPr>
          <p:cNvPr id="6" name="Footer Placeholder 5"/>
          <p:cNvSpPr>
            <a:spLocks noGrp="1"/>
          </p:cNvSpPr>
          <p:nvPr>
            <p:ph type="ftr" sz="quarter" idx="11"/>
          </p:nvPr>
        </p:nvSpPr>
        <p:spPr/>
        <p:txBody>
          <a:bodyPr/>
          <a:lstStyle/>
          <a:p>
            <a:r>
              <a:rPr lang="en-US" dirty="0"/>
              <a:t>This </a:t>
            </a:r>
            <a:r>
              <a:rPr lang="en-US" dirty="0" err="1"/>
              <a:t>OpenStax</a:t>
            </a:r>
            <a:r>
              <a:rPr lang="en-US" dirty="0"/>
              <a:t> ancillary resource is © Rice University under a CC-BY 4.0 International license; it may be reproduced or modified but must be attributed to </a:t>
            </a:r>
            <a:r>
              <a:rPr lang="en-US" dirty="0" err="1"/>
              <a:t>OpenStax</a:t>
            </a:r>
            <a:r>
              <a:rPr lang="en-US" dirty="0"/>
              <a:t>, Rice University and any changes must be noted. Any images credited to other sources are similarly available for reproduction, but must be attributed to their sources.</a:t>
            </a:r>
          </a:p>
        </p:txBody>
      </p:sp>
      <p:sp>
        <p:nvSpPr>
          <p:cNvPr id="7" name="Slide Number Placeholder 6"/>
          <p:cNvSpPr>
            <a:spLocks noGrp="1"/>
          </p:cNvSpPr>
          <p:nvPr>
            <p:ph type="sldNum" sz="quarter" idx="12"/>
          </p:nvPr>
        </p:nvSpPr>
        <p:spPr>
          <a:xfrm rot="16200000">
            <a:off x="8044814" y="683895"/>
            <a:ext cx="1315721" cy="365125"/>
          </a:xfrm>
          <a:prstGeom prst="rect">
            <a:avLst/>
          </a:prstGeom>
        </p:spPr>
        <p:txBody>
          <a:bodyPr/>
          <a:lstStyle/>
          <a:p>
            <a:fld id="{F38DF745-7D3F-47F4-83A3-874385CFAA69}" type="slidenum">
              <a:rPr lang="en-US" smtClean="0"/>
              <a:pPr/>
              <a:t>‹#›</a:t>
            </a:fld>
            <a:endParaRPr lang="en-US"/>
          </a:p>
        </p:txBody>
      </p:sp>
      <p:sp>
        <p:nvSpPr>
          <p:cNvPr id="9" name="Title 1"/>
          <p:cNvSpPr>
            <a:spLocks noGrp="1"/>
          </p:cNvSpPr>
          <p:nvPr>
            <p:ph type="title"/>
          </p:nvPr>
        </p:nvSpPr>
        <p:spPr>
          <a:xfrm>
            <a:off x="457200" y="241326"/>
            <a:ext cx="8062912" cy="659535"/>
          </a:xfrm>
        </p:spPr>
        <p:txBody>
          <a:bodyPr/>
          <a:lstStyle/>
          <a:p>
            <a:r>
              <a:rPr lang="en-US" dirty="0"/>
              <a:t>Click to edit</a:t>
            </a:r>
          </a:p>
        </p:txBody>
      </p:sp>
      <p:pic>
        <p:nvPicPr>
          <p:cNvPr id="8" name="Picture 7">
            <a:extLst>
              <a:ext uri="{FF2B5EF4-FFF2-40B4-BE49-F238E27FC236}">
                <a16:creationId xmlns:a16="http://schemas.microsoft.com/office/drawing/2014/main" id="{044D84D8-39AB-491F-953B-4749553CCB9A}"/>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017183" y="365986"/>
            <a:ext cx="1829055" cy="44773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434975"/>
          </a:xfrm>
          <a:prstGeom prst="rect">
            <a:avLst/>
          </a:prstGeom>
        </p:spPr>
        <p:txBody>
          <a:bodyPr vert="horz" lIns="91440" tIns="45720" rIns="91440" bIns="45720" rtlCol="0" anchor="ctr">
            <a:normAutofit/>
          </a:bodyPr>
          <a:lstStyle/>
          <a:p>
            <a:r>
              <a:rPr lang="en-US"/>
              <a:t>Figure #.#</a:t>
            </a:r>
            <a:endParaRPr lang="en-US" dirty="0"/>
          </a:p>
        </p:txBody>
      </p:sp>
      <p:sp>
        <p:nvSpPr>
          <p:cNvPr id="3" name="Text Placeholder 2"/>
          <p:cNvSpPr>
            <a:spLocks noGrp="1"/>
          </p:cNvSpPr>
          <p:nvPr>
            <p:ph type="body" idx="1"/>
          </p:nvPr>
        </p:nvSpPr>
        <p:spPr>
          <a:xfrm>
            <a:off x="628650" y="990601"/>
            <a:ext cx="7886700" cy="521913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628650" y="6356351"/>
            <a:ext cx="78867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pic>
        <p:nvPicPr>
          <p:cNvPr id="6" name="Picture 5">
            <a:extLst>
              <a:ext uri="{FF2B5EF4-FFF2-40B4-BE49-F238E27FC236}">
                <a16:creationId xmlns:a16="http://schemas.microsoft.com/office/drawing/2014/main" id="{3793B179-97C3-42BB-9195-9B8305D806B6}"/>
              </a:ext>
            </a:extLst>
          </p:cNvPr>
          <p:cNvPicPr>
            <a:picLocks noChangeAspect="1"/>
          </p:cNvPicPr>
          <p:nvPr userDrawn="1"/>
        </p:nvPicPr>
        <p:blipFill>
          <a:blip r:embed="rId10" cstate="email">
            <a:extLst>
              <a:ext uri="{28A0092B-C50C-407E-A947-70E740481C1C}">
                <a14:useLocalDpi xmlns:a14="http://schemas.microsoft.com/office/drawing/2010/main" val="0"/>
              </a:ext>
            </a:extLst>
          </a:blip>
          <a:stretch>
            <a:fillRect/>
          </a:stretch>
        </p:blipFill>
        <p:spPr>
          <a:xfrm>
            <a:off x="7017183" y="365986"/>
            <a:ext cx="1829055" cy="447737"/>
          </a:xfrm>
          <a:prstGeom prst="rect">
            <a:avLst/>
          </a:prstGeom>
        </p:spPr>
      </p:pic>
    </p:spTree>
    <p:extLst>
      <p:ext uri="{BB962C8B-B14F-4D97-AF65-F5344CB8AC3E}">
        <p14:creationId xmlns:p14="http://schemas.microsoft.com/office/powerpoint/2010/main" val="2503218421"/>
      </p:ext>
    </p:extLst>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16" r:id="rId6"/>
    <p:sldLayoutId id="2147483914" r:id="rId7"/>
    <p:sldLayoutId id="2147483920" r:id="rId8"/>
  </p:sldLayoutIdLst>
  <p:txStyles>
    <p:titleStyle>
      <a:lvl1pPr algn="l" defTabSz="685800" rtl="0" eaLnBrk="1" latinLnBrk="0" hangingPunct="1">
        <a:lnSpc>
          <a:spcPct val="90000"/>
        </a:lnSpc>
        <a:spcBef>
          <a:spcPct val="0"/>
        </a:spcBef>
        <a:buNone/>
        <a:defRPr sz="2100" b="1" kern="1200">
          <a:solidFill>
            <a:schemeClr val="accent6"/>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accent3"/>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accent5"/>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accent2"/>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accent4"/>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9.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0.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1.wmf"/><Relationship Id="rId5" Type="http://schemas.openxmlformats.org/officeDocument/2006/relationships/oleObject" Target="../embeddings/oleObject4.bin"/><Relationship Id="rId4" Type="http://schemas.openxmlformats.org/officeDocument/2006/relationships/image" Target="../media/image10.wmf"/></Relationships>
</file>

<file path=ppt/slides/_rels/slide3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3.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4.w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8.bin"/><Relationship Id="rId4" Type="http://schemas.openxmlformats.org/officeDocument/2006/relationships/image" Target="../media/image15.wmf"/></Relationships>
</file>

<file path=ppt/slides/_rels/slide4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9.wmf"/><Relationship Id="rId5" Type="http://schemas.openxmlformats.org/officeDocument/2006/relationships/oleObject" Target="../embeddings/oleObject10.bin"/><Relationship Id="rId4" Type="http://schemas.openxmlformats.org/officeDocument/2006/relationships/image" Target="../media/image18.wmf"/></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hapter Title"/>
          <p:cNvSpPr txBox="1">
            <a:spLocks/>
          </p:cNvSpPr>
          <p:nvPr/>
        </p:nvSpPr>
        <p:spPr>
          <a:xfrm>
            <a:off x="0" y="1327759"/>
            <a:ext cx="9144000" cy="952559"/>
          </a:xfrm>
          <a:prstGeom prst="rect">
            <a:avLst/>
          </a:prstGeom>
        </p:spPr>
        <p:txBody>
          <a:bodyPr/>
          <a:lstStyle>
            <a:lvl1pPr algn="l" defTabSz="914400" rtl="0" eaLnBrk="1" latinLnBrk="0" hangingPunct="1">
              <a:spcBef>
                <a:spcPct val="0"/>
              </a:spcBef>
              <a:buNone/>
              <a:defRPr sz="3600" kern="1200" cap="all" spc="-60" baseline="0">
                <a:solidFill>
                  <a:srgbClr val="6CB255"/>
                </a:solidFill>
                <a:latin typeface="+mj-lt"/>
                <a:ea typeface="+mj-ea"/>
                <a:cs typeface="+mj-cs"/>
              </a:defRPr>
            </a:lvl1pPr>
          </a:lstStyle>
          <a:p>
            <a:pPr algn="ctr"/>
            <a:endParaRPr lang="en-US" sz="1800" cap="none" dirty="0">
              <a:solidFill>
                <a:schemeClr val="accent3">
                  <a:lumMod val="20000"/>
                  <a:lumOff val="80000"/>
                </a:schemeClr>
              </a:solidFill>
              <a:latin typeface="+mn-lt"/>
            </a:endParaRPr>
          </a:p>
          <a:p>
            <a:pPr algn="ctr"/>
            <a:r>
              <a:rPr lang="en-US" sz="2000" b="1" cap="none" dirty="0">
                <a:solidFill>
                  <a:srgbClr val="212F62"/>
                </a:solidFill>
                <a:latin typeface="+mn-lt"/>
              </a:rPr>
              <a:t>Chapter 17 </a:t>
            </a:r>
            <a:r>
              <a:rPr lang="en-US" sz="2000" b="1" dirty="0">
                <a:solidFill>
                  <a:srgbClr val="212F62"/>
                </a:solidFill>
                <a:latin typeface="+mn-lt"/>
              </a:rPr>
              <a:t>electrochemistry</a:t>
            </a:r>
          </a:p>
          <a:p>
            <a:pPr algn="ctr"/>
            <a:r>
              <a:rPr lang="en-US" sz="1600" cap="none" dirty="0">
                <a:solidFill>
                  <a:schemeClr val="tx1"/>
                </a:solidFill>
                <a:latin typeface="+mn-lt"/>
              </a:rPr>
              <a:t>PowerPoint Image Slideshow</a:t>
            </a:r>
          </a:p>
        </p:txBody>
      </p:sp>
      <p:pic>
        <p:nvPicPr>
          <p:cNvPr id="6" name="Picture 5">
            <a:extLst>
              <a:ext uri="{FF2B5EF4-FFF2-40B4-BE49-F238E27FC236}">
                <a16:creationId xmlns:a16="http://schemas.microsoft.com/office/drawing/2014/main" id="{1BDA78BD-1846-4769-A399-351C73BBD405}"/>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017183" y="365986"/>
            <a:ext cx="1829055" cy="447737"/>
          </a:xfrm>
          <a:prstGeom prst="rect">
            <a:avLst/>
          </a:prstGeom>
        </p:spPr>
      </p:pic>
      <p:pic>
        <p:nvPicPr>
          <p:cNvPr id="7" name="Picture 3"/>
          <p:cNvPicPr>
            <a:picLocks noChangeAspect="1" noChangeArrowheads="1"/>
          </p:cNvPicPr>
          <p:nvPr/>
        </p:nvPicPr>
        <p:blipFill>
          <a:blip r:embed="rId3" cstate="email">
            <a:extLst>
              <a:ext uri="{28A0092B-C50C-407E-A947-70E740481C1C}">
                <a14:useLocalDpi xmlns:a14="http://schemas.microsoft.com/office/drawing/2010/main" val="0"/>
              </a:ext>
            </a:extLst>
          </a:blip>
          <a:stretch>
            <a:fillRect/>
          </a:stretch>
        </p:blipFill>
        <p:spPr bwMode="auto">
          <a:xfrm>
            <a:off x="3407965" y="2504061"/>
            <a:ext cx="2320268" cy="3002699"/>
          </a:xfrm>
          <a:prstGeom prst="rect">
            <a:avLst/>
          </a:prstGeom>
          <a:noFill/>
          <a:extLst>
            <a:ext uri="{909E8E84-426E-40DD-AFC4-6F175D3DCCD1}">
              <a14:hiddenFill xmlns:a14="http://schemas.microsoft.com/office/drawing/2010/main">
                <a:solidFill>
                  <a:srgbClr val="FFFFFF"/>
                </a:solidFill>
              </a14:hiddenFill>
            </a:ext>
          </a:extLst>
        </p:spPr>
      </p:pic>
      <p:sp>
        <p:nvSpPr>
          <p:cNvPr id="8" name="Title">
            <a:extLst>
              <a:ext uri="{FF2B5EF4-FFF2-40B4-BE49-F238E27FC236}">
                <a16:creationId xmlns:a16="http://schemas.microsoft.com/office/drawing/2014/main" id="{8D87A6D2-52E4-4725-A99C-8574BB6B565D}"/>
              </a:ext>
            </a:extLst>
          </p:cNvPr>
          <p:cNvSpPr txBox="1">
            <a:spLocks/>
          </p:cNvSpPr>
          <p:nvPr/>
        </p:nvSpPr>
        <p:spPr>
          <a:xfrm>
            <a:off x="0" y="938213"/>
            <a:ext cx="9144000" cy="493712"/>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2100" b="1" kern="1200">
                <a:solidFill>
                  <a:schemeClr val="accent6"/>
                </a:solidFill>
                <a:latin typeface="+mj-lt"/>
                <a:ea typeface="+mj-ea"/>
                <a:cs typeface="+mj-cs"/>
              </a:defRPr>
            </a:lvl1pPr>
          </a:lstStyle>
          <a:p>
            <a:pPr algn="ctr"/>
            <a:br>
              <a:rPr lang="en-US" sz="3600"/>
            </a:br>
            <a:r>
              <a:rPr lang="en-US" sz="3600"/>
              <a:t>CHEMISTRY 2e</a:t>
            </a:r>
            <a:endParaRPr lang="en-US" sz="3600" dirty="0"/>
          </a:p>
        </p:txBody>
      </p:sp>
    </p:spTree>
    <p:extLst>
      <p:ext uri="{BB962C8B-B14F-4D97-AF65-F5344CB8AC3E}">
        <p14:creationId xmlns:p14="http://schemas.microsoft.com/office/powerpoint/2010/main" val="1322443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for Balancing Redox Reactions</a:t>
            </a:r>
          </a:p>
        </p:txBody>
      </p:sp>
      <p:sp>
        <p:nvSpPr>
          <p:cNvPr id="3" name="Content Placeholder 2"/>
          <p:cNvSpPr>
            <a:spLocks noGrp="1"/>
          </p:cNvSpPr>
          <p:nvPr>
            <p:ph idx="1"/>
          </p:nvPr>
        </p:nvSpPr>
        <p:spPr>
          <a:xfrm>
            <a:off x="628650" y="955965"/>
            <a:ext cx="7886700" cy="4452376"/>
          </a:xfrm>
        </p:spPr>
        <p:txBody>
          <a:bodyPr>
            <a:normAutofit lnSpcReduction="10000"/>
          </a:bodyPr>
          <a:lstStyle/>
          <a:p>
            <a:pPr marL="457200" indent="-457200">
              <a:buFont typeface="+mj-lt"/>
              <a:buAutoNum type="arabicParenR"/>
            </a:pPr>
            <a:r>
              <a:rPr lang="en-US" dirty="0"/>
              <a:t>Assign oxidation numbers.</a:t>
            </a:r>
          </a:p>
          <a:p>
            <a:pPr marL="457200" indent="-457200">
              <a:buFont typeface="+mj-lt"/>
              <a:buAutoNum type="arabicParenR"/>
            </a:pPr>
            <a:endParaRPr lang="en-US" dirty="0"/>
          </a:p>
          <a:p>
            <a:pPr marL="457200" indent="-457200">
              <a:buFont typeface="+mj-lt"/>
              <a:buAutoNum type="arabicParenR"/>
            </a:pPr>
            <a:r>
              <a:rPr lang="en-US" dirty="0"/>
              <a:t>Split the reaction into two half-reactions. An oxidation and a reduction. </a:t>
            </a:r>
          </a:p>
          <a:p>
            <a:pPr marL="457200" indent="-457200">
              <a:buFont typeface="+mj-lt"/>
              <a:buAutoNum type="arabicParenR"/>
            </a:pPr>
            <a:endParaRPr lang="en-US" dirty="0"/>
          </a:p>
          <a:p>
            <a:pPr marL="457200" indent="-457200">
              <a:buFont typeface="+mj-lt"/>
              <a:buAutoNum type="arabicParenR"/>
            </a:pPr>
            <a:r>
              <a:rPr lang="en-US" dirty="0"/>
              <a:t>Balance one half-reaction. </a:t>
            </a:r>
          </a:p>
          <a:p>
            <a:pPr marL="457200" indent="-457200">
              <a:buFont typeface="+mj-lt"/>
              <a:buAutoNum type="arabicParenR"/>
            </a:pPr>
            <a:endParaRPr lang="en-US" dirty="0"/>
          </a:p>
          <a:p>
            <a:pPr marL="457200" indent="-457200">
              <a:buFont typeface="+mj-lt"/>
              <a:buAutoNum type="arabicParenR"/>
            </a:pPr>
            <a:r>
              <a:rPr lang="en-US" dirty="0"/>
              <a:t>Balance the other half-reaction. </a:t>
            </a:r>
          </a:p>
          <a:p>
            <a:pPr marL="457200" indent="-457200">
              <a:buFont typeface="+mj-lt"/>
              <a:buAutoNum type="arabicParenR"/>
            </a:pPr>
            <a:endParaRPr lang="en-US" dirty="0"/>
          </a:p>
          <a:p>
            <a:pPr marL="457200" indent="-457200">
              <a:buFont typeface="+mj-lt"/>
              <a:buAutoNum type="arabicParenR"/>
            </a:pPr>
            <a:r>
              <a:rPr lang="en-US" dirty="0"/>
              <a:t>Combine the two balanced half-reactions in such a way as to eliminate electrons.</a:t>
            </a:r>
          </a:p>
          <a:p>
            <a:pPr marL="457200" indent="-457200">
              <a:buFont typeface="+mj-lt"/>
              <a:buAutoNum type="arabicParenR"/>
            </a:pPr>
            <a:endParaRPr lang="en-US" dirty="0"/>
          </a:p>
          <a:p>
            <a:pPr marL="457200" indent="-457200">
              <a:buFont typeface="+mj-lt"/>
              <a:buAutoNum type="arabicParenR"/>
            </a:pPr>
            <a:r>
              <a:rPr lang="en-US" dirty="0"/>
              <a:t>Check: Atoms and charge must be balanced. </a:t>
            </a:r>
          </a:p>
          <a:p>
            <a:endParaRPr lang="en-US" dirty="0"/>
          </a:p>
        </p:txBody>
      </p:sp>
    </p:spTree>
    <p:extLst>
      <p:ext uri="{BB962C8B-B14F-4D97-AF65-F5344CB8AC3E}">
        <p14:creationId xmlns:p14="http://schemas.microsoft.com/office/powerpoint/2010/main" val="4174995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17.2 Galvanic Cells</a:t>
            </a:r>
          </a:p>
          <a:p>
            <a:pPr lvl="1"/>
            <a:r>
              <a:rPr lang="en-US" dirty="0"/>
              <a:t>Describe the function of a galvanic cell and its components</a:t>
            </a:r>
          </a:p>
          <a:p>
            <a:pPr lvl="1"/>
            <a:r>
              <a:rPr lang="en-US" dirty="0"/>
              <a:t>Use cell notation to symbolize the composition and construction of galvanic cells</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3747514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Cu-Ag</a:t>
            </a:r>
            <a:r>
              <a:rPr lang="en-US" baseline="30000" dirty="0"/>
              <a:t>+</a:t>
            </a:r>
            <a:r>
              <a:rPr lang="en-US" dirty="0"/>
              <a:t> Redox Reaction</a:t>
            </a:r>
          </a:p>
        </p:txBody>
      </p:sp>
      <p:sp>
        <p:nvSpPr>
          <p:cNvPr id="3" name="Content Placeholder 2"/>
          <p:cNvSpPr>
            <a:spLocks noGrp="1"/>
          </p:cNvSpPr>
          <p:nvPr>
            <p:ph idx="1"/>
          </p:nvPr>
        </p:nvSpPr>
        <p:spPr>
          <a:xfrm>
            <a:off x="628650" y="955965"/>
            <a:ext cx="7886700" cy="4697703"/>
          </a:xfrm>
        </p:spPr>
        <p:txBody>
          <a:bodyPr>
            <a:normAutofit/>
          </a:bodyPr>
          <a:lstStyle/>
          <a:p>
            <a:r>
              <a:rPr lang="en-US" dirty="0"/>
              <a:t>When a piece of Cu metal is added to Ag+(</a:t>
            </a:r>
            <a:r>
              <a:rPr lang="en-US" dirty="0" err="1"/>
              <a:t>aq</a:t>
            </a:r>
            <a:r>
              <a:rPr lang="en-US" dirty="0"/>
              <a:t>) ions:</a:t>
            </a:r>
          </a:p>
          <a:p>
            <a:pPr marL="0" indent="0" algn="ctr">
              <a:buNone/>
            </a:pPr>
            <a:r>
              <a:rPr lang="en-US" dirty="0"/>
              <a:t>Cu(</a:t>
            </a:r>
            <a:r>
              <a:rPr lang="en-US" i="1" dirty="0"/>
              <a:t>s</a:t>
            </a:r>
            <a:r>
              <a:rPr lang="en-US" dirty="0"/>
              <a:t>)  +  2Ag</a:t>
            </a:r>
            <a:r>
              <a:rPr lang="en-US" baseline="30000" dirty="0"/>
              <a:t> +</a:t>
            </a:r>
            <a:r>
              <a:rPr lang="en-US" dirty="0"/>
              <a:t>(</a:t>
            </a:r>
            <a:r>
              <a:rPr lang="en-US" i="1" dirty="0" err="1"/>
              <a:t>aq</a:t>
            </a:r>
            <a:r>
              <a:rPr lang="en-US" dirty="0"/>
              <a:t>)                 →                  Cu</a:t>
            </a:r>
            <a:r>
              <a:rPr lang="en-US" baseline="30000" dirty="0"/>
              <a:t>2+</a:t>
            </a:r>
            <a:r>
              <a:rPr lang="en-US" dirty="0"/>
              <a:t>(</a:t>
            </a:r>
            <a:r>
              <a:rPr lang="en-US" i="1" dirty="0" err="1"/>
              <a:t>aq</a:t>
            </a:r>
            <a:r>
              <a:rPr lang="en-US" dirty="0"/>
              <a:t>)  +  2Ag(</a:t>
            </a:r>
            <a:r>
              <a:rPr lang="en-US" i="1" dirty="0"/>
              <a:t>s</a:t>
            </a:r>
            <a:r>
              <a:rPr lang="en-US" dirty="0"/>
              <a:t>)</a:t>
            </a:r>
          </a:p>
          <a:p>
            <a:endParaRPr lang="en-US" dirty="0"/>
          </a:p>
          <a:p>
            <a:endParaRPr lang="en-US" dirty="0"/>
          </a:p>
          <a:p>
            <a:r>
              <a:rPr lang="en-US" dirty="0"/>
              <a:t>When run directly in a test tube:</a:t>
            </a:r>
          </a:p>
          <a:p>
            <a:pPr lvl="1"/>
            <a:r>
              <a:rPr lang="en-US" dirty="0"/>
              <a:t>Ag metal is deposited on the surface of the Cu strip.</a:t>
            </a:r>
          </a:p>
          <a:p>
            <a:pPr lvl="1"/>
            <a:r>
              <a:rPr lang="en-US" dirty="0"/>
              <a:t>Cu enters the solution as blue Cu</a:t>
            </a:r>
            <a:r>
              <a:rPr lang="en-US" baseline="30000" dirty="0"/>
              <a:t>2+ </a:t>
            </a:r>
            <a:r>
              <a:rPr lang="en-US" dirty="0"/>
              <a:t>ions.</a:t>
            </a:r>
          </a:p>
          <a:p>
            <a:pPr lvl="1"/>
            <a:endParaRPr lang="en-US" dirty="0"/>
          </a:p>
          <a:p>
            <a:r>
              <a:rPr lang="en-US" dirty="0"/>
              <a:t>What if we forced these electrons to pass through an external wire? </a:t>
            </a:r>
          </a:p>
          <a:p>
            <a:endParaRPr lang="en-US" dirty="0"/>
          </a:p>
        </p:txBody>
      </p:sp>
    </p:spTree>
    <p:extLst>
      <p:ext uri="{BB962C8B-B14F-4D97-AF65-F5344CB8AC3E}">
        <p14:creationId xmlns:p14="http://schemas.microsoft.com/office/powerpoint/2010/main" val="813570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81263" y="365127"/>
            <a:ext cx="8034087" cy="424583"/>
          </a:xfrm>
        </p:spPr>
        <p:txBody>
          <a:bodyPr/>
          <a:lstStyle/>
          <a:p>
            <a:r>
              <a:rPr lang="en-US" dirty="0"/>
              <a:t>Figure 17.2</a:t>
            </a:r>
          </a:p>
        </p:txBody>
      </p:sp>
      <p:sp>
        <p:nvSpPr>
          <p:cNvPr id="7" name="Figure Legend"/>
          <p:cNvSpPr>
            <a:spLocks noGrp="1"/>
          </p:cNvSpPr>
          <p:nvPr>
            <p:ph idx="13"/>
          </p:nvPr>
        </p:nvSpPr>
        <p:spPr>
          <a:xfrm>
            <a:off x="481263" y="4918365"/>
            <a:ext cx="8034087" cy="1271731"/>
          </a:xfrm>
        </p:spPr>
        <p:txBody>
          <a:bodyPr>
            <a:normAutofit/>
          </a:bodyPr>
          <a:lstStyle/>
          <a:p>
            <a:r>
              <a:rPr lang="en-US" sz="1600" dirty="0"/>
              <a:t>A copper wire and an aqueous solution of silver nitrate (left) are brought into contact (center) and a spontaneous transfer of electrons occurs, creating blue Cu</a:t>
            </a:r>
            <a:r>
              <a:rPr lang="en-US" sz="1600" baseline="30000" dirty="0"/>
              <a:t>2+</a:t>
            </a:r>
            <a:r>
              <a:rPr lang="en-US" sz="1600" dirty="0"/>
              <a:t>(</a:t>
            </a:r>
            <a:r>
              <a:rPr lang="en-US" sz="1600" i="1" dirty="0" err="1"/>
              <a:t>aq</a:t>
            </a:r>
            <a:r>
              <a:rPr lang="en-US" sz="1600" dirty="0"/>
              <a:t>) and gray Ag(</a:t>
            </a:r>
            <a:r>
              <a:rPr lang="en-US" sz="1600" i="1" dirty="0"/>
              <a:t>s</a:t>
            </a:r>
            <a:r>
              <a:rPr lang="en-US" sz="1600" dirty="0"/>
              <a:t>) (right).</a:t>
            </a:r>
          </a:p>
        </p:txBody>
      </p:sp>
      <p:pic>
        <p:nvPicPr>
          <p:cNvPr id="9218" name="Picture 2" descr="This figure includes three photographs. In the first, a test tube containing a clear, colorless liquid is shown with a loosely coiled copper wire outside the test tube to its right. In the second, the wire has been submerged in the clear colorless liquid in the test tube and the surface of the wire is darkened. In the third, the liquid in the test tube is bright blue-green, the wire in the solution appears dark near the top, and a gray “fuzzy” material is present at the bottom of the test tube on the lower portion of the copper coil, giving a murky appearance to the liquid near the bottom of the test tube."/>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91679" y="2080218"/>
            <a:ext cx="8123671" cy="1533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4405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Galvanic Cells (Voltaic Cells)</a:t>
            </a:r>
          </a:p>
        </p:txBody>
      </p:sp>
      <p:sp>
        <p:nvSpPr>
          <p:cNvPr id="3" name="Content Placeholder 2"/>
          <p:cNvSpPr>
            <a:spLocks noGrp="1"/>
          </p:cNvSpPr>
          <p:nvPr>
            <p:ph idx="1"/>
          </p:nvPr>
        </p:nvSpPr>
        <p:spPr>
          <a:xfrm>
            <a:off x="628650" y="955965"/>
            <a:ext cx="7886700" cy="4853820"/>
          </a:xfrm>
        </p:spPr>
        <p:txBody>
          <a:bodyPr>
            <a:normAutofit/>
          </a:bodyPr>
          <a:lstStyle/>
          <a:p>
            <a:r>
              <a:rPr lang="en-US" dirty="0"/>
              <a:t>In principle, any </a:t>
            </a:r>
            <a:r>
              <a:rPr lang="en-US" b="1" dirty="0"/>
              <a:t>spontaneous </a:t>
            </a:r>
            <a:r>
              <a:rPr lang="en-US" dirty="0"/>
              <a:t>redox reaction can serve as a source of electrical energy in a galvanic cell. </a:t>
            </a:r>
          </a:p>
          <a:p>
            <a:endParaRPr lang="en-US" dirty="0"/>
          </a:p>
          <a:p>
            <a:r>
              <a:rPr lang="en-US" dirty="0"/>
              <a:t>This cell is designed to take advantage of the movement of electrons, which occurs during a redox reaction. </a:t>
            </a:r>
          </a:p>
          <a:p>
            <a:endParaRPr lang="en-US" dirty="0"/>
          </a:p>
          <a:p>
            <a:r>
              <a:rPr lang="en-US" dirty="0"/>
              <a:t>The oxidation and reduction half reactions are “compartmentalized” into half-cells.</a:t>
            </a:r>
          </a:p>
          <a:p>
            <a:pPr lvl="1"/>
            <a:r>
              <a:rPr lang="en-US" dirty="0"/>
              <a:t>Oxidation at one electrode (anode)</a:t>
            </a:r>
          </a:p>
          <a:p>
            <a:pPr lvl="1"/>
            <a:r>
              <a:rPr lang="en-US" dirty="0"/>
              <a:t>Reduction at the other electrode (cathode)</a:t>
            </a:r>
          </a:p>
          <a:p>
            <a:pPr lvl="1"/>
            <a:r>
              <a:rPr lang="en-US" dirty="0"/>
              <a:t>Electrons move through an external wire from the anode to the cathode. </a:t>
            </a:r>
          </a:p>
          <a:p>
            <a:pPr lvl="1"/>
            <a:r>
              <a:rPr lang="en-US" dirty="0"/>
              <a:t>These “moving” electrons can be used as a source of electrical energy. </a:t>
            </a:r>
          </a:p>
          <a:p>
            <a:endParaRPr lang="en-US" dirty="0"/>
          </a:p>
        </p:txBody>
      </p:sp>
    </p:spTree>
    <p:extLst>
      <p:ext uri="{BB962C8B-B14F-4D97-AF65-F5344CB8AC3E}">
        <p14:creationId xmlns:p14="http://schemas.microsoft.com/office/powerpoint/2010/main" val="3217732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Galvanic Cells</a:t>
            </a:r>
          </a:p>
        </p:txBody>
      </p:sp>
      <p:sp>
        <p:nvSpPr>
          <p:cNvPr id="3" name="Content Placeholder 2"/>
          <p:cNvSpPr>
            <a:spLocks noGrp="1"/>
          </p:cNvSpPr>
          <p:nvPr>
            <p:ph idx="1"/>
          </p:nvPr>
        </p:nvSpPr>
        <p:spPr/>
        <p:txBody>
          <a:bodyPr/>
          <a:lstStyle/>
          <a:p>
            <a:r>
              <a:rPr lang="en-US" dirty="0"/>
              <a:t>The </a:t>
            </a:r>
            <a:r>
              <a:rPr lang="en-US" b="1" dirty="0"/>
              <a:t>oxidation </a:t>
            </a:r>
            <a:r>
              <a:rPr lang="en-US" dirty="0"/>
              <a:t>and </a:t>
            </a:r>
            <a:r>
              <a:rPr lang="en-US" b="1" dirty="0"/>
              <a:t>reduction</a:t>
            </a:r>
            <a:r>
              <a:rPr lang="en-US" dirty="0"/>
              <a:t> half-reactions occur at separate electrodes. </a:t>
            </a:r>
          </a:p>
          <a:p>
            <a:endParaRPr lang="en-US" dirty="0"/>
          </a:p>
          <a:p>
            <a:r>
              <a:rPr lang="en-US" dirty="0"/>
              <a:t>The oxidation reaction occurs at the Anode</a:t>
            </a:r>
          </a:p>
          <a:p>
            <a:pPr lvl="1"/>
            <a:r>
              <a:rPr lang="en-US" dirty="0"/>
              <a:t>Anions flow to the anode</a:t>
            </a:r>
          </a:p>
          <a:p>
            <a:endParaRPr lang="en-US" dirty="0"/>
          </a:p>
          <a:p>
            <a:r>
              <a:rPr lang="en-US" dirty="0"/>
              <a:t>The reduction reaction occurs at the cathode</a:t>
            </a:r>
          </a:p>
          <a:p>
            <a:pPr lvl="1"/>
            <a:r>
              <a:rPr lang="en-US" dirty="0"/>
              <a:t>Cations flow to the cathode.</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130162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71638" y="365127"/>
            <a:ext cx="8043712" cy="424583"/>
          </a:xfrm>
        </p:spPr>
        <p:txBody>
          <a:bodyPr/>
          <a:lstStyle/>
          <a:p>
            <a:r>
              <a:rPr lang="en-US" dirty="0"/>
              <a:t>Figure 17.3</a:t>
            </a:r>
          </a:p>
        </p:txBody>
      </p:sp>
      <p:sp>
        <p:nvSpPr>
          <p:cNvPr id="7" name="Figure Legend"/>
          <p:cNvSpPr>
            <a:spLocks noGrp="1"/>
          </p:cNvSpPr>
          <p:nvPr>
            <p:ph idx="13"/>
          </p:nvPr>
        </p:nvSpPr>
        <p:spPr>
          <a:xfrm>
            <a:off x="471638" y="5475383"/>
            <a:ext cx="8043712" cy="714713"/>
          </a:xfrm>
        </p:spPr>
        <p:txBody>
          <a:bodyPr>
            <a:normAutofit/>
          </a:bodyPr>
          <a:lstStyle/>
          <a:p>
            <a:r>
              <a:rPr lang="en-US" sz="1600" dirty="0"/>
              <a:t>A galvanic cell based on the spontaneous reaction between copper and silver(I) ions.</a:t>
            </a:r>
          </a:p>
        </p:txBody>
      </p:sp>
      <p:pic>
        <p:nvPicPr>
          <p:cNvPr id="10242" name="Picture 2" descr="This figure contains a diagram of an electrochemical cell. Two beakers are shown. Each is just over half full. The beaker on the left contains a blue solution and is labeled below as “1 M solution of copper (II) nitrate ( C u ( N O subscript 3 ) subscript 2 ).” The beaker on the right contains a colorless solution and is labeled below as “1 M solution of silver nitrate ( A g N O subscript 3 ).” A glass tube in the shape of an inverted U connects the two beakers at the center of the diagram. The tube contents are colorless. The ends of the tubes are beneath the surface of the solutions in the beakers and a small gray plug is present at each end of the tube. The plug in the left beaker is labeled “Porous plug.” At the center of the diagram, the tube is labeled “Salt bridge ( N a N O subscript 3 ). Each beaker shows a metal strip partially submerged in the liquid. The beaker on the left has an orange-brown strip that is labeled “C u anode negative” at the top. The beaker on the right has a silver strip that is labeled “A g cathode positive” at the top. A wire extends from the top of each of these strips to a rectangle indicating “external circuit” that is labeled “flow of electrons” with an arrow pointing to the right following. A curved arrow extends from the C u strip into the surrounding solution. The tip of this arrow is labeled “C u superscript 2 plus.” A curved arrow extends from the salt bridge into the beaker on the left into the blue solution. The tip of this arrow is labeled “N O subscript 3 superscript negative.” A curved arrow extends from the solution in the beaker on the right to the A g strip. The base of this arrow is labeled “A g superscript plus.” A curved arrow extends from the colorless solution to salt bridge in the beaker on the right. The base of this arrow is labeled “N O subscript 3 superscript negative.” Just right of the salt bridge in the colorless solution is the label “N a superscript plus.” Just above this region of the tube appears the label “Flow of cations.” Just left of the salt bridge in the blue solution is the label “N O subscript 3 superscript negative.” Just above this region of the tube appears the label “Flow of anions.”"/>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321250" y="1131233"/>
            <a:ext cx="4457701" cy="4019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842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Cu-Ag</a:t>
            </a:r>
            <a:r>
              <a:rPr lang="en-US" baseline="30000" dirty="0"/>
              <a:t>+</a:t>
            </a:r>
            <a:r>
              <a:rPr lang="en-US" dirty="0"/>
              <a:t> Galvanic Cell</a:t>
            </a:r>
          </a:p>
        </p:txBody>
      </p:sp>
      <p:sp>
        <p:nvSpPr>
          <p:cNvPr id="3" name="Content Placeholder 2"/>
          <p:cNvSpPr>
            <a:spLocks noGrp="1"/>
          </p:cNvSpPr>
          <p:nvPr>
            <p:ph idx="1"/>
          </p:nvPr>
        </p:nvSpPr>
        <p:spPr/>
        <p:txBody>
          <a:bodyPr/>
          <a:lstStyle/>
          <a:p>
            <a:pPr marL="0" indent="0" algn="ctr">
              <a:buNone/>
            </a:pPr>
            <a:r>
              <a:rPr lang="en-US" dirty="0"/>
              <a:t>Cu(</a:t>
            </a:r>
            <a:r>
              <a:rPr lang="en-US" i="1" dirty="0"/>
              <a:t>s</a:t>
            </a:r>
            <a:r>
              <a:rPr lang="en-US" dirty="0"/>
              <a:t>)  +  2Ag</a:t>
            </a:r>
            <a:r>
              <a:rPr lang="en-US" baseline="30000" dirty="0"/>
              <a:t>+</a:t>
            </a:r>
            <a:r>
              <a:rPr lang="en-US" dirty="0"/>
              <a:t>(</a:t>
            </a:r>
            <a:r>
              <a:rPr lang="en-US" i="1" dirty="0" err="1"/>
              <a:t>aq</a:t>
            </a:r>
            <a:r>
              <a:rPr lang="en-US" dirty="0"/>
              <a:t>)   </a:t>
            </a:r>
            <a:r>
              <a:rPr lang="en-US" dirty="0">
                <a:cs typeface="Times New Roman"/>
                <a:sym typeface="Wingdings" pitchFamily="2" charset="2"/>
              </a:rPr>
              <a:t>→</a:t>
            </a:r>
            <a:r>
              <a:rPr lang="en-US" dirty="0">
                <a:sym typeface="Wingdings" pitchFamily="2" charset="2"/>
              </a:rPr>
              <a:t>   Cu</a:t>
            </a:r>
            <a:r>
              <a:rPr lang="en-US" baseline="30000" dirty="0">
                <a:sym typeface="Wingdings" pitchFamily="2" charset="2"/>
              </a:rPr>
              <a:t>2+</a:t>
            </a:r>
            <a:r>
              <a:rPr lang="en-US" dirty="0">
                <a:sym typeface="Wingdings" pitchFamily="2" charset="2"/>
              </a:rPr>
              <a:t>(</a:t>
            </a:r>
            <a:r>
              <a:rPr lang="en-US" i="1" dirty="0" err="1">
                <a:sym typeface="Wingdings" pitchFamily="2" charset="2"/>
              </a:rPr>
              <a:t>aq</a:t>
            </a:r>
            <a:r>
              <a:rPr lang="en-US" dirty="0">
                <a:sym typeface="Wingdings" pitchFamily="2" charset="2"/>
              </a:rPr>
              <a:t>)  +  2Ag(</a:t>
            </a:r>
            <a:r>
              <a:rPr lang="en-US" i="1" dirty="0">
                <a:sym typeface="Wingdings" pitchFamily="2" charset="2"/>
              </a:rPr>
              <a:t>s</a:t>
            </a:r>
            <a:r>
              <a:rPr lang="en-US" dirty="0">
                <a:sym typeface="Wingdings" pitchFamily="2" charset="2"/>
              </a:rPr>
              <a:t>)</a:t>
            </a:r>
          </a:p>
          <a:p>
            <a:endParaRPr lang="en-US" dirty="0"/>
          </a:p>
          <a:p>
            <a:r>
              <a:rPr lang="en-US" dirty="0"/>
              <a:t>Cu metal anode dips into a solution of Cu</a:t>
            </a:r>
            <a:r>
              <a:rPr lang="en-US" baseline="30000" dirty="0"/>
              <a:t>2+ </a:t>
            </a:r>
            <a:r>
              <a:rPr lang="en-US" dirty="0"/>
              <a:t>ions.</a:t>
            </a:r>
          </a:p>
          <a:p>
            <a:endParaRPr lang="en-US" dirty="0"/>
          </a:p>
          <a:p>
            <a:r>
              <a:rPr lang="en-US" dirty="0"/>
              <a:t>Ag metal cathode dips into a solution of Ag</a:t>
            </a:r>
            <a:r>
              <a:rPr lang="en-US" baseline="30000" dirty="0"/>
              <a:t>+</a:t>
            </a:r>
            <a:r>
              <a:rPr lang="en-US" dirty="0"/>
              <a:t> ions.</a:t>
            </a:r>
          </a:p>
          <a:p>
            <a:endParaRPr lang="en-US" dirty="0"/>
          </a:p>
          <a:p>
            <a:r>
              <a:rPr lang="en-US" dirty="0"/>
              <a:t>The external wires are connected to a voltmeter.</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1044051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Cu-Ag</a:t>
            </a:r>
            <a:r>
              <a:rPr lang="en-US" baseline="30000" dirty="0"/>
              <a:t>+</a:t>
            </a:r>
            <a:r>
              <a:rPr lang="en-US" dirty="0"/>
              <a:t> Galvanic Cell</a:t>
            </a:r>
          </a:p>
        </p:txBody>
      </p:sp>
      <p:sp>
        <p:nvSpPr>
          <p:cNvPr id="3" name="Content Placeholder 2"/>
          <p:cNvSpPr>
            <a:spLocks noGrp="1"/>
          </p:cNvSpPr>
          <p:nvPr>
            <p:ph idx="1"/>
          </p:nvPr>
        </p:nvSpPr>
        <p:spPr/>
        <p:txBody>
          <a:bodyPr/>
          <a:lstStyle/>
          <a:p>
            <a:pPr marL="0" indent="0" algn="ctr">
              <a:buNone/>
            </a:pPr>
            <a:r>
              <a:rPr lang="en-US" dirty="0"/>
              <a:t>Cu(</a:t>
            </a:r>
            <a:r>
              <a:rPr lang="en-US" i="1" dirty="0"/>
              <a:t>s</a:t>
            </a:r>
            <a:r>
              <a:rPr lang="en-US" dirty="0"/>
              <a:t>)  +  2Ag</a:t>
            </a:r>
            <a:r>
              <a:rPr lang="en-US" baseline="30000" dirty="0"/>
              <a:t>+</a:t>
            </a:r>
            <a:r>
              <a:rPr lang="en-US" dirty="0"/>
              <a:t>(</a:t>
            </a:r>
            <a:r>
              <a:rPr lang="en-US" i="1" dirty="0" err="1"/>
              <a:t>aq</a:t>
            </a:r>
            <a:r>
              <a:rPr lang="en-US" dirty="0"/>
              <a:t>)   </a:t>
            </a:r>
            <a:r>
              <a:rPr lang="en-US" dirty="0">
                <a:cs typeface="Times New Roman"/>
                <a:sym typeface="Wingdings" pitchFamily="2" charset="2"/>
              </a:rPr>
              <a:t>→</a:t>
            </a:r>
            <a:r>
              <a:rPr lang="en-US" dirty="0">
                <a:sym typeface="Wingdings" pitchFamily="2" charset="2"/>
              </a:rPr>
              <a:t>   Cu</a:t>
            </a:r>
            <a:r>
              <a:rPr lang="en-US" baseline="30000" dirty="0">
                <a:sym typeface="Wingdings" pitchFamily="2" charset="2"/>
              </a:rPr>
              <a:t>2+</a:t>
            </a:r>
            <a:r>
              <a:rPr lang="en-US" dirty="0">
                <a:sym typeface="Wingdings" pitchFamily="2" charset="2"/>
              </a:rPr>
              <a:t>(</a:t>
            </a:r>
            <a:r>
              <a:rPr lang="en-US" i="1" dirty="0" err="1">
                <a:sym typeface="Wingdings" pitchFamily="2" charset="2"/>
              </a:rPr>
              <a:t>aq</a:t>
            </a:r>
            <a:r>
              <a:rPr lang="en-US" dirty="0">
                <a:sym typeface="Wingdings" pitchFamily="2" charset="2"/>
              </a:rPr>
              <a:t>)  +  2Ag(</a:t>
            </a:r>
            <a:r>
              <a:rPr lang="en-US" i="1" dirty="0">
                <a:sym typeface="Wingdings" pitchFamily="2" charset="2"/>
              </a:rPr>
              <a:t>s</a:t>
            </a:r>
            <a:r>
              <a:rPr lang="en-US" dirty="0">
                <a:sym typeface="Wingdings" pitchFamily="2" charset="2"/>
              </a:rPr>
              <a:t>)</a:t>
            </a:r>
          </a:p>
          <a:p>
            <a:endParaRPr lang="en-US" dirty="0"/>
          </a:p>
          <a:p>
            <a:r>
              <a:rPr lang="en-US" dirty="0"/>
              <a:t> At the </a:t>
            </a:r>
            <a:r>
              <a:rPr lang="en-US" b="1" dirty="0"/>
              <a:t>Cu anode</a:t>
            </a:r>
            <a:r>
              <a:rPr lang="en-US" dirty="0"/>
              <a:t>, electrons are produced.</a:t>
            </a:r>
          </a:p>
          <a:p>
            <a:pPr marL="0" indent="0" algn="ctr">
              <a:buNone/>
            </a:pPr>
            <a:r>
              <a:rPr lang="en-US" dirty="0"/>
              <a:t>Cu(</a:t>
            </a:r>
            <a:r>
              <a:rPr lang="en-US" i="1" dirty="0"/>
              <a:t>s</a:t>
            </a:r>
            <a:r>
              <a:rPr lang="en-US" dirty="0"/>
              <a:t>) → Cu</a:t>
            </a:r>
            <a:r>
              <a:rPr lang="en-US" baseline="30000" dirty="0"/>
              <a:t>2+ </a:t>
            </a:r>
            <a:r>
              <a:rPr lang="en-US" dirty="0"/>
              <a:t>(</a:t>
            </a:r>
            <a:r>
              <a:rPr lang="en-US" i="1" dirty="0" err="1"/>
              <a:t>aq</a:t>
            </a:r>
            <a:r>
              <a:rPr lang="en-US" dirty="0"/>
              <a:t>) + 2e</a:t>
            </a:r>
            <a:r>
              <a:rPr lang="en-US" baseline="30000" dirty="0"/>
              <a:t>–</a:t>
            </a:r>
          </a:p>
          <a:p>
            <a:endParaRPr lang="en-US" dirty="0"/>
          </a:p>
          <a:p>
            <a:r>
              <a:rPr lang="en-US" dirty="0"/>
              <a:t> Electrons flow from the anode, through the voltmeter, to the </a:t>
            </a:r>
            <a:r>
              <a:rPr lang="en-US" b="1" dirty="0"/>
              <a:t>Ag cathode</a:t>
            </a:r>
            <a:r>
              <a:rPr lang="en-US" dirty="0"/>
              <a:t>; the voltmeter indicates the cell’s potential. </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3528170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Cu-Ag</a:t>
            </a:r>
            <a:r>
              <a:rPr lang="en-US" baseline="30000" dirty="0"/>
              <a:t>+</a:t>
            </a:r>
            <a:r>
              <a:rPr lang="en-US" dirty="0"/>
              <a:t> Galvanic Cell</a:t>
            </a:r>
          </a:p>
        </p:txBody>
      </p:sp>
      <p:sp>
        <p:nvSpPr>
          <p:cNvPr id="3" name="Content Placeholder 2"/>
          <p:cNvSpPr>
            <a:spLocks noGrp="1"/>
          </p:cNvSpPr>
          <p:nvPr>
            <p:ph idx="1"/>
          </p:nvPr>
        </p:nvSpPr>
        <p:spPr/>
        <p:txBody>
          <a:bodyPr/>
          <a:lstStyle/>
          <a:p>
            <a:r>
              <a:rPr lang="en-US" dirty="0"/>
              <a:t>The electrons enter the Ag cathode, at which</a:t>
            </a:r>
          </a:p>
          <a:p>
            <a:endParaRPr lang="en-US" dirty="0"/>
          </a:p>
          <a:p>
            <a:pPr marL="0" indent="0" algn="ctr">
              <a:buNone/>
            </a:pPr>
            <a:r>
              <a:rPr lang="en-US" dirty="0">
                <a:sym typeface="Wingdings" pitchFamily="2" charset="2"/>
              </a:rPr>
              <a:t>2Ag</a:t>
            </a:r>
            <a:r>
              <a:rPr lang="en-US" baseline="30000" dirty="0">
                <a:sym typeface="Wingdings" pitchFamily="2" charset="2"/>
              </a:rPr>
              <a:t>+</a:t>
            </a:r>
            <a:r>
              <a:rPr lang="en-US" dirty="0">
                <a:sym typeface="Wingdings" pitchFamily="2" charset="2"/>
              </a:rPr>
              <a:t> (</a:t>
            </a:r>
            <a:r>
              <a:rPr lang="en-US" i="1" dirty="0" err="1">
                <a:sym typeface="Wingdings" pitchFamily="2" charset="2"/>
              </a:rPr>
              <a:t>aq</a:t>
            </a:r>
            <a:r>
              <a:rPr lang="en-US" dirty="0">
                <a:sym typeface="Wingdings" pitchFamily="2" charset="2"/>
              </a:rPr>
              <a:t>) + 2e</a:t>
            </a:r>
            <a:r>
              <a:rPr lang="en-US" baseline="30000" dirty="0">
                <a:sym typeface="Wingdings" pitchFamily="2" charset="2"/>
              </a:rPr>
              <a:t>–</a:t>
            </a:r>
            <a:r>
              <a:rPr lang="en-US" dirty="0">
                <a:sym typeface="Wingdings" pitchFamily="2" charset="2"/>
              </a:rPr>
              <a:t> </a:t>
            </a:r>
            <a:r>
              <a:rPr lang="en-US" dirty="0">
                <a:cs typeface="Times New Roman"/>
                <a:sym typeface="Wingdings" pitchFamily="2" charset="2"/>
              </a:rPr>
              <a:t>→</a:t>
            </a:r>
            <a:r>
              <a:rPr lang="en-US" dirty="0">
                <a:sym typeface="Wingdings" pitchFamily="2" charset="2"/>
              </a:rPr>
              <a:t> Ag(</a:t>
            </a:r>
            <a:r>
              <a:rPr lang="en-US" i="1" dirty="0">
                <a:sym typeface="Wingdings" pitchFamily="2" charset="2"/>
              </a:rPr>
              <a:t>s</a:t>
            </a:r>
            <a:r>
              <a:rPr lang="en-US" dirty="0">
                <a:sym typeface="Wingdings" pitchFamily="2" charset="2"/>
              </a:rPr>
              <a:t>)</a:t>
            </a:r>
          </a:p>
          <a:p>
            <a:endParaRPr lang="en-US" dirty="0"/>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996492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Outline</a:t>
            </a:r>
          </a:p>
        </p:txBody>
      </p:sp>
      <p:sp>
        <p:nvSpPr>
          <p:cNvPr id="3" name="Content Placeholder 2"/>
          <p:cNvSpPr>
            <a:spLocks noGrp="1"/>
          </p:cNvSpPr>
          <p:nvPr>
            <p:ph idx="1"/>
          </p:nvPr>
        </p:nvSpPr>
        <p:spPr/>
        <p:txBody>
          <a:bodyPr/>
          <a:lstStyle/>
          <a:p>
            <a:r>
              <a:rPr lang="en-US" dirty="0"/>
              <a:t>17.1 Review of Redox Chemistry</a:t>
            </a:r>
          </a:p>
          <a:p>
            <a:r>
              <a:rPr lang="en-US" dirty="0"/>
              <a:t>17.2 Galvanic Cells</a:t>
            </a:r>
          </a:p>
          <a:p>
            <a:r>
              <a:rPr lang="en-US" dirty="0"/>
              <a:t>17.3 Electrode and Cell Potentials</a:t>
            </a:r>
          </a:p>
          <a:p>
            <a:r>
              <a:rPr lang="en-US" dirty="0"/>
              <a:t>17.4 Potential, Free Energy, and Equilibrium</a:t>
            </a:r>
          </a:p>
          <a:p>
            <a:r>
              <a:rPr lang="en-US" dirty="0"/>
              <a:t>17.5 Batteries and Fuel Cells</a:t>
            </a:r>
          </a:p>
          <a:p>
            <a:r>
              <a:rPr lang="en-US" dirty="0"/>
              <a:t>17.6 Corrosion</a:t>
            </a:r>
          </a:p>
          <a:p>
            <a:r>
              <a:rPr lang="en-US" dirty="0"/>
              <a:t>17.7 Electrolysis</a:t>
            </a:r>
          </a:p>
        </p:txBody>
      </p:sp>
    </p:spTree>
    <p:extLst>
      <p:ext uri="{BB962C8B-B14F-4D97-AF65-F5344CB8AC3E}">
        <p14:creationId xmlns:p14="http://schemas.microsoft.com/office/powerpoint/2010/main" val="1927518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Charge Balance</a:t>
            </a:r>
          </a:p>
        </p:txBody>
      </p:sp>
      <p:sp>
        <p:nvSpPr>
          <p:cNvPr id="3" name="Content Placeholder 2"/>
          <p:cNvSpPr>
            <a:spLocks noGrp="1"/>
          </p:cNvSpPr>
          <p:nvPr>
            <p:ph idx="1"/>
          </p:nvPr>
        </p:nvSpPr>
        <p:spPr>
          <a:xfrm>
            <a:off x="628650" y="955965"/>
            <a:ext cx="7886700" cy="4920728"/>
          </a:xfrm>
        </p:spPr>
        <p:txBody>
          <a:bodyPr>
            <a:normAutofit/>
          </a:bodyPr>
          <a:lstStyle/>
          <a:p>
            <a:pPr marL="0" indent="0" algn="ctr">
              <a:buNone/>
            </a:pPr>
            <a:r>
              <a:rPr lang="en-US" dirty="0"/>
              <a:t>Cu(</a:t>
            </a:r>
            <a:r>
              <a:rPr lang="en-US" i="1" dirty="0"/>
              <a:t>s</a:t>
            </a:r>
            <a:r>
              <a:rPr lang="en-US" dirty="0"/>
              <a:t>)  +  2Ag</a:t>
            </a:r>
            <a:r>
              <a:rPr lang="en-US" baseline="30000" dirty="0"/>
              <a:t>+</a:t>
            </a:r>
            <a:r>
              <a:rPr lang="en-US" dirty="0"/>
              <a:t>(</a:t>
            </a:r>
            <a:r>
              <a:rPr lang="en-US" i="1" dirty="0" err="1"/>
              <a:t>aq</a:t>
            </a:r>
            <a:r>
              <a:rPr lang="en-US" dirty="0"/>
              <a:t>)   </a:t>
            </a:r>
            <a:r>
              <a:rPr lang="en-US" dirty="0">
                <a:cs typeface="Times New Roman"/>
                <a:sym typeface="Wingdings" pitchFamily="2" charset="2"/>
              </a:rPr>
              <a:t>→</a:t>
            </a:r>
            <a:r>
              <a:rPr lang="en-US" dirty="0">
                <a:sym typeface="Wingdings" pitchFamily="2" charset="2"/>
              </a:rPr>
              <a:t>   Cu</a:t>
            </a:r>
            <a:r>
              <a:rPr lang="en-US" baseline="30000" dirty="0">
                <a:sym typeface="Wingdings" pitchFamily="2" charset="2"/>
              </a:rPr>
              <a:t>2+</a:t>
            </a:r>
            <a:r>
              <a:rPr lang="en-US" dirty="0">
                <a:sym typeface="Wingdings" pitchFamily="2" charset="2"/>
              </a:rPr>
              <a:t>(</a:t>
            </a:r>
            <a:r>
              <a:rPr lang="en-US" i="1" dirty="0" err="1">
                <a:sym typeface="Wingdings" pitchFamily="2" charset="2"/>
              </a:rPr>
              <a:t>aq</a:t>
            </a:r>
            <a:r>
              <a:rPr lang="en-US" dirty="0">
                <a:sym typeface="Wingdings" pitchFamily="2" charset="2"/>
              </a:rPr>
              <a:t>)  +  2Ag(</a:t>
            </a:r>
            <a:r>
              <a:rPr lang="en-US" i="1" dirty="0">
                <a:sym typeface="Wingdings" pitchFamily="2" charset="2"/>
              </a:rPr>
              <a:t>s</a:t>
            </a:r>
            <a:r>
              <a:rPr lang="en-US" dirty="0">
                <a:sym typeface="Wingdings" pitchFamily="2" charset="2"/>
              </a:rPr>
              <a:t>)</a:t>
            </a:r>
          </a:p>
          <a:p>
            <a:endParaRPr lang="en-US" dirty="0"/>
          </a:p>
          <a:p>
            <a:r>
              <a:rPr lang="en-US" dirty="0"/>
              <a:t>As the oxidation occurs, a surplus of positive ions builds up at the anode. </a:t>
            </a:r>
          </a:p>
          <a:p>
            <a:endParaRPr lang="en-US" dirty="0"/>
          </a:p>
          <a:p>
            <a:pPr marL="0" indent="0" algn="ctr">
              <a:buNone/>
            </a:pPr>
            <a:r>
              <a:rPr lang="en-US" dirty="0"/>
              <a:t>Cu (s)  </a:t>
            </a:r>
            <a:r>
              <a:rPr lang="en-US" dirty="0">
                <a:cs typeface="Times New Roman"/>
                <a:sym typeface="Wingdings" pitchFamily="2" charset="2"/>
              </a:rPr>
              <a:t>→</a:t>
            </a:r>
            <a:r>
              <a:rPr lang="en-US" dirty="0">
                <a:sym typeface="Wingdings" pitchFamily="2" charset="2"/>
              </a:rPr>
              <a:t>  Cu</a:t>
            </a:r>
            <a:r>
              <a:rPr lang="en-US" baseline="30000" dirty="0">
                <a:sym typeface="Wingdings" pitchFamily="2" charset="2"/>
              </a:rPr>
              <a:t>2+</a:t>
            </a:r>
            <a:r>
              <a:rPr lang="en-US" dirty="0">
                <a:sym typeface="Wingdings" pitchFamily="2" charset="2"/>
              </a:rPr>
              <a:t> (</a:t>
            </a:r>
            <a:r>
              <a:rPr lang="en-US" dirty="0" err="1">
                <a:sym typeface="Wingdings" pitchFamily="2" charset="2"/>
              </a:rPr>
              <a:t>aq</a:t>
            </a:r>
            <a:r>
              <a:rPr lang="en-US" dirty="0">
                <a:sym typeface="Wingdings" pitchFamily="2" charset="2"/>
              </a:rPr>
              <a:t>) + 2e</a:t>
            </a:r>
            <a:r>
              <a:rPr lang="en-US" baseline="30000" dirty="0">
                <a:sym typeface="Wingdings" pitchFamily="2" charset="2"/>
              </a:rPr>
              <a:t>–</a:t>
            </a:r>
          </a:p>
          <a:p>
            <a:endParaRPr lang="en-US" dirty="0"/>
          </a:p>
          <a:p>
            <a:r>
              <a:rPr lang="en-US" dirty="0"/>
              <a:t> The area near the cathode becomes deficient in positive ions.</a:t>
            </a:r>
          </a:p>
          <a:p>
            <a:endParaRPr lang="en-US" dirty="0"/>
          </a:p>
          <a:p>
            <a:pPr marL="0" indent="0" algn="ctr">
              <a:buNone/>
            </a:pPr>
            <a:r>
              <a:rPr lang="en-US" dirty="0">
                <a:sym typeface="Wingdings" pitchFamily="2" charset="2"/>
              </a:rPr>
              <a:t>2Ag</a:t>
            </a:r>
            <a:r>
              <a:rPr lang="en-US" baseline="30000" dirty="0">
                <a:sym typeface="Wingdings" pitchFamily="2" charset="2"/>
              </a:rPr>
              <a:t>+</a:t>
            </a:r>
            <a:r>
              <a:rPr lang="en-US" dirty="0">
                <a:sym typeface="Wingdings" pitchFamily="2" charset="2"/>
              </a:rPr>
              <a:t> (</a:t>
            </a:r>
            <a:r>
              <a:rPr lang="en-US" dirty="0" err="1">
                <a:sym typeface="Wingdings" pitchFamily="2" charset="2"/>
              </a:rPr>
              <a:t>aq</a:t>
            </a:r>
            <a:r>
              <a:rPr lang="en-US" dirty="0">
                <a:sym typeface="Wingdings" pitchFamily="2" charset="2"/>
              </a:rPr>
              <a:t>) + 2e</a:t>
            </a:r>
            <a:r>
              <a:rPr lang="en-US" baseline="30000" dirty="0">
                <a:sym typeface="Wingdings" pitchFamily="2" charset="2"/>
              </a:rPr>
              <a:t>–</a:t>
            </a:r>
            <a:r>
              <a:rPr lang="en-US" dirty="0">
                <a:sym typeface="Wingdings" pitchFamily="2" charset="2"/>
              </a:rPr>
              <a:t>  </a:t>
            </a:r>
            <a:r>
              <a:rPr lang="en-US" dirty="0">
                <a:cs typeface="Times New Roman"/>
                <a:sym typeface="Wingdings" pitchFamily="2" charset="2"/>
              </a:rPr>
              <a:t>→</a:t>
            </a:r>
            <a:r>
              <a:rPr lang="en-US" dirty="0">
                <a:sym typeface="Wingdings" pitchFamily="2" charset="2"/>
              </a:rPr>
              <a:t>  Ag (s)</a:t>
            </a:r>
          </a:p>
          <a:p>
            <a:endParaRPr lang="en-US" dirty="0"/>
          </a:p>
          <a:p>
            <a:r>
              <a:rPr lang="en-US" dirty="0"/>
              <a:t> The </a:t>
            </a:r>
            <a:r>
              <a:rPr lang="en-US" b="1" dirty="0"/>
              <a:t>salt bridge </a:t>
            </a:r>
            <a:r>
              <a:rPr lang="en-US" dirty="0"/>
              <a:t>supplies additional cations and anions needed to balance out these charge differences and complete the circuit. </a:t>
            </a:r>
          </a:p>
          <a:p>
            <a:endParaRPr lang="en-US" dirty="0"/>
          </a:p>
        </p:txBody>
      </p:sp>
    </p:spTree>
    <p:extLst>
      <p:ext uri="{BB962C8B-B14F-4D97-AF65-F5344CB8AC3E}">
        <p14:creationId xmlns:p14="http://schemas.microsoft.com/office/powerpoint/2010/main" val="4223460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Salt Bridges</a:t>
            </a:r>
          </a:p>
        </p:txBody>
      </p:sp>
      <p:sp>
        <p:nvSpPr>
          <p:cNvPr id="3" name="Content Placeholder 2"/>
          <p:cNvSpPr>
            <a:spLocks noGrp="1"/>
          </p:cNvSpPr>
          <p:nvPr>
            <p:ph idx="1"/>
          </p:nvPr>
        </p:nvSpPr>
        <p:spPr>
          <a:xfrm>
            <a:off x="628650" y="955965"/>
            <a:ext cx="7886700" cy="4842669"/>
          </a:xfrm>
        </p:spPr>
        <p:txBody>
          <a:bodyPr>
            <a:normAutofit/>
          </a:bodyPr>
          <a:lstStyle/>
          <a:p>
            <a:r>
              <a:rPr lang="en-US" dirty="0"/>
              <a:t>The salt bridge is a porous material consisting of a concentrated salt solution.</a:t>
            </a:r>
          </a:p>
          <a:p>
            <a:endParaRPr lang="en-US" dirty="0"/>
          </a:p>
          <a:p>
            <a:pPr lvl="1"/>
            <a:r>
              <a:rPr lang="en-US" dirty="0"/>
              <a:t>NaNO</a:t>
            </a:r>
            <a:r>
              <a:rPr lang="en-US" baseline="-25000" dirty="0"/>
              <a:t>3</a:t>
            </a:r>
            <a:r>
              <a:rPr lang="en-US" dirty="0"/>
              <a:t> or KNO</a:t>
            </a:r>
            <a:r>
              <a:rPr lang="en-US" baseline="-25000" dirty="0"/>
              <a:t>3</a:t>
            </a:r>
            <a:r>
              <a:rPr lang="en-US" dirty="0"/>
              <a:t> are frequently used.</a:t>
            </a:r>
          </a:p>
          <a:p>
            <a:pPr lvl="1"/>
            <a:endParaRPr lang="en-US" dirty="0"/>
          </a:p>
          <a:p>
            <a:pPr lvl="1"/>
            <a:r>
              <a:rPr lang="en-US" b="1" dirty="0"/>
              <a:t>Anions</a:t>
            </a:r>
            <a:r>
              <a:rPr lang="en-US" dirty="0"/>
              <a:t> flow toward the anode to neutralize the build-up of positive charge. </a:t>
            </a:r>
          </a:p>
          <a:p>
            <a:pPr lvl="1"/>
            <a:endParaRPr lang="en-US" dirty="0"/>
          </a:p>
          <a:p>
            <a:pPr lvl="1"/>
            <a:r>
              <a:rPr lang="en-US" b="1" dirty="0"/>
              <a:t>Cations</a:t>
            </a:r>
            <a:r>
              <a:rPr lang="en-US" dirty="0"/>
              <a:t> flow toward the cathode to “replace” the cations that are being consumed. </a:t>
            </a:r>
          </a:p>
          <a:p>
            <a:endParaRPr lang="en-US" dirty="0"/>
          </a:p>
          <a:p>
            <a:r>
              <a:rPr lang="en-US" dirty="0"/>
              <a:t>This flow of ions enables electrical neutrality to be achieved, the circuit to be complete, and current to flow! </a:t>
            </a:r>
          </a:p>
          <a:p>
            <a:endParaRPr lang="en-US" dirty="0"/>
          </a:p>
        </p:txBody>
      </p:sp>
    </p:spTree>
    <p:extLst>
      <p:ext uri="{BB962C8B-B14F-4D97-AF65-F5344CB8AC3E}">
        <p14:creationId xmlns:p14="http://schemas.microsoft.com/office/powerpoint/2010/main" val="3246351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Cell Notation</a:t>
            </a:r>
          </a:p>
        </p:txBody>
      </p:sp>
      <p:sp>
        <p:nvSpPr>
          <p:cNvPr id="3" name="Content Placeholder 2"/>
          <p:cNvSpPr>
            <a:spLocks noGrp="1"/>
          </p:cNvSpPr>
          <p:nvPr>
            <p:ph idx="1"/>
          </p:nvPr>
        </p:nvSpPr>
        <p:spPr>
          <a:xfrm>
            <a:off x="628650" y="955965"/>
            <a:ext cx="7886700" cy="5121450"/>
          </a:xfrm>
        </p:spPr>
        <p:txBody>
          <a:bodyPr>
            <a:normAutofit fontScale="92500" lnSpcReduction="20000"/>
          </a:bodyPr>
          <a:lstStyle/>
          <a:p>
            <a:r>
              <a:rPr lang="en-US" dirty="0"/>
              <a:t>Describes what happens in a galvanic cell.</a:t>
            </a:r>
          </a:p>
          <a:p>
            <a:endParaRPr lang="en-US" dirty="0"/>
          </a:p>
          <a:p>
            <a:r>
              <a:rPr lang="en-US" dirty="0"/>
              <a:t>Oxidation on the left (Cu oxidized to </a:t>
            </a:r>
            <a:r>
              <a:rPr lang="en-US" sz="2000" dirty="0"/>
              <a:t>Cu</a:t>
            </a:r>
            <a:r>
              <a:rPr lang="en-US" sz="2000" baseline="30000" dirty="0"/>
              <a:t>2+</a:t>
            </a:r>
            <a:r>
              <a:rPr lang="en-US" sz="2000" dirty="0"/>
              <a:t>)</a:t>
            </a:r>
          </a:p>
          <a:p>
            <a:endParaRPr lang="en-US" dirty="0"/>
          </a:p>
          <a:p>
            <a:r>
              <a:rPr lang="en-US" dirty="0"/>
              <a:t>Reduction on the right (</a:t>
            </a:r>
            <a:r>
              <a:rPr lang="en-US" sz="2000" dirty="0"/>
              <a:t>Ag</a:t>
            </a:r>
            <a:r>
              <a:rPr lang="en-US" sz="2000" baseline="30000" dirty="0"/>
              <a:t>+ </a:t>
            </a:r>
            <a:r>
              <a:rPr lang="en-US" dirty="0"/>
              <a:t>reduced to Ag)</a:t>
            </a:r>
          </a:p>
          <a:p>
            <a:endParaRPr lang="en-US" dirty="0"/>
          </a:p>
          <a:p>
            <a:r>
              <a:rPr lang="en-US" dirty="0"/>
              <a:t>Single vertical line represents a phase boundary</a:t>
            </a:r>
          </a:p>
          <a:p>
            <a:pPr lvl="1"/>
            <a:r>
              <a:rPr lang="en-US" dirty="0"/>
              <a:t>Liquid-metal or liquid-gas, etc.</a:t>
            </a:r>
          </a:p>
          <a:p>
            <a:pPr lvl="1"/>
            <a:endParaRPr lang="en-US" dirty="0"/>
          </a:p>
          <a:p>
            <a:r>
              <a:rPr lang="en-US" dirty="0"/>
              <a:t>Double line is the salt bridge</a:t>
            </a:r>
          </a:p>
          <a:p>
            <a:endParaRPr lang="en-US" dirty="0"/>
          </a:p>
          <a:p>
            <a:r>
              <a:rPr lang="en-US" dirty="0"/>
              <a:t>Don’t include spectator ions</a:t>
            </a:r>
          </a:p>
          <a:p>
            <a:endParaRPr lang="en-US" dirty="0"/>
          </a:p>
          <a:p>
            <a:r>
              <a:rPr lang="en-US" dirty="0"/>
              <a:t>Sometimes the concentration of the ion(s) is included.</a:t>
            </a:r>
          </a:p>
          <a:p>
            <a:endParaRPr lang="en-US" dirty="0"/>
          </a:p>
          <a:p>
            <a:pPr marL="0" indent="0" algn="ctr">
              <a:buNone/>
            </a:pPr>
            <a:r>
              <a:rPr lang="en-US" dirty="0"/>
              <a:t>Cu(</a:t>
            </a:r>
            <a:r>
              <a:rPr lang="en-US" i="1" dirty="0"/>
              <a:t>s</a:t>
            </a:r>
            <a:r>
              <a:rPr lang="en-US" dirty="0"/>
              <a:t>)  +  2Ag</a:t>
            </a:r>
            <a:r>
              <a:rPr lang="en-US" baseline="30000" dirty="0"/>
              <a:t>+</a:t>
            </a:r>
            <a:r>
              <a:rPr lang="en-US" dirty="0"/>
              <a:t>(</a:t>
            </a:r>
            <a:r>
              <a:rPr lang="en-US" i="1" dirty="0" err="1"/>
              <a:t>aq</a:t>
            </a:r>
            <a:r>
              <a:rPr lang="en-US" dirty="0"/>
              <a:t>)   </a:t>
            </a:r>
            <a:r>
              <a:rPr lang="en-US" dirty="0">
                <a:latin typeface="Times New Roman"/>
                <a:cs typeface="Times New Roman"/>
                <a:sym typeface="Wingdings" pitchFamily="2" charset="2"/>
              </a:rPr>
              <a:t>→</a:t>
            </a:r>
            <a:r>
              <a:rPr lang="en-US" dirty="0">
                <a:sym typeface="Wingdings" pitchFamily="2" charset="2"/>
              </a:rPr>
              <a:t>   Cu</a:t>
            </a:r>
            <a:r>
              <a:rPr lang="en-US" baseline="30000" dirty="0">
                <a:sym typeface="Wingdings" pitchFamily="2" charset="2"/>
              </a:rPr>
              <a:t>2+</a:t>
            </a:r>
            <a:r>
              <a:rPr lang="en-US" dirty="0">
                <a:sym typeface="Wingdings" pitchFamily="2" charset="2"/>
              </a:rPr>
              <a:t>(</a:t>
            </a:r>
            <a:r>
              <a:rPr lang="en-US" i="1" dirty="0" err="1">
                <a:sym typeface="Wingdings" pitchFamily="2" charset="2"/>
              </a:rPr>
              <a:t>aq</a:t>
            </a:r>
            <a:r>
              <a:rPr lang="en-US" dirty="0">
                <a:sym typeface="Wingdings" pitchFamily="2" charset="2"/>
              </a:rPr>
              <a:t>)  +  2Ag(</a:t>
            </a:r>
            <a:r>
              <a:rPr lang="en-US" i="1" dirty="0">
                <a:sym typeface="Wingdings" pitchFamily="2" charset="2"/>
              </a:rPr>
              <a:t>s</a:t>
            </a:r>
            <a:r>
              <a:rPr lang="en-US" dirty="0">
                <a:sym typeface="Wingdings" pitchFamily="2" charset="2"/>
              </a:rPr>
              <a:t>)</a:t>
            </a:r>
          </a:p>
          <a:p>
            <a:endParaRPr lang="en-US" dirty="0"/>
          </a:p>
        </p:txBody>
      </p:sp>
    </p:spTree>
    <p:extLst>
      <p:ext uri="{BB962C8B-B14F-4D97-AF65-F5344CB8AC3E}">
        <p14:creationId xmlns:p14="http://schemas.microsoft.com/office/powerpoint/2010/main" val="1219491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71638" y="365127"/>
            <a:ext cx="8043712" cy="424583"/>
          </a:xfrm>
        </p:spPr>
        <p:txBody>
          <a:bodyPr/>
          <a:lstStyle/>
          <a:p>
            <a:r>
              <a:rPr lang="en-US" dirty="0"/>
              <a:t>Figure 17.4</a:t>
            </a:r>
          </a:p>
        </p:txBody>
      </p:sp>
      <p:sp>
        <p:nvSpPr>
          <p:cNvPr id="7" name="Figure Legend"/>
          <p:cNvSpPr>
            <a:spLocks noGrp="1"/>
          </p:cNvSpPr>
          <p:nvPr>
            <p:ph idx="13"/>
          </p:nvPr>
        </p:nvSpPr>
        <p:spPr>
          <a:xfrm>
            <a:off x="471638" y="5067759"/>
            <a:ext cx="8043712" cy="1333041"/>
          </a:xfrm>
        </p:spPr>
        <p:txBody>
          <a:bodyPr>
            <a:normAutofit/>
          </a:bodyPr>
          <a:lstStyle/>
          <a:p>
            <a:r>
              <a:rPr lang="en-US" sz="1600" dirty="0"/>
              <a:t>A galvanic cell based on the spontaneous reaction between magnesium and iron(III) ions.</a:t>
            </a:r>
          </a:p>
        </p:txBody>
      </p:sp>
      <p:pic>
        <p:nvPicPr>
          <p:cNvPr id="11266" name="Picture 2" descr="This figure contains a diagram of an electrochemical cell. Two beakers are shown. Each is just over half full. The beaker on the left contains a colorless solution. The beaker on the right also contains a colorless solution. A glass tube in the shape of an inverted U connects the two beakers at the center of the diagram. The tube contents are colorless. The ends of the tubes are beneath the surface of the solutions in the beakers and a small gray plug is present at each end of the tube. At the center of the diagram, the tube is labeled “Salt bridge.&quot; Each beaker shows a metal coils submerged in the liquid. The beaker on the left has a thin, gray, coiled strip that is labeled “M g anode.” The beaker on the right has a black wire that is oriented horizontally and coiled up in a spring-like appearance that is labeled “P t cathode.” Below the coil is the label “F e superscript 3 plus” with a curved right arrowing pointing from that to the label “F e superscript 2 plus.” A wire extends across the top of the diagram that connects the ends of the M g strip and P t cathode just above the opening of each beaker. At the center of the wire above the two beakers is a rectangle labeled “external circuit.” Above the rectangle is the label “flow of electrons” followed by a right pointing arrow. An arrow points down and to the right from the label “N a superscript plus” at the upper right region of the salt bride. An arrow points down and to the left from the label “C l superscript negative” at the upper left region of the salt bride. Below the graylug at the left end of the salt bridge in the surrounding solution in the left beaker is the label “C l superscript negative.” Below the coil on this side is a right arrow and the label “M g superscript 2 plus.” The label “0.1 M M g C l subscript 2” appears beneath the left beaker. The label “0.2 M F e C l subscript 3 and 0.3 M F e C l subscript 2.” appears beneath the right beake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478478" y="1010048"/>
            <a:ext cx="5943600" cy="3944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98325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Galvanic Cell Summary</a:t>
            </a:r>
          </a:p>
        </p:txBody>
      </p:sp>
      <p:sp>
        <p:nvSpPr>
          <p:cNvPr id="3" name="Content Placeholder 2"/>
          <p:cNvSpPr>
            <a:spLocks noGrp="1"/>
          </p:cNvSpPr>
          <p:nvPr>
            <p:ph idx="1"/>
          </p:nvPr>
        </p:nvSpPr>
        <p:spPr>
          <a:xfrm>
            <a:off x="628650" y="955965"/>
            <a:ext cx="7886700" cy="5166055"/>
          </a:xfrm>
        </p:spPr>
        <p:txBody>
          <a:bodyPr>
            <a:normAutofit/>
          </a:bodyPr>
          <a:lstStyle/>
          <a:p>
            <a:r>
              <a:rPr lang="en-US" dirty="0"/>
              <a:t>“</a:t>
            </a:r>
            <a:r>
              <a:rPr lang="en-US" b="1" dirty="0"/>
              <a:t>Compartmentalizing</a:t>
            </a:r>
            <a:r>
              <a:rPr lang="en-US" dirty="0"/>
              <a:t>” the oxidation and reduction half-reactions into half-cells enables a spontaneous redox reaction to be a source of electrical energy. </a:t>
            </a:r>
          </a:p>
          <a:p>
            <a:endParaRPr lang="en-US" dirty="0"/>
          </a:p>
          <a:p>
            <a:r>
              <a:rPr lang="en-US" dirty="0"/>
              <a:t>In one half-cell, the </a:t>
            </a:r>
            <a:r>
              <a:rPr lang="en-US" b="1" dirty="0"/>
              <a:t>anode, oxidation </a:t>
            </a:r>
            <a:r>
              <a:rPr lang="en-US" dirty="0"/>
              <a:t>occurs.</a:t>
            </a:r>
          </a:p>
          <a:p>
            <a:endParaRPr lang="en-US" dirty="0"/>
          </a:p>
          <a:p>
            <a:r>
              <a:rPr lang="en-US" dirty="0"/>
              <a:t>In the other half-cell, the </a:t>
            </a:r>
            <a:r>
              <a:rPr lang="en-US" b="1" dirty="0"/>
              <a:t>cathode, reduction </a:t>
            </a:r>
            <a:r>
              <a:rPr lang="en-US" dirty="0"/>
              <a:t>occurs.</a:t>
            </a:r>
          </a:p>
          <a:p>
            <a:endParaRPr lang="en-US" dirty="0"/>
          </a:p>
          <a:p>
            <a:r>
              <a:rPr lang="en-US" dirty="0"/>
              <a:t>Each half-cell consists of an electrode dipped into an aqueous solution.</a:t>
            </a:r>
          </a:p>
          <a:p>
            <a:endParaRPr lang="en-US" dirty="0"/>
          </a:p>
          <a:p>
            <a:r>
              <a:rPr lang="en-US" dirty="0"/>
              <a:t>The half-cells are joined by an external wire (electron movement) and salt bridge (ion movement).</a:t>
            </a:r>
          </a:p>
          <a:p>
            <a:endParaRPr lang="en-US" dirty="0"/>
          </a:p>
        </p:txBody>
      </p:sp>
    </p:spTree>
    <p:extLst>
      <p:ext uri="{BB962C8B-B14F-4D97-AF65-F5344CB8AC3E}">
        <p14:creationId xmlns:p14="http://schemas.microsoft.com/office/powerpoint/2010/main" val="17076831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17.3 Electrode and Cell Potentials</a:t>
            </a:r>
          </a:p>
          <a:p>
            <a:pPr lvl="1"/>
            <a:r>
              <a:rPr lang="en-US" dirty="0"/>
              <a:t>Describe and relate the definitions of electrode and cell potentials</a:t>
            </a:r>
          </a:p>
          <a:p>
            <a:pPr lvl="1"/>
            <a:r>
              <a:rPr lang="en-US" dirty="0"/>
              <a:t>Interpret electrode potentials in terms of relative oxidant and reductant strengths</a:t>
            </a:r>
          </a:p>
          <a:p>
            <a:pPr lvl="1"/>
            <a:r>
              <a:rPr lang="en-US" dirty="0"/>
              <a:t>Calculate cell potentials and predict redox spontaneity using standard electrode potentials</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5702500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Electrode and Cell Potentials</a:t>
            </a:r>
          </a:p>
        </p:txBody>
      </p:sp>
      <p:sp>
        <p:nvSpPr>
          <p:cNvPr id="3" name="Content Placeholder 2"/>
          <p:cNvSpPr>
            <a:spLocks noGrp="1"/>
          </p:cNvSpPr>
          <p:nvPr>
            <p:ph idx="1"/>
          </p:nvPr>
        </p:nvSpPr>
        <p:spPr/>
        <p:txBody>
          <a:bodyPr/>
          <a:lstStyle/>
          <a:p>
            <a:r>
              <a:rPr lang="en-US" dirty="0"/>
              <a:t>In a circuit, the flow of charge is a result of an </a:t>
            </a:r>
            <a:r>
              <a:rPr lang="en-US" b="1" dirty="0"/>
              <a:t>electrical potential difference </a:t>
            </a:r>
            <a:r>
              <a:rPr lang="en-US" dirty="0"/>
              <a:t>between two points in the circuit.</a:t>
            </a:r>
          </a:p>
          <a:p>
            <a:endParaRPr lang="en-US" dirty="0"/>
          </a:p>
          <a:p>
            <a:r>
              <a:rPr lang="en-US" b="1" dirty="0"/>
              <a:t>Electrical potential </a:t>
            </a:r>
            <a:r>
              <a:rPr lang="en-US" dirty="0"/>
              <a:t>is the ability of the electric field to do work on the charge. </a:t>
            </a:r>
          </a:p>
          <a:p>
            <a:endParaRPr lang="en-US" dirty="0"/>
          </a:p>
          <a:p>
            <a:r>
              <a:rPr lang="en-US" dirty="0"/>
              <a:t>In a galvanic cell, this electrical potential difference is called </a:t>
            </a:r>
            <a:r>
              <a:rPr lang="en-US" b="1" dirty="0"/>
              <a:t>cell potential</a:t>
            </a:r>
            <a:r>
              <a:rPr lang="en-US" dirty="0"/>
              <a:t>. </a:t>
            </a:r>
          </a:p>
          <a:p>
            <a:endParaRPr lang="en-US" dirty="0"/>
          </a:p>
        </p:txBody>
      </p:sp>
    </p:spTree>
    <p:extLst>
      <p:ext uri="{BB962C8B-B14F-4D97-AF65-F5344CB8AC3E}">
        <p14:creationId xmlns:p14="http://schemas.microsoft.com/office/powerpoint/2010/main" val="15247368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Cell Potential</a:t>
            </a:r>
          </a:p>
        </p:txBody>
      </p:sp>
      <p:sp>
        <p:nvSpPr>
          <p:cNvPr id="3" name="Content Placeholder 2"/>
          <p:cNvSpPr>
            <a:spLocks noGrp="1"/>
          </p:cNvSpPr>
          <p:nvPr>
            <p:ph idx="1"/>
          </p:nvPr>
        </p:nvSpPr>
        <p:spPr/>
        <p:txBody>
          <a:bodyPr/>
          <a:lstStyle/>
          <a:p>
            <a:r>
              <a:rPr lang="en-US" dirty="0"/>
              <a:t>The flow of charge in a galvanic cell results from the difference in the electrical potentials at each electrode. </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8977459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81263" y="365127"/>
            <a:ext cx="8034087" cy="424583"/>
          </a:xfrm>
        </p:spPr>
        <p:txBody>
          <a:bodyPr/>
          <a:lstStyle/>
          <a:p>
            <a:r>
              <a:rPr lang="en-US" dirty="0"/>
              <a:t>Figure 17.5</a:t>
            </a:r>
          </a:p>
        </p:txBody>
      </p:sp>
      <p:sp>
        <p:nvSpPr>
          <p:cNvPr id="7" name="Figure Legend"/>
          <p:cNvSpPr>
            <a:spLocks noGrp="1"/>
          </p:cNvSpPr>
          <p:nvPr>
            <p:ph idx="13"/>
          </p:nvPr>
        </p:nvSpPr>
        <p:spPr>
          <a:xfrm>
            <a:off x="481263" y="4918365"/>
            <a:ext cx="8034087" cy="1271731"/>
          </a:xfrm>
        </p:spPr>
        <p:txBody>
          <a:bodyPr>
            <a:normAutofit/>
          </a:bodyPr>
          <a:lstStyle/>
          <a:p>
            <a:r>
              <a:rPr lang="en-US" sz="1600" dirty="0"/>
              <a:t>A standard hydrogen electrode (SHE).</a:t>
            </a:r>
          </a:p>
        </p:txBody>
      </p:sp>
      <p:pic>
        <p:nvPicPr>
          <p:cNvPr id="12290" name="Picture 2" descr="The figure shows a beaker just over half full of a blue liquid. A glass tube is partially submerged in the liquid. Bubbles, which are labeled “H subscript 2 ( g )” are rising from the dark grayquare, labeled “P t electrode” at the bottom of the tube. Below the bottom of the tube pointing to the solution in the beaker is the label “ 1 M H superscript plus ( a q).” A curved arrow points up to the right, indicating the direction of the bubbles. A black wire which is labeled “P t wire” extends from the dark grgrayare up the interior of the tube through a small port at the top. A second small port extends out the top of the tube to the left. An arrow points to the port opening from the left. The base of this arrow is labeled “H subscript 2 ( g ) at 1 a t m.” A light greygray points to a diagram in a circle at the right that illustrates the surface of the P t electrode in a magnified view. P t atoms are illustrated as a uniform cluster of grey sgray which are labeled “P t electrode atoms.” On the grey atograyace, the label “e superscript negative” is shown 4 times in a nearly even vertical distribution to show electrons on the P t surface. A curved arrow extends from a white sphere labeled “H superscript plus” at the right of the P t atoms to the uppermost electron shown. Just below, a straight arrow extends from the P t surface to the right to a pair of linked white spheres which are labeled “H subscript 2.” A curved arrow extends from a second white sphere labeled “H superscript plus” at the right of the P t atoms to the second electron shown. A curved arrow extends from the third electron on the P t surface to the right to a white sphere labeled “H superscript plus.” Just below, an arrow points left from a pair of linked white spheres which are labeled “H subscript 2” to the P t surface. A curved arrow extends from the fourth electron on the P t surface to the right to a white sphere labeled “H superscript plus.”"/>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622999" y="1157211"/>
            <a:ext cx="5943600" cy="3392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2848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Standard Potentials (</a:t>
            </a:r>
            <a:r>
              <a:rPr lang="en-US" i="1" dirty="0"/>
              <a:t>E</a:t>
            </a:r>
            <a:r>
              <a:rPr lang="en-US" dirty="0"/>
              <a:t>°)</a:t>
            </a:r>
          </a:p>
        </p:txBody>
      </p:sp>
      <p:sp>
        <p:nvSpPr>
          <p:cNvPr id="3" name="Content Placeholder 2"/>
          <p:cNvSpPr>
            <a:spLocks noGrp="1"/>
          </p:cNvSpPr>
          <p:nvPr>
            <p:ph idx="1"/>
          </p:nvPr>
        </p:nvSpPr>
        <p:spPr>
          <a:xfrm>
            <a:off x="628650" y="955965"/>
            <a:ext cx="7886700" cy="4920728"/>
          </a:xfrm>
        </p:spPr>
        <p:txBody>
          <a:bodyPr>
            <a:normAutofit/>
          </a:bodyPr>
          <a:lstStyle/>
          <a:p>
            <a:r>
              <a:rPr lang="en-US" dirty="0"/>
              <a:t>The driving force of an </a:t>
            </a:r>
            <a:r>
              <a:rPr lang="en-US" b="1" dirty="0"/>
              <a:t>electrochemical reaction </a:t>
            </a:r>
            <a:r>
              <a:rPr lang="en-US" dirty="0"/>
              <a:t>is measured by the </a:t>
            </a:r>
            <a:r>
              <a:rPr lang="en-US" b="1" dirty="0"/>
              <a:t>standard cell potential</a:t>
            </a:r>
            <a:r>
              <a:rPr lang="en-US" dirty="0"/>
              <a:t>.  </a:t>
            </a:r>
          </a:p>
          <a:p>
            <a:endParaRPr lang="en-US" dirty="0"/>
          </a:p>
          <a:p>
            <a:r>
              <a:rPr lang="en-US" dirty="0"/>
              <a:t>Depends on the nature of the redox reaction and on the concentration of species involved.</a:t>
            </a:r>
          </a:p>
          <a:p>
            <a:endParaRPr lang="en-US" dirty="0"/>
          </a:p>
          <a:p>
            <a:r>
              <a:rPr lang="en-US" dirty="0"/>
              <a:t>Standard potentials (</a:t>
            </a:r>
            <a:r>
              <a:rPr lang="en-US" i="1" dirty="0"/>
              <a:t>E</a:t>
            </a:r>
            <a:r>
              <a:rPr lang="en-US" dirty="0"/>
              <a:t>°) are measured with </a:t>
            </a:r>
          </a:p>
          <a:p>
            <a:pPr lvl="1"/>
            <a:r>
              <a:rPr lang="en-US" dirty="0"/>
              <a:t>All aqueous concentrations at 1M</a:t>
            </a:r>
          </a:p>
          <a:p>
            <a:pPr lvl="1"/>
            <a:r>
              <a:rPr lang="en-US" dirty="0"/>
              <a:t>The pressure of all gases at 1 </a:t>
            </a:r>
            <a:r>
              <a:rPr lang="en-US" dirty="0" err="1"/>
              <a:t>atm</a:t>
            </a:r>
            <a:endParaRPr lang="en-US" dirty="0"/>
          </a:p>
          <a:p>
            <a:pPr lvl="1"/>
            <a:r>
              <a:rPr lang="en-US" dirty="0"/>
              <a:t>Temperature held constant (usually at 25 °C)</a:t>
            </a:r>
          </a:p>
          <a:p>
            <a:pPr lvl="1"/>
            <a:r>
              <a:rPr lang="en-US" dirty="0"/>
              <a:t>Units of </a:t>
            </a:r>
            <a:r>
              <a:rPr lang="en-US" i="1" dirty="0"/>
              <a:t>E</a:t>
            </a:r>
            <a:r>
              <a:rPr lang="en-US" dirty="0"/>
              <a:t>° is V or mV</a:t>
            </a:r>
          </a:p>
          <a:p>
            <a:endParaRPr lang="en-US" dirty="0"/>
          </a:p>
        </p:txBody>
      </p:sp>
    </p:spTree>
    <p:extLst>
      <p:ext uri="{BB962C8B-B14F-4D97-AF65-F5344CB8AC3E}">
        <p14:creationId xmlns:p14="http://schemas.microsoft.com/office/powerpoint/2010/main" val="1287946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52387" y="365127"/>
            <a:ext cx="8062963" cy="424583"/>
          </a:xfrm>
        </p:spPr>
        <p:txBody>
          <a:bodyPr/>
          <a:lstStyle/>
          <a:p>
            <a:r>
              <a:rPr lang="en-US" dirty="0"/>
              <a:t>Figure 17.1</a:t>
            </a:r>
          </a:p>
        </p:txBody>
      </p:sp>
      <p:sp>
        <p:nvSpPr>
          <p:cNvPr id="7" name="Figure Legend"/>
          <p:cNvSpPr>
            <a:spLocks noGrp="1"/>
          </p:cNvSpPr>
          <p:nvPr>
            <p:ph idx="13"/>
          </p:nvPr>
        </p:nvSpPr>
        <p:spPr>
          <a:xfrm>
            <a:off x="452387" y="4918365"/>
            <a:ext cx="8062963" cy="1271731"/>
          </a:xfrm>
        </p:spPr>
        <p:txBody>
          <a:bodyPr>
            <a:normAutofit/>
          </a:bodyPr>
          <a:lstStyle/>
          <a:p>
            <a:r>
              <a:rPr lang="en-US" sz="1600" dirty="0"/>
              <a:t>Electric vehicles contain batteries that can be recharged, thereby using electric energy to bring about a chemical change and vice versa. (credit: modification of work by Robert Couse-Baker)</a:t>
            </a:r>
          </a:p>
        </p:txBody>
      </p:sp>
      <p:pic>
        <p:nvPicPr>
          <p:cNvPr id="8" name="Figure" descr="A photograph is shown of a parked car plugged into a charging station in a paved parking area. The parking area is situated in a wooded area. People are walking in the background in the park-like atmosphere."/>
          <p:cNvPicPr>
            <a:picLocks noChangeAspect="1"/>
          </p:cNvPicPr>
          <p:nvPr/>
        </p:nvPicPr>
        <p:blipFill>
          <a:blip r:embed="rId2" cstate="email">
            <a:extLst>
              <a:ext uri="{28A0092B-C50C-407E-A947-70E740481C1C}">
                <a14:useLocalDpi xmlns:a14="http://schemas.microsoft.com/office/drawing/2010/main" val="0"/>
              </a:ext>
            </a:extLst>
          </a:blip>
          <a:srcRect l="-3161" r="-3161"/>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31884561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E</a:t>
            </a:r>
            <a:r>
              <a:rPr lang="en-US" dirty="0"/>
              <a:t>° Cathode and Anode</a:t>
            </a:r>
          </a:p>
        </p:txBody>
      </p:sp>
      <p:sp>
        <p:nvSpPr>
          <p:cNvPr id="3" name="Content Placeholder 2"/>
          <p:cNvSpPr>
            <a:spLocks noGrp="1"/>
          </p:cNvSpPr>
          <p:nvPr>
            <p:ph idx="1"/>
          </p:nvPr>
        </p:nvSpPr>
        <p:spPr/>
        <p:txBody>
          <a:bodyPr/>
          <a:lstStyle/>
          <a:p>
            <a:endParaRPr lang="en-US" dirty="0"/>
          </a:p>
          <a:p>
            <a:endParaRPr lang="en-US" dirty="0"/>
          </a:p>
          <a:p>
            <a:r>
              <a:rPr lang="en-US" dirty="0"/>
              <a:t>Any redox reaction can be split into two half-reactions. </a:t>
            </a:r>
          </a:p>
          <a:p>
            <a:endParaRPr lang="en-US" dirty="0"/>
          </a:p>
          <a:p>
            <a:pPr marL="0" indent="0" algn="ctr">
              <a:buNone/>
            </a:pPr>
            <a:r>
              <a:rPr lang="en-US" dirty="0"/>
              <a:t>Zn (s) + 2H</a:t>
            </a:r>
            <a:r>
              <a:rPr lang="en-US" baseline="30000" dirty="0"/>
              <a:t>+</a:t>
            </a:r>
            <a:r>
              <a:rPr lang="en-US" dirty="0"/>
              <a:t>  → Zn</a:t>
            </a:r>
            <a:r>
              <a:rPr lang="en-US" baseline="30000" dirty="0"/>
              <a:t>2+ </a:t>
            </a:r>
            <a:r>
              <a:rPr lang="en-US" dirty="0"/>
              <a:t> + H</a:t>
            </a:r>
            <a:r>
              <a:rPr lang="en-US" baseline="-25000" dirty="0"/>
              <a:t>2</a:t>
            </a:r>
            <a:r>
              <a:rPr lang="en-US" dirty="0"/>
              <a:t> </a:t>
            </a:r>
          </a:p>
          <a:p>
            <a:pPr marL="0" indent="0">
              <a:buNone/>
            </a:pPr>
            <a:r>
              <a:rPr lang="en-US" dirty="0"/>
              <a:t>    </a:t>
            </a:r>
          </a:p>
          <a:p>
            <a:r>
              <a:rPr lang="en-US" i="1" dirty="0" err="1"/>
              <a:t>E</a:t>
            </a:r>
            <a:r>
              <a:rPr lang="en-US" dirty="0" err="1"/>
              <a:t>°</a:t>
            </a:r>
            <a:r>
              <a:rPr lang="en-US" baseline="-25000" dirty="0" err="1"/>
              <a:t>cell</a:t>
            </a:r>
            <a:r>
              <a:rPr lang="en-US" dirty="0"/>
              <a:t> = +0.762 V</a:t>
            </a:r>
          </a:p>
          <a:p>
            <a:endParaRPr lang="en-US" dirty="0"/>
          </a:p>
        </p:txBody>
      </p:sp>
      <p:sp>
        <p:nvSpPr>
          <p:cNvPr id="4" name="Content Placeholder 3"/>
          <p:cNvSpPr>
            <a:spLocks noGrp="1"/>
          </p:cNvSpPr>
          <p:nvPr>
            <p:ph idx="13"/>
          </p:nvPr>
        </p:nvSpPr>
        <p:spPr/>
        <p:txBody>
          <a:bodyPr/>
          <a:lstStyle/>
          <a:p>
            <a:endParaRPr lang="en-US"/>
          </a:p>
        </p:txBody>
      </p:sp>
      <p:graphicFrame>
        <p:nvGraphicFramePr>
          <p:cNvPr id="5" name="Object 4"/>
          <p:cNvGraphicFramePr>
            <a:graphicFrameLocks noGrp="1" noChangeAspect="1"/>
          </p:cNvGraphicFramePr>
          <p:nvPr>
            <p:extLst>
              <p:ext uri="{D42A27DB-BD31-4B8C-83A1-F6EECF244321}">
                <p14:modId xmlns:p14="http://schemas.microsoft.com/office/powerpoint/2010/main" val="4168474829"/>
              </p:ext>
            </p:extLst>
          </p:nvPr>
        </p:nvGraphicFramePr>
        <p:xfrm>
          <a:off x="2943921" y="1051564"/>
          <a:ext cx="3442049" cy="610162"/>
        </p:xfrm>
        <a:graphic>
          <a:graphicData uri="http://schemas.openxmlformats.org/presentationml/2006/ole">
            <mc:AlternateContent xmlns:mc="http://schemas.openxmlformats.org/markup-compatibility/2006">
              <mc:Choice xmlns:v="urn:schemas-microsoft-com:vml" Requires="v">
                <p:oleObj spid="_x0000_s1043" name="Equation" r:id="rId3" imgW="1422360" imgH="241200" progId="Equation.DSMT4">
                  <p:embed/>
                </p:oleObj>
              </mc:Choice>
              <mc:Fallback>
                <p:oleObj name="Equation" r:id="rId3" imgW="1422360" imgH="241200" progId="Equation.DSMT4">
                  <p:embed/>
                  <p:pic>
                    <p:nvPicPr>
                      <p:cNvPr id="0" name="Object 4"/>
                      <p:cNvPicPr>
                        <a:picLocks noGrp="1" noChangeAspect="1" noChangeArrowheads="1"/>
                      </p:cNvPicPr>
                      <p:nvPr/>
                    </p:nvPicPr>
                    <p:blipFill>
                      <a:blip r:embed="rId4"/>
                      <a:srcRect/>
                      <a:stretch>
                        <a:fillRect/>
                      </a:stretch>
                    </p:blipFill>
                    <p:spPr bwMode="auto">
                      <a:xfrm>
                        <a:off x="2943921" y="1051564"/>
                        <a:ext cx="3442049" cy="61016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5276257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E</a:t>
            </a:r>
            <a:r>
              <a:rPr lang="en-US" dirty="0"/>
              <a:t>° Cathode and Anode</a:t>
            </a:r>
          </a:p>
        </p:txBody>
      </p:sp>
      <p:sp>
        <p:nvSpPr>
          <p:cNvPr id="3" name="Content Placeholder 2"/>
          <p:cNvSpPr>
            <a:spLocks noGrp="1"/>
          </p:cNvSpPr>
          <p:nvPr>
            <p:ph idx="1"/>
          </p:nvPr>
        </p:nvSpPr>
        <p:spPr>
          <a:xfrm>
            <a:off x="628650" y="955965"/>
            <a:ext cx="7886700" cy="4530435"/>
          </a:xfrm>
        </p:spPr>
        <p:txBody>
          <a:bodyPr>
            <a:normAutofit/>
          </a:bodyPr>
          <a:lstStyle/>
          <a:p>
            <a:r>
              <a:rPr lang="en-US" dirty="0"/>
              <a:t>Zn (s) + 2H</a:t>
            </a:r>
            <a:r>
              <a:rPr lang="en-US" baseline="30000" dirty="0"/>
              <a:t>+</a:t>
            </a:r>
            <a:r>
              <a:rPr lang="en-US" dirty="0"/>
              <a:t> (</a:t>
            </a:r>
            <a:r>
              <a:rPr lang="en-US" dirty="0" err="1"/>
              <a:t>aq</a:t>
            </a:r>
            <a:r>
              <a:rPr lang="en-US" dirty="0"/>
              <a:t>, 1M) </a:t>
            </a:r>
            <a:r>
              <a:rPr lang="en-US" dirty="0">
                <a:latin typeface="Times New Roman"/>
                <a:cs typeface="Times New Roman"/>
                <a:sym typeface="Wingdings" pitchFamily="2" charset="2"/>
              </a:rPr>
              <a:t>→</a:t>
            </a:r>
            <a:r>
              <a:rPr lang="en-US" dirty="0">
                <a:sym typeface="Wingdings" pitchFamily="2" charset="2"/>
              </a:rPr>
              <a:t> Zn</a:t>
            </a:r>
            <a:r>
              <a:rPr lang="en-US" baseline="30000" dirty="0">
                <a:sym typeface="Wingdings" pitchFamily="2" charset="2"/>
              </a:rPr>
              <a:t>2+</a:t>
            </a:r>
            <a:r>
              <a:rPr lang="en-US" dirty="0">
                <a:sym typeface="Wingdings" pitchFamily="2" charset="2"/>
              </a:rPr>
              <a:t> (</a:t>
            </a:r>
            <a:r>
              <a:rPr lang="en-US" dirty="0" err="1">
                <a:sym typeface="Wingdings" pitchFamily="2" charset="2"/>
              </a:rPr>
              <a:t>aq</a:t>
            </a:r>
            <a:r>
              <a:rPr lang="en-US" dirty="0">
                <a:sym typeface="Wingdings" pitchFamily="2" charset="2"/>
              </a:rPr>
              <a:t>, 1M) + H</a:t>
            </a:r>
            <a:r>
              <a:rPr lang="en-US" baseline="-25000" dirty="0">
                <a:sym typeface="Wingdings" pitchFamily="2" charset="2"/>
              </a:rPr>
              <a:t>2</a:t>
            </a:r>
            <a:r>
              <a:rPr lang="en-US" dirty="0">
                <a:sym typeface="Wingdings" pitchFamily="2" charset="2"/>
              </a:rPr>
              <a:t> (g, 1 </a:t>
            </a:r>
            <a:r>
              <a:rPr lang="en-US" dirty="0" err="1">
                <a:sym typeface="Wingdings" pitchFamily="2" charset="2"/>
              </a:rPr>
              <a:t>atm</a:t>
            </a:r>
            <a:r>
              <a:rPr lang="en-US" dirty="0">
                <a:sym typeface="Wingdings" pitchFamily="2" charset="2"/>
              </a:rPr>
              <a:t>)</a:t>
            </a:r>
          </a:p>
          <a:p>
            <a:pPr marL="0" indent="0">
              <a:buNone/>
            </a:pPr>
            <a:r>
              <a:rPr lang="en-US" dirty="0"/>
              <a:t>	</a:t>
            </a:r>
            <a:r>
              <a:rPr lang="en-US" i="1" dirty="0" err="1"/>
              <a:t>E</a:t>
            </a:r>
            <a:r>
              <a:rPr lang="en-US" dirty="0" err="1">
                <a:cs typeface="Arial" charset="0"/>
              </a:rPr>
              <a:t>°</a:t>
            </a:r>
            <a:r>
              <a:rPr lang="en-US" baseline="-25000" dirty="0" err="1">
                <a:cs typeface="Arial" charset="0"/>
              </a:rPr>
              <a:t>cell</a:t>
            </a:r>
            <a:r>
              <a:rPr lang="en-US" dirty="0">
                <a:cs typeface="Arial" charset="0"/>
              </a:rPr>
              <a:t> = +0.762 V</a:t>
            </a:r>
            <a:endParaRPr lang="en-US" dirty="0">
              <a:sym typeface="Wingdings" pitchFamily="2" charset="2"/>
            </a:endParaRPr>
          </a:p>
          <a:p>
            <a:pPr>
              <a:buNone/>
            </a:pPr>
            <a:endParaRPr lang="en-US" dirty="0">
              <a:sym typeface="Wingdings" pitchFamily="2" charset="2"/>
            </a:endParaRPr>
          </a:p>
          <a:p>
            <a:pPr>
              <a:buNone/>
            </a:pPr>
            <a:endParaRPr lang="en-US" dirty="0">
              <a:sym typeface="Wingdings" pitchFamily="2" charset="2"/>
            </a:endParaRPr>
          </a:p>
          <a:p>
            <a:r>
              <a:rPr lang="en-US" dirty="0">
                <a:sym typeface="Wingdings" pitchFamily="2" charset="2"/>
              </a:rPr>
              <a:t>The E</a:t>
            </a:r>
            <a:r>
              <a:rPr lang="en-US" dirty="0">
                <a:cs typeface="Arial" charset="0"/>
                <a:sym typeface="Wingdings" pitchFamily="2" charset="2"/>
              </a:rPr>
              <a:t>°</a:t>
            </a:r>
            <a:r>
              <a:rPr lang="en-US" dirty="0">
                <a:sym typeface="Wingdings" pitchFamily="2" charset="2"/>
              </a:rPr>
              <a:t> for a half-reaction cannot be measured; only </a:t>
            </a:r>
            <a:r>
              <a:rPr lang="en-US" i="1" dirty="0" err="1"/>
              <a:t>E</a:t>
            </a:r>
            <a:r>
              <a:rPr lang="en-US" dirty="0" err="1">
                <a:cs typeface="Arial" charset="0"/>
              </a:rPr>
              <a:t>°</a:t>
            </a:r>
            <a:r>
              <a:rPr lang="en-US" baseline="-25000" dirty="0" err="1">
                <a:cs typeface="Arial" charset="0"/>
              </a:rPr>
              <a:t>cell</a:t>
            </a:r>
            <a:r>
              <a:rPr lang="en-US" dirty="0">
                <a:cs typeface="Arial" charset="0"/>
              </a:rPr>
              <a:t> </a:t>
            </a:r>
            <a:r>
              <a:rPr lang="en-US" dirty="0">
                <a:cs typeface="Arial" charset="0"/>
                <a:sym typeface="Wingdings" pitchFamily="2" charset="2"/>
              </a:rPr>
              <a:t>of the entire redox reaction can be measured.</a:t>
            </a:r>
          </a:p>
          <a:p>
            <a:endParaRPr lang="en-US" dirty="0">
              <a:cs typeface="Arial" charset="0"/>
              <a:sym typeface="Wingdings" pitchFamily="2" charset="2"/>
            </a:endParaRPr>
          </a:p>
          <a:p>
            <a:r>
              <a:rPr lang="en-US" dirty="0">
                <a:cs typeface="Arial" charset="0"/>
                <a:sym typeface="Wingdings" pitchFamily="2" charset="2"/>
              </a:rPr>
              <a:t>A standard reduction potential (</a:t>
            </a:r>
            <a:r>
              <a:rPr lang="en-US" dirty="0" err="1"/>
              <a:t>E</a:t>
            </a:r>
            <a:r>
              <a:rPr lang="en-US" dirty="0" err="1">
                <a:cs typeface="Arial" charset="0"/>
              </a:rPr>
              <a:t>°</a:t>
            </a:r>
            <a:r>
              <a:rPr lang="en-US" baseline="-25000" dirty="0" err="1">
                <a:cs typeface="Arial" charset="0"/>
              </a:rPr>
              <a:t>red</a:t>
            </a:r>
            <a:r>
              <a:rPr lang="en-US" dirty="0">
                <a:cs typeface="Arial" charset="0"/>
              </a:rPr>
              <a:t> </a:t>
            </a:r>
            <a:r>
              <a:rPr lang="en-US" dirty="0">
                <a:cs typeface="Arial" charset="0"/>
                <a:sym typeface="Wingdings" pitchFamily="2" charset="2"/>
              </a:rPr>
              <a:t>) has been set. </a:t>
            </a:r>
          </a:p>
          <a:p>
            <a:endParaRPr lang="en-US" dirty="0">
              <a:sym typeface="Wingdings" pitchFamily="2" charset="2"/>
            </a:endParaRPr>
          </a:p>
          <a:p>
            <a:r>
              <a:rPr lang="en-US" dirty="0">
                <a:sym typeface="Wingdings" pitchFamily="2" charset="2"/>
              </a:rPr>
              <a:t>The value of </a:t>
            </a:r>
            <a:r>
              <a:rPr lang="en-US" i="1" dirty="0">
                <a:sym typeface="Wingdings" pitchFamily="2" charset="2"/>
              </a:rPr>
              <a:t>E</a:t>
            </a:r>
            <a:r>
              <a:rPr lang="en-US" dirty="0">
                <a:cs typeface="Arial" charset="0"/>
                <a:sym typeface="Wingdings" pitchFamily="2" charset="2"/>
              </a:rPr>
              <a:t>°</a:t>
            </a:r>
            <a:r>
              <a:rPr lang="en-US" dirty="0">
                <a:sym typeface="Wingdings" pitchFamily="2" charset="2"/>
              </a:rPr>
              <a:t> for the reduction of 2H</a:t>
            </a:r>
            <a:r>
              <a:rPr lang="en-US" baseline="30000" dirty="0">
                <a:sym typeface="Wingdings" pitchFamily="2" charset="2"/>
              </a:rPr>
              <a:t>+</a:t>
            </a:r>
            <a:r>
              <a:rPr lang="en-US" dirty="0">
                <a:sym typeface="Wingdings" pitchFamily="2" charset="2"/>
              </a:rPr>
              <a:t> ions to H</a:t>
            </a:r>
            <a:r>
              <a:rPr lang="en-US" baseline="-25000" dirty="0">
                <a:sym typeface="Wingdings" pitchFamily="2" charset="2"/>
              </a:rPr>
              <a:t>2</a:t>
            </a:r>
            <a:r>
              <a:rPr lang="en-US" dirty="0">
                <a:sym typeface="Wingdings" pitchFamily="2" charset="2"/>
              </a:rPr>
              <a:t>(</a:t>
            </a:r>
            <a:r>
              <a:rPr lang="en-US" i="1" dirty="0">
                <a:sym typeface="Wingdings" pitchFamily="2" charset="2"/>
              </a:rPr>
              <a:t>g</a:t>
            </a:r>
            <a:r>
              <a:rPr lang="en-US" dirty="0">
                <a:sym typeface="Wingdings" pitchFamily="2" charset="2"/>
              </a:rPr>
              <a:t>) has been assigned as 0.000 V.</a:t>
            </a:r>
          </a:p>
          <a:p>
            <a:pPr lvl="1"/>
            <a:r>
              <a:rPr lang="en-US" sz="1800" dirty="0">
                <a:solidFill>
                  <a:schemeClr val="accent3"/>
                </a:solidFill>
                <a:sym typeface="Wingdings" pitchFamily="2" charset="2"/>
              </a:rPr>
              <a:t>This is called the standard hydrogen electrode (SHE).</a:t>
            </a:r>
          </a:p>
          <a:p>
            <a:endParaRPr lang="en-US" dirty="0"/>
          </a:p>
        </p:txBody>
      </p:sp>
      <p:graphicFrame>
        <p:nvGraphicFramePr>
          <p:cNvPr id="5" name="Object 4"/>
          <p:cNvGraphicFramePr>
            <a:graphicFrameLocks noGrp="1" noChangeAspect="1"/>
          </p:cNvGraphicFramePr>
          <p:nvPr>
            <p:extLst>
              <p:ext uri="{D42A27DB-BD31-4B8C-83A1-F6EECF244321}">
                <p14:modId xmlns:p14="http://schemas.microsoft.com/office/powerpoint/2010/main" val="12360289"/>
              </p:ext>
            </p:extLst>
          </p:nvPr>
        </p:nvGraphicFramePr>
        <p:xfrm>
          <a:off x="3077736" y="1797213"/>
          <a:ext cx="2985391" cy="529911"/>
        </p:xfrm>
        <a:graphic>
          <a:graphicData uri="http://schemas.openxmlformats.org/presentationml/2006/ole">
            <mc:AlternateContent xmlns:mc="http://schemas.openxmlformats.org/markup-compatibility/2006">
              <mc:Choice xmlns:v="urn:schemas-microsoft-com:vml" Requires="v">
                <p:oleObj spid="_x0000_s2067" name="Equation" r:id="rId3" imgW="1422360" imgH="241200" progId="Equation.DSMT4">
                  <p:embed/>
                </p:oleObj>
              </mc:Choice>
              <mc:Fallback>
                <p:oleObj name="Equation" r:id="rId3" imgW="1422360" imgH="241200" progId="Equation.DSMT4">
                  <p:embed/>
                  <p:pic>
                    <p:nvPicPr>
                      <p:cNvPr id="0"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7736" y="1797213"/>
                        <a:ext cx="2985391" cy="52991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360554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E</a:t>
            </a:r>
            <a:r>
              <a:rPr lang="en-US" dirty="0"/>
              <a:t>° Cathode and Anode</a:t>
            </a:r>
          </a:p>
        </p:txBody>
      </p:sp>
      <p:sp>
        <p:nvSpPr>
          <p:cNvPr id="3" name="Content Placeholder 2"/>
          <p:cNvSpPr>
            <a:spLocks noGrp="1"/>
          </p:cNvSpPr>
          <p:nvPr>
            <p:ph idx="1"/>
          </p:nvPr>
        </p:nvSpPr>
        <p:spPr>
          <a:xfrm>
            <a:off x="628650" y="955965"/>
            <a:ext cx="7886700" cy="4641947"/>
          </a:xfrm>
        </p:spPr>
        <p:txBody>
          <a:bodyPr>
            <a:normAutofit/>
          </a:bodyPr>
          <a:lstStyle/>
          <a:p>
            <a:r>
              <a:rPr lang="en-US" dirty="0"/>
              <a:t>Zn (s) + 2H</a:t>
            </a:r>
            <a:r>
              <a:rPr lang="en-US" baseline="30000" dirty="0"/>
              <a:t>+</a:t>
            </a:r>
            <a:r>
              <a:rPr lang="en-US" dirty="0"/>
              <a:t>  </a:t>
            </a:r>
            <a:r>
              <a:rPr lang="en-US" dirty="0">
                <a:cs typeface="Times New Roman"/>
                <a:sym typeface="Wingdings" pitchFamily="2" charset="2"/>
              </a:rPr>
              <a:t>→</a:t>
            </a:r>
            <a:r>
              <a:rPr lang="en-US" dirty="0">
                <a:sym typeface="Wingdings" pitchFamily="2" charset="2"/>
              </a:rPr>
              <a:t> Zn</a:t>
            </a:r>
            <a:r>
              <a:rPr lang="en-US" baseline="30000" dirty="0">
                <a:sym typeface="Wingdings" pitchFamily="2" charset="2"/>
              </a:rPr>
              <a:t>2+</a:t>
            </a:r>
            <a:r>
              <a:rPr lang="en-US" dirty="0">
                <a:sym typeface="Wingdings" pitchFamily="2" charset="2"/>
              </a:rPr>
              <a:t>  + H</a:t>
            </a:r>
            <a:r>
              <a:rPr lang="en-US" baseline="-25000" dirty="0">
                <a:sym typeface="Wingdings" pitchFamily="2" charset="2"/>
              </a:rPr>
              <a:t>2</a:t>
            </a:r>
            <a:r>
              <a:rPr lang="en-US" dirty="0">
                <a:sym typeface="Wingdings" pitchFamily="2" charset="2"/>
              </a:rPr>
              <a:t> </a:t>
            </a:r>
          </a:p>
          <a:p>
            <a:pPr marL="0" indent="0">
              <a:buNone/>
            </a:pPr>
            <a:r>
              <a:rPr lang="en-US" i="1" dirty="0"/>
              <a:t>	</a:t>
            </a:r>
            <a:r>
              <a:rPr lang="en-US" i="1" dirty="0" err="1"/>
              <a:t>E</a:t>
            </a:r>
            <a:r>
              <a:rPr lang="en-US" baseline="-25000" dirty="0" err="1"/>
              <a:t>cell</a:t>
            </a:r>
            <a:r>
              <a:rPr lang="en-US" dirty="0">
                <a:cs typeface="Arial" charset="0"/>
              </a:rPr>
              <a:t>° = +0.762 V</a:t>
            </a:r>
            <a:endParaRPr lang="en-US" dirty="0">
              <a:sym typeface="Wingdings" pitchFamily="2" charset="2"/>
            </a:endParaRPr>
          </a:p>
          <a:p>
            <a:pPr>
              <a:buNone/>
            </a:pPr>
            <a:endParaRPr lang="en-US" dirty="0">
              <a:sym typeface="Wingdings" pitchFamily="2" charset="2"/>
            </a:endParaRPr>
          </a:p>
          <a:p>
            <a:pPr>
              <a:buNone/>
            </a:pPr>
            <a:endParaRPr lang="en-US" dirty="0">
              <a:sym typeface="Wingdings" pitchFamily="2" charset="2"/>
            </a:endParaRPr>
          </a:p>
          <a:p>
            <a:r>
              <a:rPr lang="en-US" dirty="0">
                <a:sym typeface="Wingdings" pitchFamily="2" charset="2"/>
              </a:rPr>
              <a:t>The </a:t>
            </a:r>
            <a:r>
              <a:rPr lang="en-US" i="1" dirty="0" err="1">
                <a:sym typeface="Wingdings" pitchFamily="2" charset="2"/>
              </a:rPr>
              <a:t>E</a:t>
            </a:r>
            <a:r>
              <a:rPr lang="en-US" dirty="0" err="1">
                <a:cs typeface="Arial" charset="0"/>
                <a:sym typeface="Wingdings" pitchFamily="2" charset="2"/>
              </a:rPr>
              <a:t>°</a:t>
            </a:r>
            <a:r>
              <a:rPr lang="en-US" baseline="-25000" dirty="0" err="1">
                <a:cs typeface="Arial" charset="0"/>
                <a:sym typeface="Wingdings" pitchFamily="2" charset="2"/>
              </a:rPr>
              <a:t>red</a:t>
            </a:r>
            <a:r>
              <a:rPr lang="en-US" dirty="0">
                <a:sym typeface="Wingdings" pitchFamily="2" charset="2"/>
              </a:rPr>
              <a:t> value of all other half-reactions have been assigned relative to SHE.</a:t>
            </a:r>
          </a:p>
          <a:p>
            <a:endParaRPr lang="en-US" dirty="0">
              <a:sym typeface="Wingdings" pitchFamily="2" charset="2"/>
            </a:endParaRPr>
          </a:p>
          <a:p>
            <a:endParaRPr lang="en-US" dirty="0">
              <a:sym typeface="Wingdings" pitchFamily="2" charset="2"/>
            </a:endParaRPr>
          </a:p>
          <a:p>
            <a:r>
              <a:rPr lang="en-US" i="1" dirty="0" err="1"/>
              <a:t>E</a:t>
            </a:r>
            <a:r>
              <a:rPr lang="en-US" baseline="30000" dirty="0" err="1"/>
              <a:t>o</a:t>
            </a:r>
            <a:r>
              <a:rPr lang="en-US" baseline="-25000" dirty="0" err="1"/>
              <a:t>anode</a:t>
            </a:r>
            <a:r>
              <a:rPr lang="en-US" baseline="-25000" dirty="0"/>
              <a:t> </a:t>
            </a:r>
            <a:r>
              <a:rPr lang="en-US" dirty="0"/>
              <a:t>is subtracted from </a:t>
            </a:r>
            <a:r>
              <a:rPr lang="en-US" i="1" dirty="0" err="1"/>
              <a:t>E</a:t>
            </a:r>
            <a:r>
              <a:rPr lang="en-US" baseline="30000" dirty="0" err="1"/>
              <a:t>o</a:t>
            </a:r>
            <a:r>
              <a:rPr lang="en-US" baseline="-25000" dirty="0" err="1"/>
              <a:t>cathode</a:t>
            </a:r>
            <a:r>
              <a:rPr lang="en-US" dirty="0"/>
              <a:t> because oxidation is the reverse of reduction. </a:t>
            </a:r>
          </a:p>
          <a:p>
            <a:endParaRPr lang="en-US" dirty="0"/>
          </a:p>
        </p:txBody>
      </p:sp>
      <p:graphicFrame>
        <p:nvGraphicFramePr>
          <p:cNvPr id="5" name="Object 4"/>
          <p:cNvGraphicFramePr>
            <a:graphicFrameLocks noGrp="1" noChangeAspect="1"/>
          </p:cNvGraphicFramePr>
          <p:nvPr>
            <p:extLst>
              <p:ext uri="{D42A27DB-BD31-4B8C-83A1-F6EECF244321}">
                <p14:modId xmlns:p14="http://schemas.microsoft.com/office/powerpoint/2010/main" val="12360289"/>
              </p:ext>
            </p:extLst>
          </p:nvPr>
        </p:nvGraphicFramePr>
        <p:xfrm>
          <a:off x="3078163" y="1797050"/>
          <a:ext cx="2984500" cy="530225"/>
        </p:xfrm>
        <a:graphic>
          <a:graphicData uri="http://schemas.openxmlformats.org/presentationml/2006/ole">
            <mc:AlternateContent xmlns:mc="http://schemas.openxmlformats.org/markup-compatibility/2006">
              <mc:Choice xmlns:v="urn:schemas-microsoft-com:vml" Requires="v">
                <p:oleObj spid="_x0000_s3106" name="Equation" r:id="rId3" imgW="1422400" imgH="241300" progId="Equation.DSMT4">
                  <p:embed/>
                </p:oleObj>
              </mc:Choice>
              <mc:Fallback>
                <p:oleObj name="Equation" r:id="rId3" imgW="1422400" imgH="241300" progId="Equation.DSMT4">
                  <p:embed/>
                  <p:pic>
                    <p:nvPicPr>
                      <p:cNvPr id="0"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8163" y="1797050"/>
                        <a:ext cx="29845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Grp="1" noChangeAspect="1"/>
          </p:cNvGraphicFramePr>
          <p:nvPr>
            <p:extLst>
              <p:ext uri="{D42A27DB-BD31-4B8C-83A1-F6EECF244321}">
                <p14:modId xmlns:p14="http://schemas.microsoft.com/office/powerpoint/2010/main" val="3570372548"/>
              </p:ext>
            </p:extLst>
          </p:nvPr>
        </p:nvGraphicFramePr>
        <p:xfrm>
          <a:off x="1924050" y="3259138"/>
          <a:ext cx="6061075" cy="530225"/>
        </p:xfrm>
        <a:graphic>
          <a:graphicData uri="http://schemas.openxmlformats.org/presentationml/2006/ole">
            <mc:AlternateContent xmlns:mc="http://schemas.openxmlformats.org/markup-compatibility/2006">
              <mc:Choice xmlns:v="urn:schemas-microsoft-com:vml" Requires="v">
                <p:oleObj spid="_x0000_s3107" name="Equation" r:id="rId5" imgW="2895480" imgH="241200" progId="Equation.DSMT4">
                  <p:embed/>
                </p:oleObj>
              </mc:Choice>
              <mc:Fallback>
                <p:oleObj name="Equation" r:id="rId5" imgW="2895480" imgH="241200" progId="Equation.DSMT4">
                  <p:embed/>
                  <p:pic>
                    <p:nvPicPr>
                      <p:cNvPr id="0" name="Object 6"/>
                      <p:cNvPicPr>
                        <a:picLocks noGrp="1" noChangeAspect="1" noChangeArrowheads="1"/>
                      </p:cNvPicPr>
                      <p:nvPr/>
                    </p:nvPicPr>
                    <p:blipFill>
                      <a:blip r:embed="rId6"/>
                      <a:srcRect/>
                      <a:stretch>
                        <a:fillRect/>
                      </a:stretch>
                    </p:blipFill>
                    <p:spPr bwMode="auto">
                      <a:xfrm>
                        <a:off x="1924050" y="3259138"/>
                        <a:ext cx="6061075" cy="5302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918016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81263" y="365127"/>
            <a:ext cx="8034087" cy="424583"/>
          </a:xfrm>
        </p:spPr>
        <p:txBody>
          <a:bodyPr/>
          <a:lstStyle/>
          <a:p>
            <a:r>
              <a:rPr lang="en-US" dirty="0"/>
              <a:t>Figure 17.6</a:t>
            </a:r>
          </a:p>
        </p:txBody>
      </p:sp>
      <p:sp>
        <p:nvSpPr>
          <p:cNvPr id="7" name="Figure Legend"/>
          <p:cNvSpPr>
            <a:spLocks noGrp="1"/>
          </p:cNvSpPr>
          <p:nvPr>
            <p:ph idx="13"/>
          </p:nvPr>
        </p:nvSpPr>
        <p:spPr>
          <a:xfrm>
            <a:off x="481263" y="5365214"/>
            <a:ext cx="8034087" cy="824882"/>
          </a:xfrm>
        </p:spPr>
        <p:txBody>
          <a:bodyPr>
            <a:normAutofit/>
          </a:bodyPr>
          <a:lstStyle/>
          <a:p>
            <a:r>
              <a:rPr lang="en-US" sz="1600" dirty="0"/>
              <a:t>A cell permitting experimental measurement of the standard electrode potential for the half-reaction Cu</a:t>
            </a:r>
            <a:r>
              <a:rPr lang="en-US" sz="1600" baseline="30000" dirty="0"/>
              <a:t>2+</a:t>
            </a:r>
            <a:r>
              <a:rPr lang="en-US" sz="1600" dirty="0"/>
              <a:t>(</a:t>
            </a:r>
            <a:r>
              <a:rPr lang="en-US" sz="1600" i="1" dirty="0" err="1"/>
              <a:t>aq</a:t>
            </a:r>
            <a:r>
              <a:rPr lang="en-US" sz="1600" dirty="0"/>
              <a:t>) + 2e</a:t>
            </a:r>
            <a:r>
              <a:rPr lang="en-US" sz="1600" baseline="30000" dirty="0"/>
              <a:t>-</a:t>
            </a:r>
            <a:r>
              <a:rPr lang="en-US" sz="1600" dirty="0"/>
              <a:t> </a:t>
            </a:r>
            <a:r>
              <a:rPr lang="en-US" sz="1600" dirty="0">
                <a:sym typeface="Wingdings" panose="05000000000000000000" pitchFamily="2" charset="2"/>
              </a:rPr>
              <a:t> Cu(</a:t>
            </a:r>
            <a:r>
              <a:rPr lang="en-US" sz="1600" i="1" dirty="0">
                <a:sym typeface="Wingdings" panose="05000000000000000000" pitchFamily="2" charset="2"/>
              </a:rPr>
              <a:t>s</a:t>
            </a:r>
            <a:r>
              <a:rPr lang="en-US" sz="1600" dirty="0">
                <a:sym typeface="Wingdings" panose="05000000000000000000" pitchFamily="2" charset="2"/>
              </a:rPr>
              <a:t>)</a:t>
            </a:r>
            <a:endParaRPr lang="en-US" sz="1600" baseline="30000" dirty="0"/>
          </a:p>
        </p:txBody>
      </p:sp>
      <p:pic>
        <p:nvPicPr>
          <p:cNvPr id="13315" name="Picture 3" descr="This figure contains a diagram of an electrochemical cell. Two beakers are shown. Each is just over half full. The beaker on the left contains a clear, colorless solution and is labeled below as “1 M H superscript plus.” The beaker on the right contains a blue solution and is labeled below as “1 M C u superscript 2 plus.” A glass tube in the shape of an inverted U connects the two beakers at the center of the diagram. The tube contents are colorless. The ends of the tubes are beneath the surface of the solutions in the beakers and a small graylug is present at each end of the tube. The beaker on the left has a glass tube partially submersed in the liquid. Bubbles are rising from the gray square, labeled “Standard hydrogen electrode” at the bottom of the tube. A curved arrow points up to the right, indicating the direction of the bubbles. A black wire extends from the gray square up the interior of the tube through a small port at the top to a rectangle with a digital readout of “positive 0.337 V,” which is labeled “Voltmeter.” A second small port extends out the top of the tube to the left. An arrow points to the port opening from the left. The base of this arrow is labeled “1 a t m H subscript 2 ( g ).” The beaker on the right has an orange-brown strip that is labeled “C u electrode” at the top. A wire extends from the top of this strip to the voltmeter. An arrow points toward the voltmeter from the left which is labeled “e superscript negative flow.” Similarly, an arrow points away from the voltmeter to the right. A curved arrow extends from the surrounding solution to the standard hydrogen electrode in the beaker. The end of the arrow is labeled “H subscript 2” and tip of this arrow is labeled “2 H superscript plus.” A curved arrow extends from the “C u superscript 2 plus” label in the solution to a “C u” label at the lower edge of the C u electrode. Between the two beakers is the label “T equals 298 K.”"/>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277221" y="1246167"/>
            <a:ext cx="4457700" cy="3698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26322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17.1 Selected Standard Reduction Potentials at 25 °C</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2500111"/>
              </p:ext>
            </p:extLst>
          </p:nvPr>
        </p:nvGraphicFramePr>
        <p:xfrm>
          <a:off x="628650" y="955675"/>
          <a:ext cx="7886700" cy="5562600"/>
        </p:xfrm>
        <a:graphic>
          <a:graphicData uri="http://schemas.openxmlformats.org/drawingml/2006/table">
            <a:tbl>
              <a:tblPr firstRow="1" bandRow="1">
                <a:tableStyleId>{5940675A-B579-460E-94D1-54222C63F5DA}</a:tableStyleId>
              </a:tblPr>
              <a:tblGrid>
                <a:gridCol w="5981470">
                  <a:extLst>
                    <a:ext uri="{9D8B030D-6E8A-4147-A177-3AD203B41FA5}">
                      <a16:colId xmlns:a16="http://schemas.microsoft.com/office/drawing/2014/main" val="20000"/>
                    </a:ext>
                  </a:extLst>
                </a:gridCol>
                <a:gridCol w="1905230">
                  <a:extLst>
                    <a:ext uri="{9D8B030D-6E8A-4147-A177-3AD203B41FA5}">
                      <a16:colId xmlns:a16="http://schemas.microsoft.com/office/drawing/2014/main" val="20001"/>
                    </a:ext>
                  </a:extLst>
                </a:gridCol>
              </a:tblGrid>
              <a:tr h="370840">
                <a:tc>
                  <a:txBody>
                    <a:bodyPr/>
                    <a:lstStyle/>
                    <a:p>
                      <a:pPr algn="ctr"/>
                      <a:r>
                        <a:rPr lang="en-US" b="1" dirty="0"/>
                        <a:t>Half-Reaction</a:t>
                      </a:r>
                    </a:p>
                  </a:txBody>
                  <a:tcPr/>
                </a:tc>
                <a:tc>
                  <a:txBody>
                    <a:bodyPr/>
                    <a:lstStyle/>
                    <a:p>
                      <a:pPr algn="ctr"/>
                      <a:r>
                        <a:rPr lang="en-US" b="1" dirty="0"/>
                        <a:t>E° (V)</a:t>
                      </a:r>
                    </a:p>
                  </a:txBody>
                  <a:tcPr/>
                </a:tc>
                <a:extLst>
                  <a:ext uri="{0D108BD9-81ED-4DB2-BD59-A6C34878D82A}">
                    <a16:rowId xmlns:a16="http://schemas.microsoft.com/office/drawing/2014/main" val="10000"/>
                  </a:ext>
                </a:extLst>
              </a:tr>
              <a:tr h="370840">
                <a:tc>
                  <a:txBody>
                    <a:bodyPr/>
                    <a:lstStyle/>
                    <a:p>
                      <a:pPr algn="ctr"/>
                      <a:r>
                        <a:rPr lang="en-US" sz="1350" b="0" i="0" u="none" strike="noStrike" kern="1200" baseline="0" dirty="0">
                          <a:solidFill>
                            <a:schemeClr val="tx1"/>
                          </a:solidFill>
                          <a:latin typeface="+mn-lt"/>
                          <a:ea typeface="+mn-ea"/>
                          <a:cs typeface="+mn-cs"/>
                        </a:rPr>
                        <a:t>Hg</a:t>
                      </a:r>
                      <a:r>
                        <a:rPr lang="en-US" sz="1350" b="0" i="0" u="none" strike="noStrike" kern="1200" baseline="-25000" dirty="0">
                          <a:solidFill>
                            <a:schemeClr val="tx1"/>
                          </a:solidFill>
                          <a:latin typeface="+mn-lt"/>
                          <a:ea typeface="+mn-ea"/>
                          <a:cs typeface="+mn-cs"/>
                        </a:rPr>
                        <a:t>2</a:t>
                      </a:r>
                      <a:r>
                        <a:rPr lang="en-US" sz="1350" b="0" i="0" u="none" strike="noStrike" kern="1200" baseline="30000" dirty="0">
                          <a:solidFill>
                            <a:schemeClr val="tx1"/>
                          </a:solidFill>
                          <a:latin typeface="+mn-lt"/>
                          <a:ea typeface="+mn-ea"/>
                          <a:cs typeface="+mn-cs"/>
                        </a:rPr>
                        <a:t>2+</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+ 2e</a:t>
                      </a:r>
                      <a:r>
                        <a:rPr lang="en-US"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2Hg(</a:t>
                      </a:r>
                      <a:r>
                        <a:rPr lang="en-US" sz="1350" b="0" i="1" u="none" strike="noStrike" kern="1200" baseline="0" dirty="0">
                          <a:solidFill>
                            <a:schemeClr val="tx1"/>
                          </a:solidFill>
                          <a:latin typeface="+mn-lt"/>
                          <a:ea typeface="+mn-ea"/>
                          <a:cs typeface="+mn-cs"/>
                        </a:rPr>
                        <a:t>l</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+0.7973</a:t>
                      </a:r>
                      <a:endParaRPr lang="en-US" dirty="0"/>
                    </a:p>
                  </a:txBody>
                  <a:tcPr/>
                </a:tc>
                <a:extLst>
                  <a:ext uri="{0D108BD9-81ED-4DB2-BD59-A6C34878D82A}">
                    <a16:rowId xmlns:a16="http://schemas.microsoft.com/office/drawing/2014/main" val="10001"/>
                  </a:ext>
                </a:extLst>
              </a:tr>
              <a:tr h="370840">
                <a:tc>
                  <a:txBody>
                    <a:bodyPr/>
                    <a:lstStyle/>
                    <a:p>
                      <a:pPr algn="ctr"/>
                      <a:r>
                        <a:rPr lang="en-US" sz="1350" b="0" i="0" u="none" strike="noStrike" kern="1200" baseline="0" dirty="0">
                          <a:solidFill>
                            <a:schemeClr val="tx1"/>
                          </a:solidFill>
                          <a:latin typeface="+mn-lt"/>
                          <a:ea typeface="+mn-ea"/>
                          <a:cs typeface="+mn-cs"/>
                        </a:rPr>
                        <a:t>Fe</a:t>
                      </a:r>
                      <a:r>
                        <a:rPr lang="en-US" sz="1350" b="0" i="0" u="none" strike="noStrike" kern="1200" baseline="30000" dirty="0">
                          <a:solidFill>
                            <a:schemeClr val="tx1"/>
                          </a:solidFill>
                          <a:latin typeface="+mn-lt"/>
                          <a:ea typeface="+mn-ea"/>
                          <a:cs typeface="+mn-cs"/>
                        </a:rPr>
                        <a:t>3+</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e− ⟶ Fe</a:t>
                      </a:r>
                      <a:r>
                        <a:rPr lang="en-US" sz="1350" b="0" i="0" u="none" strike="noStrike" kern="1200" baseline="30000" dirty="0">
                          <a:solidFill>
                            <a:schemeClr val="tx1"/>
                          </a:solidFill>
                          <a:latin typeface="+mn-lt"/>
                          <a:ea typeface="+mn-ea"/>
                          <a:cs typeface="+mn-cs"/>
                        </a:rPr>
                        <a:t>3+</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+0.771</a:t>
                      </a:r>
                      <a:endParaRPr lang="en-US" dirty="0"/>
                    </a:p>
                  </a:txBody>
                  <a:tcPr/>
                </a:tc>
                <a:extLst>
                  <a:ext uri="{0D108BD9-81ED-4DB2-BD59-A6C34878D82A}">
                    <a16:rowId xmlns:a16="http://schemas.microsoft.com/office/drawing/2014/main" val="10002"/>
                  </a:ext>
                </a:extLst>
              </a:tr>
              <a:tr h="370840">
                <a:tc>
                  <a:txBody>
                    <a:bodyPr/>
                    <a:lstStyle/>
                    <a:p>
                      <a:pPr algn="ctr"/>
                      <a:r>
                        <a:rPr lang="en-US" sz="1350" b="0" i="0" u="none" strike="noStrike" kern="1200" baseline="0" dirty="0">
                          <a:solidFill>
                            <a:schemeClr val="tx1"/>
                          </a:solidFill>
                          <a:latin typeface="+mn-lt"/>
                          <a:ea typeface="+mn-ea"/>
                          <a:cs typeface="+mn-cs"/>
                        </a:rPr>
                        <a:t>MnO</a:t>
                      </a:r>
                      <a:r>
                        <a:rPr lang="en-US" sz="1350" b="0" i="0" u="none" strike="noStrike" kern="1200" baseline="-25000" dirty="0">
                          <a:solidFill>
                            <a:schemeClr val="tx1"/>
                          </a:solidFill>
                          <a:latin typeface="+mn-lt"/>
                          <a:ea typeface="+mn-ea"/>
                          <a:cs typeface="+mn-cs"/>
                        </a:rPr>
                        <a:t>4</a:t>
                      </a:r>
                      <a:r>
                        <a:rPr lang="pt-BR" sz="1350" b="0" i="0" u="none" strike="noStrike" kern="1200" baseline="30000" dirty="0">
                          <a:solidFill>
                            <a:schemeClr val="tx1"/>
                          </a:solidFill>
                          <a:latin typeface="+mn-lt"/>
                          <a:ea typeface="+mn-ea"/>
                          <a:cs typeface="+mn-cs"/>
                        </a:rPr>
                        <a:t>−</a:t>
                      </a:r>
                      <a:r>
                        <a:rPr lang="pt-BR" sz="1350" b="0" i="0" u="none" strike="noStrike" kern="1200" baseline="0" dirty="0">
                          <a:solidFill>
                            <a:schemeClr val="tx1"/>
                          </a:solidFill>
                          <a:latin typeface="+mn-lt"/>
                          <a:ea typeface="+mn-ea"/>
                          <a:cs typeface="+mn-cs"/>
                        </a:rPr>
                        <a:t>(</a:t>
                      </a:r>
                      <a:r>
                        <a:rPr lang="pt-BR" sz="1350" b="0" i="1" u="none" strike="noStrike" kern="1200" baseline="0" dirty="0">
                          <a:solidFill>
                            <a:schemeClr val="tx1"/>
                          </a:solidFill>
                          <a:latin typeface="+mn-lt"/>
                          <a:ea typeface="+mn-ea"/>
                          <a:cs typeface="+mn-cs"/>
                        </a:rPr>
                        <a:t>aq</a:t>
                      </a:r>
                      <a:r>
                        <a:rPr lang="pt-BR" sz="1350" b="0" i="0" u="none" strike="noStrike" kern="1200" baseline="0" dirty="0">
                          <a:solidFill>
                            <a:schemeClr val="tx1"/>
                          </a:solidFill>
                          <a:latin typeface="+mn-lt"/>
                          <a:ea typeface="+mn-ea"/>
                          <a:cs typeface="+mn-cs"/>
                        </a:rPr>
                        <a:t>) + 2H</a:t>
                      </a:r>
                      <a:r>
                        <a:rPr lang="en-US" sz="1350" b="0" i="0" u="none" strike="noStrike" kern="1200" baseline="-25000" dirty="0">
                          <a:solidFill>
                            <a:schemeClr val="tx1"/>
                          </a:solidFill>
                          <a:latin typeface="+mn-lt"/>
                          <a:ea typeface="+mn-ea"/>
                          <a:cs typeface="+mn-cs"/>
                        </a:rPr>
                        <a:t>2</a:t>
                      </a:r>
                      <a:r>
                        <a:rPr lang="pt-BR" sz="1350" b="0" i="0" u="none" strike="noStrike" kern="1200" baseline="0" dirty="0">
                          <a:solidFill>
                            <a:schemeClr val="tx1"/>
                          </a:solidFill>
                          <a:latin typeface="+mn-lt"/>
                          <a:ea typeface="+mn-ea"/>
                          <a:cs typeface="+mn-cs"/>
                        </a:rPr>
                        <a:t>O(</a:t>
                      </a:r>
                      <a:r>
                        <a:rPr lang="pt-BR" sz="1350" b="0" i="1" u="none" strike="noStrike" kern="1200" baseline="0" dirty="0">
                          <a:solidFill>
                            <a:schemeClr val="tx1"/>
                          </a:solidFill>
                          <a:latin typeface="+mn-lt"/>
                          <a:ea typeface="+mn-ea"/>
                          <a:cs typeface="+mn-cs"/>
                        </a:rPr>
                        <a:t>l</a:t>
                      </a:r>
                      <a:r>
                        <a:rPr lang="pt-BR" sz="1350" b="0" i="0" u="none" strike="noStrike" kern="1200" baseline="0" dirty="0">
                          <a:solidFill>
                            <a:schemeClr val="tx1"/>
                          </a:solidFill>
                          <a:latin typeface="+mn-lt"/>
                          <a:ea typeface="+mn-ea"/>
                          <a:cs typeface="+mn-cs"/>
                        </a:rPr>
                        <a:t>) + 3e</a:t>
                      </a:r>
                      <a:r>
                        <a:rPr lang="pt-BR" sz="1350" b="0" i="0" u="none" strike="noStrike" kern="1200" baseline="30000" dirty="0">
                          <a:solidFill>
                            <a:schemeClr val="tx1"/>
                          </a:solidFill>
                          <a:latin typeface="+mn-lt"/>
                          <a:ea typeface="+mn-ea"/>
                          <a:cs typeface="+mn-cs"/>
                        </a:rPr>
                        <a:t>−</a:t>
                      </a:r>
                      <a:r>
                        <a:rPr lang="pt-BR" sz="1350" b="0" i="0" u="none" strike="noStrike" kern="1200" baseline="0" dirty="0">
                          <a:solidFill>
                            <a:schemeClr val="tx1"/>
                          </a:solidFill>
                          <a:latin typeface="+mn-lt"/>
                          <a:ea typeface="+mn-ea"/>
                          <a:cs typeface="+mn-cs"/>
                        </a:rPr>
                        <a:t> ⟶ MnO</a:t>
                      </a:r>
                      <a:r>
                        <a:rPr lang="en-US" sz="1350" b="0" i="0" u="none" strike="noStrike" kern="1200" baseline="-25000" dirty="0">
                          <a:solidFill>
                            <a:schemeClr val="tx1"/>
                          </a:solidFill>
                          <a:latin typeface="+mn-lt"/>
                          <a:ea typeface="+mn-ea"/>
                          <a:cs typeface="+mn-cs"/>
                        </a:rPr>
                        <a:t>2</a:t>
                      </a:r>
                      <a:r>
                        <a:rPr lang="pt-BR" sz="1350" b="0" i="0" u="none" strike="noStrike" kern="1200" baseline="0" dirty="0">
                          <a:solidFill>
                            <a:schemeClr val="tx1"/>
                          </a:solidFill>
                          <a:latin typeface="+mn-lt"/>
                          <a:ea typeface="+mn-ea"/>
                          <a:cs typeface="+mn-cs"/>
                        </a:rPr>
                        <a:t>(</a:t>
                      </a:r>
                      <a:r>
                        <a:rPr lang="pt-BR" sz="1350" b="0" i="1" u="none" strike="noStrike" kern="1200" baseline="0" dirty="0">
                          <a:solidFill>
                            <a:schemeClr val="tx1"/>
                          </a:solidFill>
                          <a:latin typeface="+mn-lt"/>
                          <a:ea typeface="+mn-ea"/>
                          <a:cs typeface="+mn-cs"/>
                        </a:rPr>
                        <a:t>s</a:t>
                      </a:r>
                      <a:r>
                        <a:rPr lang="pt-BR" sz="1350" b="0" i="0" u="none" strike="noStrike" kern="1200" baseline="0" dirty="0">
                          <a:solidFill>
                            <a:schemeClr val="tx1"/>
                          </a:solidFill>
                          <a:latin typeface="+mn-lt"/>
                          <a:ea typeface="+mn-ea"/>
                          <a:cs typeface="+mn-cs"/>
                        </a:rPr>
                        <a:t>) + 4OH</a:t>
                      </a:r>
                      <a:r>
                        <a:rPr lang="pt-BR" sz="1350" b="0" i="0" u="none" strike="noStrike" kern="1200" baseline="30000" dirty="0">
                          <a:solidFill>
                            <a:schemeClr val="tx1"/>
                          </a:solidFill>
                          <a:latin typeface="+mn-lt"/>
                          <a:ea typeface="+mn-ea"/>
                          <a:cs typeface="+mn-cs"/>
                        </a:rPr>
                        <a:t>− </a:t>
                      </a:r>
                      <a:r>
                        <a:rPr lang="pt-BR" sz="1350" b="0" i="0" u="none" strike="noStrike" kern="1200" baseline="0" dirty="0">
                          <a:solidFill>
                            <a:schemeClr val="tx1"/>
                          </a:solidFill>
                          <a:latin typeface="+mn-lt"/>
                          <a:ea typeface="+mn-ea"/>
                          <a:cs typeface="+mn-cs"/>
                        </a:rPr>
                        <a:t>(</a:t>
                      </a:r>
                      <a:r>
                        <a:rPr lang="pt-BR" sz="1350" b="0" i="1" u="none" strike="noStrike" kern="1200" baseline="0" dirty="0">
                          <a:solidFill>
                            <a:schemeClr val="tx1"/>
                          </a:solidFill>
                          <a:latin typeface="+mn-lt"/>
                          <a:ea typeface="+mn-ea"/>
                          <a:cs typeface="+mn-cs"/>
                        </a:rPr>
                        <a:t>aq</a:t>
                      </a:r>
                      <a:r>
                        <a:rPr lang="pt-BR"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+0.558</a:t>
                      </a:r>
                      <a:endParaRPr lang="en-US" dirty="0"/>
                    </a:p>
                  </a:txBody>
                  <a:tcPr/>
                </a:tc>
                <a:extLst>
                  <a:ext uri="{0D108BD9-81ED-4DB2-BD59-A6C34878D82A}">
                    <a16:rowId xmlns:a16="http://schemas.microsoft.com/office/drawing/2014/main" val="10003"/>
                  </a:ext>
                </a:extLst>
              </a:tr>
              <a:tr h="370840">
                <a:tc>
                  <a:txBody>
                    <a:bodyPr/>
                    <a:lstStyle/>
                    <a:p>
                      <a:pPr algn="ctr"/>
                      <a:r>
                        <a:rPr lang="en-US" sz="1350" b="0" i="0" u="none" strike="noStrike" kern="1200" baseline="0" dirty="0">
                          <a:solidFill>
                            <a:schemeClr val="tx1"/>
                          </a:solidFill>
                          <a:latin typeface="+mn-lt"/>
                          <a:ea typeface="+mn-ea"/>
                          <a:cs typeface="+mn-cs"/>
                        </a:rPr>
                        <a:t>I</a:t>
                      </a:r>
                      <a:r>
                        <a:rPr lang="en-US" sz="1350" b="0" i="0" u="none" strike="noStrike" kern="1200" baseline="-25000" dirty="0">
                          <a:solidFill>
                            <a:schemeClr val="tx1"/>
                          </a:solidFill>
                          <a:latin typeface="+mn-lt"/>
                          <a:ea typeface="+mn-ea"/>
                          <a:cs typeface="+mn-cs"/>
                        </a:rPr>
                        <a:t>2</a:t>
                      </a:r>
                      <a:r>
                        <a:rPr lang="en-US" sz="1350" b="0" i="0" u="none" strike="noStrike" kern="1200" baseline="0" dirty="0">
                          <a:solidFill>
                            <a:schemeClr val="tx1"/>
                          </a:solidFill>
                          <a:latin typeface="+mn-lt"/>
                          <a:ea typeface="+mn-ea"/>
                          <a:cs typeface="+mn-cs"/>
                        </a:rPr>
                        <a:t>(</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2I</a:t>
                      </a:r>
                      <a:r>
                        <a:rPr lang="pt-BR" sz="1350" b="0" i="0" u="none" strike="noStrike" kern="1200" baseline="30000" dirty="0">
                          <a:solidFill>
                            <a:schemeClr val="tx1"/>
                          </a:solidFill>
                          <a:latin typeface="+mn-lt"/>
                          <a:ea typeface="+mn-ea"/>
                          <a:cs typeface="+mn-cs"/>
                        </a:rPr>
                        <a:t>− </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+0.5355</a:t>
                      </a:r>
                      <a:endParaRPr lang="en-US" dirty="0"/>
                    </a:p>
                  </a:txBody>
                  <a:tcPr/>
                </a:tc>
                <a:extLst>
                  <a:ext uri="{0D108BD9-81ED-4DB2-BD59-A6C34878D82A}">
                    <a16:rowId xmlns:a16="http://schemas.microsoft.com/office/drawing/2014/main" val="10004"/>
                  </a:ext>
                </a:extLst>
              </a:tr>
              <a:tr h="370840">
                <a:tc>
                  <a:txBody>
                    <a:bodyPr/>
                    <a:lstStyle/>
                    <a:p>
                      <a:pPr algn="ctr"/>
                      <a:r>
                        <a:rPr lang="pt-BR" sz="1350" b="0" i="0" u="none" strike="noStrike" kern="1200" baseline="0" dirty="0">
                          <a:solidFill>
                            <a:schemeClr val="tx1"/>
                          </a:solidFill>
                          <a:latin typeface="+mn-lt"/>
                          <a:ea typeface="+mn-ea"/>
                          <a:cs typeface="+mn-cs"/>
                        </a:rPr>
                        <a:t>NiO</a:t>
                      </a:r>
                      <a:r>
                        <a:rPr lang="en-US" sz="1350" b="0" i="0" u="none" strike="noStrike" kern="1200" baseline="-25000" dirty="0">
                          <a:solidFill>
                            <a:schemeClr val="tx1"/>
                          </a:solidFill>
                          <a:latin typeface="+mn-lt"/>
                          <a:ea typeface="+mn-ea"/>
                          <a:cs typeface="+mn-cs"/>
                        </a:rPr>
                        <a:t>2 </a:t>
                      </a:r>
                      <a:r>
                        <a:rPr lang="pt-BR" sz="1350" b="0" i="0" u="none" strike="noStrike" kern="1200" baseline="0" dirty="0">
                          <a:solidFill>
                            <a:schemeClr val="tx1"/>
                          </a:solidFill>
                          <a:latin typeface="+mn-lt"/>
                          <a:ea typeface="+mn-ea"/>
                          <a:cs typeface="+mn-cs"/>
                        </a:rPr>
                        <a:t>(</a:t>
                      </a:r>
                      <a:r>
                        <a:rPr lang="pt-BR" sz="1350" b="0" i="1" u="none" strike="noStrike" kern="1200" baseline="0" dirty="0">
                          <a:solidFill>
                            <a:schemeClr val="tx1"/>
                          </a:solidFill>
                          <a:latin typeface="+mn-lt"/>
                          <a:ea typeface="+mn-ea"/>
                          <a:cs typeface="+mn-cs"/>
                        </a:rPr>
                        <a:t>s</a:t>
                      </a:r>
                      <a:r>
                        <a:rPr lang="pt-BR" sz="1350" b="0" i="0" u="none" strike="noStrike" kern="1200" baseline="0" dirty="0">
                          <a:solidFill>
                            <a:schemeClr val="tx1"/>
                          </a:solidFill>
                          <a:latin typeface="+mn-lt"/>
                          <a:ea typeface="+mn-ea"/>
                          <a:cs typeface="+mn-cs"/>
                        </a:rPr>
                        <a:t>) + 2H</a:t>
                      </a:r>
                      <a:r>
                        <a:rPr lang="en-US" sz="1350" b="0" i="0" u="none" strike="noStrike" kern="1200" baseline="-25000" dirty="0">
                          <a:solidFill>
                            <a:schemeClr val="tx1"/>
                          </a:solidFill>
                          <a:latin typeface="+mn-lt"/>
                          <a:ea typeface="+mn-ea"/>
                          <a:cs typeface="+mn-cs"/>
                        </a:rPr>
                        <a:t>2</a:t>
                      </a:r>
                      <a:r>
                        <a:rPr lang="pt-BR" sz="1350" b="0" i="0" u="none" strike="noStrike" kern="1200" baseline="0" dirty="0">
                          <a:solidFill>
                            <a:schemeClr val="tx1"/>
                          </a:solidFill>
                          <a:latin typeface="+mn-lt"/>
                          <a:ea typeface="+mn-ea"/>
                          <a:cs typeface="+mn-cs"/>
                        </a:rPr>
                        <a:t>O(</a:t>
                      </a:r>
                      <a:r>
                        <a:rPr lang="pt-BR" sz="1350" b="0" i="1" u="none" strike="noStrike" kern="1200" baseline="0" dirty="0">
                          <a:solidFill>
                            <a:schemeClr val="tx1"/>
                          </a:solidFill>
                          <a:latin typeface="+mn-lt"/>
                          <a:ea typeface="+mn-ea"/>
                          <a:cs typeface="+mn-cs"/>
                        </a:rPr>
                        <a:t>l</a:t>
                      </a:r>
                      <a:r>
                        <a:rPr lang="pt-BR"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pt-BR" sz="1350" b="0" i="0" u="none" strike="noStrike" kern="1200" baseline="0" dirty="0">
                          <a:solidFill>
                            <a:schemeClr val="tx1"/>
                          </a:solidFill>
                          <a:latin typeface="+mn-lt"/>
                          <a:ea typeface="+mn-ea"/>
                          <a:cs typeface="+mn-cs"/>
                        </a:rPr>
                        <a:t> ⟶ Ni(OH)</a:t>
                      </a:r>
                      <a:r>
                        <a:rPr lang="en-US" sz="1350" b="0" i="0" u="none" strike="noStrike" kern="1200" baseline="-25000" dirty="0">
                          <a:solidFill>
                            <a:schemeClr val="tx1"/>
                          </a:solidFill>
                          <a:latin typeface="+mn-lt"/>
                          <a:ea typeface="+mn-ea"/>
                          <a:cs typeface="+mn-cs"/>
                        </a:rPr>
                        <a:t> 2</a:t>
                      </a:r>
                      <a:r>
                        <a:rPr lang="pt-BR" sz="1350" b="0" i="0" u="none" strike="noStrike" kern="1200" baseline="0" dirty="0">
                          <a:solidFill>
                            <a:schemeClr val="tx1"/>
                          </a:solidFill>
                          <a:latin typeface="+mn-lt"/>
                          <a:ea typeface="+mn-ea"/>
                          <a:cs typeface="+mn-cs"/>
                        </a:rPr>
                        <a:t>(</a:t>
                      </a:r>
                      <a:r>
                        <a:rPr lang="pt-BR" sz="1350" b="0" i="1" u="none" strike="noStrike" kern="1200" baseline="0" dirty="0">
                          <a:solidFill>
                            <a:schemeClr val="tx1"/>
                          </a:solidFill>
                          <a:latin typeface="+mn-lt"/>
                          <a:ea typeface="+mn-ea"/>
                          <a:cs typeface="+mn-cs"/>
                        </a:rPr>
                        <a:t>s</a:t>
                      </a:r>
                      <a:r>
                        <a:rPr lang="pt-BR" sz="1350" b="0" i="0" u="none" strike="noStrike" kern="1200" baseline="0" dirty="0">
                          <a:solidFill>
                            <a:schemeClr val="tx1"/>
                          </a:solidFill>
                          <a:latin typeface="+mn-lt"/>
                          <a:ea typeface="+mn-ea"/>
                          <a:cs typeface="+mn-cs"/>
                        </a:rPr>
                        <a:t>) + 2OH</a:t>
                      </a:r>
                      <a:r>
                        <a:rPr lang="pt-BR" sz="1350" b="0" i="0" u="none" strike="noStrike" kern="1200" baseline="30000" dirty="0">
                          <a:solidFill>
                            <a:schemeClr val="tx1"/>
                          </a:solidFill>
                          <a:latin typeface="+mn-lt"/>
                          <a:ea typeface="+mn-ea"/>
                          <a:cs typeface="+mn-cs"/>
                        </a:rPr>
                        <a:t>− </a:t>
                      </a:r>
                      <a:r>
                        <a:rPr lang="pt-BR" sz="1350" b="0" i="0" u="none" strike="noStrike" kern="1200" baseline="0" dirty="0">
                          <a:solidFill>
                            <a:schemeClr val="tx1"/>
                          </a:solidFill>
                          <a:latin typeface="+mn-lt"/>
                          <a:ea typeface="+mn-ea"/>
                          <a:cs typeface="+mn-cs"/>
                        </a:rPr>
                        <a:t>(</a:t>
                      </a:r>
                      <a:r>
                        <a:rPr lang="pt-BR" sz="1350" b="0" i="1" u="none" strike="noStrike" kern="1200" baseline="0" dirty="0">
                          <a:solidFill>
                            <a:schemeClr val="tx1"/>
                          </a:solidFill>
                          <a:latin typeface="+mn-lt"/>
                          <a:ea typeface="+mn-ea"/>
                          <a:cs typeface="+mn-cs"/>
                        </a:rPr>
                        <a:t>aq</a:t>
                      </a:r>
                      <a:r>
                        <a:rPr lang="pt-BR"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+0.49</a:t>
                      </a:r>
                      <a:endParaRPr lang="en-US" dirty="0"/>
                    </a:p>
                  </a:txBody>
                  <a:tcPr/>
                </a:tc>
                <a:extLst>
                  <a:ext uri="{0D108BD9-81ED-4DB2-BD59-A6C34878D82A}">
                    <a16:rowId xmlns:a16="http://schemas.microsoft.com/office/drawing/2014/main" val="10005"/>
                  </a:ext>
                </a:extLst>
              </a:tr>
              <a:tr h="370840">
                <a:tc>
                  <a:txBody>
                    <a:bodyPr/>
                    <a:lstStyle/>
                    <a:p>
                      <a:pPr algn="ctr"/>
                      <a:r>
                        <a:rPr lang="en-US" sz="1350" b="0" i="0" u="none" strike="noStrike" kern="1200" baseline="0" dirty="0">
                          <a:solidFill>
                            <a:schemeClr val="tx1"/>
                          </a:solidFill>
                          <a:latin typeface="+mn-lt"/>
                          <a:ea typeface="+mn-ea"/>
                          <a:cs typeface="+mn-cs"/>
                        </a:rPr>
                        <a:t>Cu</a:t>
                      </a:r>
                      <a:r>
                        <a:rPr lang="en-US" sz="1350" b="0" i="0" u="none" strike="noStrike" kern="1200" baseline="30000" dirty="0">
                          <a:solidFill>
                            <a:schemeClr val="tx1"/>
                          </a:solidFill>
                          <a:latin typeface="+mn-lt"/>
                          <a:ea typeface="+mn-ea"/>
                          <a:cs typeface="+mn-cs"/>
                        </a:rPr>
                        <a:t>2+</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Cu(</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+0.34</a:t>
                      </a:r>
                      <a:endParaRPr lang="en-US" dirty="0"/>
                    </a:p>
                  </a:txBody>
                  <a:tcPr/>
                </a:tc>
                <a:extLst>
                  <a:ext uri="{0D108BD9-81ED-4DB2-BD59-A6C34878D82A}">
                    <a16:rowId xmlns:a16="http://schemas.microsoft.com/office/drawing/2014/main" val="10006"/>
                  </a:ext>
                </a:extLst>
              </a:tr>
              <a:tr h="370840">
                <a:tc>
                  <a:txBody>
                    <a:bodyPr/>
                    <a:lstStyle/>
                    <a:p>
                      <a:pPr algn="ctr"/>
                      <a:r>
                        <a:rPr lang="en-US" sz="1350" b="0" i="0" u="none" strike="noStrike" kern="1200" baseline="0" dirty="0">
                          <a:solidFill>
                            <a:schemeClr val="tx1"/>
                          </a:solidFill>
                          <a:latin typeface="+mn-lt"/>
                          <a:ea typeface="+mn-ea"/>
                          <a:cs typeface="+mn-cs"/>
                        </a:rPr>
                        <a:t>Hg</a:t>
                      </a:r>
                      <a:r>
                        <a:rPr lang="en-US" sz="1350" b="0" i="0" u="none" strike="noStrike" kern="1200" baseline="-25000" dirty="0">
                          <a:solidFill>
                            <a:schemeClr val="tx1"/>
                          </a:solidFill>
                          <a:latin typeface="+mn-lt"/>
                          <a:ea typeface="+mn-ea"/>
                          <a:cs typeface="+mn-cs"/>
                        </a:rPr>
                        <a:t>2</a:t>
                      </a:r>
                      <a:r>
                        <a:rPr lang="en-US" sz="1350" b="0" i="0" u="none" strike="noStrike" kern="1200" baseline="0" dirty="0">
                          <a:solidFill>
                            <a:schemeClr val="tx1"/>
                          </a:solidFill>
                          <a:latin typeface="+mn-lt"/>
                          <a:ea typeface="+mn-ea"/>
                          <a:cs typeface="+mn-cs"/>
                        </a:rPr>
                        <a:t>Cl</a:t>
                      </a:r>
                      <a:r>
                        <a:rPr lang="en-US" sz="1350" b="0" i="0" u="none" strike="noStrike" kern="1200" baseline="-25000" dirty="0">
                          <a:solidFill>
                            <a:schemeClr val="tx1"/>
                          </a:solidFill>
                          <a:latin typeface="+mn-lt"/>
                          <a:ea typeface="+mn-ea"/>
                          <a:cs typeface="+mn-cs"/>
                        </a:rPr>
                        <a:t>2 </a:t>
                      </a:r>
                      <a:r>
                        <a:rPr lang="en-US" sz="1350" b="0" i="0" u="none" strike="noStrike" kern="1200" baseline="0" dirty="0">
                          <a:solidFill>
                            <a:schemeClr val="tx1"/>
                          </a:solidFill>
                          <a:latin typeface="+mn-lt"/>
                          <a:ea typeface="+mn-ea"/>
                          <a:cs typeface="+mn-cs"/>
                        </a:rPr>
                        <a:t>(</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2Hg(</a:t>
                      </a:r>
                      <a:r>
                        <a:rPr lang="en-US" sz="1350" b="0" i="1" u="none" strike="noStrike" kern="1200" baseline="0" dirty="0">
                          <a:solidFill>
                            <a:schemeClr val="tx1"/>
                          </a:solidFill>
                          <a:latin typeface="+mn-lt"/>
                          <a:ea typeface="+mn-ea"/>
                          <a:cs typeface="+mn-cs"/>
                        </a:rPr>
                        <a:t>l</a:t>
                      </a:r>
                      <a:r>
                        <a:rPr lang="en-US" sz="1350" b="0" i="0" u="none" strike="noStrike" kern="1200" baseline="0" dirty="0">
                          <a:solidFill>
                            <a:schemeClr val="tx1"/>
                          </a:solidFill>
                          <a:latin typeface="+mn-lt"/>
                          <a:ea typeface="+mn-ea"/>
                          <a:cs typeface="+mn-cs"/>
                        </a:rPr>
                        <a:t>) + 2Cl</a:t>
                      </a:r>
                      <a:r>
                        <a:rPr lang="pt-BR" sz="1350" b="0" i="0" u="none" strike="noStrike" kern="1200" baseline="30000" dirty="0">
                          <a:solidFill>
                            <a:schemeClr val="tx1"/>
                          </a:solidFill>
                          <a:latin typeface="+mn-lt"/>
                          <a:ea typeface="+mn-ea"/>
                          <a:cs typeface="+mn-cs"/>
                        </a:rPr>
                        <a:t>− </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+0.26808</a:t>
                      </a:r>
                      <a:endParaRPr lang="en-US" dirty="0"/>
                    </a:p>
                  </a:txBody>
                  <a:tcPr/>
                </a:tc>
                <a:extLst>
                  <a:ext uri="{0D108BD9-81ED-4DB2-BD59-A6C34878D82A}">
                    <a16:rowId xmlns:a16="http://schemas.microsoft.com/office/drawing/2014/main" val="10007"/>
                  </a:ext>
                </a:extLst>
              </a:tr>
              <a:tr h="370840">
                <a:tc>
                  <a:txBody>
                    <a:bodyPr/>
                    <a:lstStyle/>
                    <a:p>
                      <a:pPr algn="ctr"/>
                      <a:r>
                        <a:rPr lang="en-US" sz="1350" b="0" i="0" u="none" strike="noStrike" kern="1200" baseline="0" dirty="0" err="1">
                          <a:solidFill>
                            <a:schemeClr val="tx1"/>
                          </a:solidFill>
                          <a:latin typeface="+mn-lt"/>
                          <a:ea typeface="+mn-ea"/>
                          <a:cs typeface="+mn-cs"/>
                        </a:rPr>
                        <a:t>AgCl</a:t>
                      </a:r>
                      <a:r>
                        <a:rPr lang="en-US" sz="1350" b="0" i="0" u="none" strike="noStrike" kern="1200" baseline="0" dirty="0">
                          <a:solidFill>
                            <a:schemeClr val="tx1"/>
                          </a:solidFill>
                          <a:latin typeface="+mn-lt"/>
                          <a:ea typeface="+mn-ea"/>
                          <a:cs typeface="+mn-cs"/>
                        </a:rPr>
                        <a:t>(</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 + 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Ag(</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 + Cl</a:t>
                      </a:r>
                      <a:r>
                        <a:rPr lang="pt-BR" sz="1350" b="0" i="0" u="none" strike="noStrike" kern="1200" baseline="30000" dirty="0">
                          <a:solidFill>
                            <a:schemeClr val="tx1"/>
                          </a:solidFill>
                          <a:latin typeface="+mn-lt"/>
                          <a:ea typeface="+mn-ea"/>
                          <a:cs typeface="+mn-cs"/>
                        </a:rPr>
                        <a:t>− </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+0.22233</a:t>
                      </a:r>
                      <a:endParaRPr lang="en-US" dirty="0"/>
                    </a:p>
                  </a:txBody>
                  <a:tcPr/>
                </a:tc>
                <a:extLst>
                  <a:ext uri="{0D108BD9-81ED-4DB2-BD59-A6C34878D82A}">
                    <a16:rowId xmlns:a16="http://schemas.microsoft.com/office/drawing/2014/main" val="10008"/>
                  </a:ext>
                </a:extLst>
              </a:tr>
              <a:tr h="370840">
                <a:tc>
                  <a:txBody>
                    <a:bodyPr/>
                    <a:lstStyle/>
                    <a:p>
                      <a:pPr algn="ctr"/>
                      <a:r>
                        <a:rPr lang="en-US" sz="1350" b="0" i="0" u="none" strike="noStrike" kern="1200" baseline="0" dirty="0">
                          <a:solidFill>
                            <a:schemeClr val="tx1"/>
                          </a:solidFill>
                          <a:latin typeface="+mn-lt"/>
                          <a:ea typeface="+mn-ea"/>
                          <a:cs typeface="+mn-cs"/>
                        </a:rPr>
                        <a:t>Sn</a:t>
                      </a:r>
                      <a:r>
                        <a:rPr lang="en-US" sz="1350" b="0" i="0" u="none" strike="noStrike" kern="1200" baseline="30000" dirty="0">
                          <a:solidFill>
                            <a:schemeClr val="tx1"/>
                          </a:solidFill>
                          <a:latin typeface="+mn-lt"/>
                          <a:ea typeface="+mn-ea"/>
                          <a:cs typeface="+mn-cs"/>
                        </a:rPr>
                        <a:t>4+</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Sn</a:t>
                      </a:r>
                      <a:r>
                        <a:rPr lang="en-US" sz="1350" b="0" i="0" u="none" strike="noStrike" kern="1200" baseline="30000" dirty="0">
                          <a:solidFill>
                            <a:schemeClr val="tx1"/>
                          </a:solidFill>
                          <a:latin typeface="+mn-lt"/>
                          <a:ea typeface="+mn-ea"/>
                          <a:cs typeface="+mn-cs"/>
                        </a:rPr>
                        <a:t>2+</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+0.151</a:t>
                      </a:r>
                      <a:endParaRPr lang="en-US" dirty="0"/>
                    </a:p>
                  </a:txBody>
                  <a:tcPr/>
                </a:tc>
                <a:extLst>
                  <a:ext uri="{0D108BD9-81ED-4DB2-BD59-A6C34878D82A}">
                    <a16:rowId xmlns:a16="http://schemas.microsoft.com/office/drawing/2014/main" val="10009"/>
                  </a:ext>
                </a:extLst>
              </a:tr>
              <a:tr h="370840">
                <a:tc>
                  <a:txBody>
                    <a:bodyPr/>
                    <a:lstStyle/>
                    <a:p>
                      <a:pPr algn="ctr"/>
                      <a:r>
                        <a:rPr lang="en-US" sz="1350" b="0" i="0" u="none" strike="noStrike" kern="1200" baseline="0" dirty="0">
                          <a:solidFill>
                            <a:schemeClr val="tx1"/>
                          </a:solidFill>
                          <a:latin typeface="+mn-lt"/>
                          <a:ea typeface="+mn-ea"/>
                          <a:cs typeface="+mn-cs"/>
                        </a:rPr>
                        <a:t>2H</a:t>
                      </a:r>
                      <a:r>
                        <a:rPr lang="en-US" sz="1350" b="0" i="0" u="none" strike="noStrike" kern="1200" baseline="30000" dirty="0">
                          <a:solidFill>
                            <a:schemeClr val="tx1"/>
                          </a:solidFill>
                          <a:latin typeface="+mn-lt"/>
                          <a:ea typeface="+mn-ea"/>
                          <a:cs typeface="+mn-cs"/>
                        </a:rPr>
                        <a:t>+ </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H</a:t>
                      </a:r>
                      <a:r>
                        <a:rPr lang="en-US" sz="1350" b="0" i="0" u="none" strike="noStrike" kern="1200" baseline="-25000" dirty="0">
                          <a:solidFill>
                            <a:schemeClr val="tx1"/>
                          </a:solidFill>
                          <a:latin typeface="+mn-lt"/>
                          <a:ea typeface="+mn-ea"/>
                          <a:cs typeface="+mn-cs"/>
                        </a:rPr>
                        <a:t>2 </a:t>
                      </a:r>
                      <a:r>
                        <a:rPr lang="en-US" sz="1350" b="0" i="0" u="none" strike="noStrike" kern="1200" baseline="0" dirty="0">
                          <a:solidFill>
                            <a:schemeClr val="tx1"/>
                          </a:solidFill>
                          <a:latin typeface="+mn-lt"/>
                          <a:ea typeface="+mn-ea"/>
                          <a:cs typeface="+mn-cs"/>
                        </a:rPr>
                        <a:t>(</a:t>
                      </a:r>
                      <a:r>
                        <a:rPr lang="en-US" sz="1350" b="0" i="1" u="none" strike="noStrike" kern="1200" baseline="0" dirty="0">
                          <a:solidFill>
                            <a:schemeClr val="tx1"/>
                          </a:solidFill>
                          <a:latin typeface="+mn-lt"/>
                          <a:ea typeface="+mn-ea"/>
                          <a:cs typeface="+mn-cs"/>
                        </a:rPr>
                        <a:t>g</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0.00</a:t>
                      </a:r>
                      <a:endParaRPr lang="en-US" dirty="0"/>
                    </a:p>
                  </a:txBody>
                  <a:tcPr/>
                </a:tc>
                <a:extLst>
                  <a:ext uri="{0D108BD9-81ED-4DB2-BD59-A6C34878D82A}">
                    <a16:rowId xmlns:a16="http://schemas.microsoft.com/office/drawing/2014/main" val="10010"/>
                  </a:ext>
                </a:extLst>
              </a:tr>
              <a:tr h="370840">
                <a:tc>
                  <a:txBody>
                    <a:bodyPr/>
                    <a:lstStyle/>
                    <a:p>
                      <a:pPr algn="ctr"/>
                      <a:r>
                        <a:rPr lang="en-US" sz="1350" b="0" i="0" u="none" strike="noStrike" kern="1200" baseline="0" dirty="0">
                          <a:solidFill>
                            <a:schemeClr val="tx1"/>
                          </a:solidFill>
                          <a:latin typeface="+mn-lt"/>
                          <a:ea typeface="+mn-ea"/>
                          <a:cs typeface="+mn-cs"/>
                        </a:rPr>
                        <a:t>Pb</a:t>
                      </a:r>
                      <a:r>
                        <a:rPr lang="en-US" sz="1350" b="0" i="0" u="none" strike="noStrike" kern="1200" baseline="30000" dirty="0">
                          <a:solidFill>
                            <a:schemeClr val="tx1"/>
                          </a:solidFill>
                          <a:latin typeface="+mn-lt"/>
                          <a:ea typeface="+mn-ea"/>
                          <a:cs typeface="+mn-cs"/>
                        </a:rPr>
                        <a:t>2+ </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a:t>
                      </a:r>
                      <a:r>
                        <a:rPr lang="en-US" sz="1350" b="0" i="0" u="none" strike="noStrike" kern="1200" baseline="0" dirty="0" err="1">
                          <a:solidFill>
                            <a:schemeClr val="tx1"/>
                          </a:solidFill>
                          <a:latin typeface="+mn-lt"/>
                          <a:ea typeface="+mn-ea"/>
                          <a:cs typeface="+mn-cs"/>
                        </a:rPr>
                        <a:t>Pb</a:t>
                      </a:r>
                      <a:r>
                        <a:rPr lang="en-US" sz="1350" b="0" i="0" u="none" strike="noStrike" kern="1200" baseline="0" dirty="0">
                          <a:solidFill>
                            <a:schemeClr val="tx1"/>
                          </a:solidFill>
                          <a:latin typeface="+mn-lt"/>
                          <a:ea typeface="+mn-ea"/>
                          <a:cs typeface="+mn-cs"/>
                        </a:rPr>
                        <a:t>(</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−0.1262</a:t>
                      </a:r>
                      <a:endParaRPr lang="en-US" dirty="0"/>
                    </a:p>
                  </a:txBody>
                  <a:tcPr/>
                </a:tc>
                <a:extLst>
                  <a:ext uri="{0D108BD9-81ED-4DB2-BD59-A6C34878D82A}">
                    <a16:rowId xmlns:a16="http://schemas.microsoft.com/office/drawing/2014/main" val="10011"/>
                  </a:ext>
                </a:extLst>
              </a:tr>
              <a:tr h="370840">
                <a:tc>
                  <a:txBody>
                    <a:bodyPr/>
                    <a:lstStyle/>
                    <a:p>
                      <a:pPr algn="ctr"/>
                      <a:r>
                        <a:rPr lang="en-US" sz="1350" b="0" i="0" u="none" strike="noStrike" kern="1200" baseline="0" dirty="0">
                          <a:solidFill>
                            <a:schemeClr val="tx1"/>
                          </a:solidFill>
                          <a:latin typeface="+mn-lt"/>
                          <a:ea typeface="+mn-ea"/>
                          <a:cs typeface="+mn-cs"/>
                        </a:rPr>
                        <a:t>Sn</a:t>
                      </a:r>
                      <a:r>
                        <a:rPr lang="en-US" sz="1350" b="0" i="0" u="none" strike="noStrike" kern="1200" baseline="30000" dirty="0">
                          <a:solidFill>
                            <a:schemeClr val="tx1"/>
                          </a:solidFill>
                          <a:latin typeface="+mn-lt"/>
                          <a:ea typeface="+mn-ea"/>
                          <a:cs typeface="+mn-cs"/>
                        </a:rPr>
                        <a:t>2+ </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Sn(</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−0.1375</a:t>
                      </a:r>
                      <a:endParaRPr lang="en-US" dirty="0"/>
                    </a:p>
                  </a:txBody>
                  <a:tcPr/>
                </a:tc>
                <a:extLst>
                  <a:ext uri="{0D108BD9-81ED-4DB2-BD59-A6C34878D82A}">
                    <a16:rowId xmlns:a16="http://schemas.microsoft.com/office/drawing/2014/main" val="10012"/>
                  </a:ext>
                </a:extLst>
              </a:tr>
              <a:tr h="370840">
                <a:tc>
                  <a:txBody>
                    <a:bodyPr/>
                    <a:lstStyle/>
                    <a:p>
                      <a:pPr algn="ctr"/>
                      <a:r>
                        <a:rPr lang="en-US" sz="1350" b="0" i="0" u="none" strike="noStrike" kern="1200" baseline="0" dirty="0">
                          <a:solidFill>
                            <a:schemeClr val="tx1"/>
                          </a:solidFill>
                          <a:latin typeface="+mn-lt"/>
                          <a:ea typeface="+mn-ea"/>
                          <a:cs typeface="+mn-cs"/>
                        </a:rPr>
                        <a:t>Ni</a:t>
                      </a:r>
                      <a:r>
                        <a:rPr lang="en-US" sz="1350" b="0" i="0" u="none" strike="noStrike" kern="1200" baseline="30000" dirty="0">
                          <a:solidFill>
                            <a:schemeClr val="tx1"/>
                          </a:solidFill>
                          <a:latin typeface="+mn-lt"/>
                          <a:ea typeface="+mn-ea"/>
                          <a:cs typeface="+mn-cs"/>
                        </a:rPr>
                        <a:t>2+ </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Ni(</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−0.257</a:t>
                      </a:r>
                      <a:endParaRPr lang="en-US" dirty="0"/>
                    </a:p>
                  </a:txBody>
                  <a:tcPr/>
                </a:tc>
                <a:extLst>
                  <a:ext uri="{0D108BD9-81ED-4DB2-BD59-A6C34878D82A}">
                    <a16:rowId xmlns:a16="http://schemas.microsoft.com/office/drawing/2014/main" val="10013"/>
                  </a:ext>
                </a:extLst>
              </a:tr>
              <a:tr h="370840">
                <a:tc>
                  <a:txBody>
                    <a:bodyPr/>
                    <a:lstStyle/>
                    <a:p>
                      <a:pPr algn="ctr"/>
                      <a:r>
                        <a:rPr lang="en-US" sz="1350" b="0" i="0" u="none" strike="noStrike" kern="1200" baseline="0" dirty="0">
                          <a:solidFill>
                            <a:schemeClr val="tx1"/>
                          </a:solidFill>
                          <a:latin typeface="+mn-lt"/>
                          <a:ea typeface="+mn-ea"/>
                          <a:cs typeface="+mn-cs"/>
                        </a:rPr>
                        <a:t>Co</a:t>
                      </a:r>
                      <a:r>
                        <a:rPr lang="en-US" sz="1350" b="0" i="0" u="none" strike="noStrike" kern="1200" baseline="30000" dirty="0">
                          <a:solidFill>
                            <a:schemeClr val="tx1"/>
                          </a:solidFill>
                          <a:latin typeface="+mn-lt"/>
                          <a:ea typeface="+mn-ea"/>
                          <a:cs typeface="+mn-cs"/>
                        </a:rPr>
                        <a:t>2+ </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Co(</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−0.28</a:t>
                      </a:r>
                      <a:endParaRPr lang="en-US" dirty="0"/>
                    </a:p>
                  </a:txBody>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7387766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Table 17.1 Selected Standard Reduction Potentials at 25 °C</a:t>
            </a:r>
            <a:br>
              <a:rPr lang="en-US" dirty="0"/>
            </a:br>
            <a:r>
              <a:rPr lang="en-US" dirty="0"/>
              <a:t>(continued)</a:t>
            </a:r>
          </a:p>
        </p:txBody>
      </p:sp>
      <p:graphicFrame>
        <p:nvGraphicFramePr>
          <p:cNvPr id="9" name="Content Placeholder 4"/>
          <p:cNvGraphicFramePr>
            <a:graphicFrameLocks noGrp="1"/>
          </p:cNvGraphicFramePr>
          <p:nvPr>
            <p:ph idx="1"/>
            <p:extLst>
              <p:ext uri="{D42A27DB-BD31-4B8C-83A1-F6EECF244321}">
                <p14:modId xmlns:p14="http://schemas.microsoft.com/office/powerpoint/2010/main" val="3865692958"/>
              </p:ext>
            </p:extLst>
          </p:nvPr>
        </p:nvGraphicFramePr>
        <p:xfrm>
          <a:off x="628650" y="955675"/>
          <a:ext cx="7886700" cy="5562600"/>
        </p:xfrm>
        <a:graphic>
          <a:graphicData uri="http://schemas.openxmlformats.org/drawingml/2006/table">
            <a:tbl>
              <a:tblPr firstRow="1" bandRow="1">
                <a:tableStyleId>{5940675A-B579-460E-94D1-54222C63F5DA}</a:tableStyleId>
              </a:tblPr>
              <a:tblGrid>
                <a:gridCol w="5981470">
                  <a:extLst>
                    <a:ext uri="{9D8B030D-6E8A-4147-A177-3AD203B41FA5}">
                      <a16:colId xmlns:a16="http://schemas.microsoft.com/office/drawing/2014/main" val="20000"/>
                    </a:ext>
                  </a:extLst>
                </a:gridCol>
                <a:gridCol w="1905230">
                  <a:extLst>
                    <a:ext uri="{9D8B030D-6E8A-4147-A177-3AD203B41FA5}">
                      <a16:colId xmlns:a16="http://schemas.microsoft.com/office/drawing/2014/main" val="20001"/>
                    </a:ext>
                  </a:extLst>
                </a:gridCol>
              </a:tblGrid>
              <a:tr h="370840">
                <a:tc>
                  <a:txBody>
                    <a:bodyPr/>
                    <a:lstStyle/>
                    <a:p>
                      <a:pPr algn="ctr"/>
                      <a:r>
                        <a:rPr lang="en-US" b="1" dirty="0"/>
                        <a:t>Half-Reaction</a:t>
                      </a:r>
                    </a:p>
                  </a:txBody>
                  <a:tcPr/>
                </a:tc>
                <a:tc>
                  <a:txBody>
                    <a:bodyPr/>
                    <a:lstStyle/>
                    <a:p>
                      <a:pPr algn="ctr"/>
                      <a:r>
                        <a:rPr lang="en-US" b="1" dirty="0"/>
                        <a:t>E° (V)</a:t>
                      </a:r>
                    </a:p>
                  </a:txBody>
                  <a:tcPr/>
                </a:tc>
                <a:extLst>
                  <a:ext uri="{0D108BD9-81ED-4DB2-BD59-A6C34878D82A}">
                    <a16:rowId xmlns:a16="http://schemas.microsoft.com/office/drawing/2014/main" val="10000"/>
                  </a:ext>
                </a:extLst>
              </a:tr>
              <a:tr h="370840">
                <a:tc>
                  <a:txBody>
                    <a:bodyPr/>
                    <a:lstStyle/>
                    <a:p>
                      <a:pPr algn="ctr"/>
                      <a:r>
                        <a:rPr lang="en-US" sz="1350" b="0" i="0" u="none" strike="noStrike" kern="1200" baseline="0" dirty="0">
                          <a:solidFill>
                            <a:schemeClr val="tx1"/>
                          </a:solidFill>
                          <a:latin typeface="+mn-lt"/>
                          <a:ea typeface="+mn-ea"/>
                          <a:cs typeface="+mn-cs"/>
                        </a:rPr>
                        <a:t>PbSO</a:t>
                      </a:r>
                      <a:r>
                        <a:rPr lang="en-US" sz="1350" b="0" i="0" u="none" strike="noStrike" kern="1200" baseline="-25000" dirty="0">
                          <a:solidFill>
                            <a:schemeClr val="tx1"/>
                          </a:solidFill>
                          <a:latin typeface="+mn-lt"/>
                          <a:ea typeface="+mn-ea"/>
                          <a:cs typeface="+mn-cs"/>
                        </a:rPr>
                        <a:t>4 </a:t>
                      </a:r>
                      <a:r>
                        <a:rPr lang="en-US" sz="1350" b="0" i="0" u="none" strike="noStrike" kern="1200" baseline="0" dirty="0">
                          <a:solidFill>
                            <a:schemeClr val="tx1"/>
                          </a:solidFill>
                          <a:latin typeface="+mn-lt"/>
                          <a:ea typeface="+mn-ea"/>
                          <a:cs typeface="+mn-cs"/>
                        </a:rPr>
                        <a:t>(</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a:t>
                      </a:r>
                      <a:r>
                        <a:rPr lang="en-US" sz="1350" b="0" i="0" u="none" strike="noStrike" kern="1200" baseline="0" dirty="0" err="1">
                          <a:solidFill>
                            <a:schemeClr val="tx1"/>
                          </a:solidFill>
                          <a:latin typeface="+mn-lt"/>
                          <a:ea typeface="+mn-ea"/>
                          <a:cs typeface="+mn-cs"/>
                        </a:rPr>
                        <a:t>Pb</a:t>
                      </a:r>
                      <a:r>
                        <a:rPr lang="en-US" sz="1350" b="0" i="0" u="none" strike="noStrike" kern="1200" baseline="0" dirty="0">
                          <a:solidFill>
                            <a:schemeClr val="tx1"/>
                          </a:solidFill>
                          <a:latin typeface="+mn-lt"/>
                          <a:ea typeface="+mn-ea"/>
                          <a:cs typeface="+mn-cs"/>
                        </a:rPr>
                        <a:t>(</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 + SO</a:t>
                      </a:r>
                      <a:r>
                        <a:rPr lang="en-US" sz="1350" b="0" i="0" u="none" strike="noStrike" kern="1200" baseline="-25000" dirty="0">
                          <a:solidFill>
                            <a:schemeClr val="tx1"/>
                          </a:solidFill>
                          <a:latin typeface="+mn-lt"/>
                          <a:ea typeface="+mn-ea"/>
                          <a:cs typeface="+mn-cs"/>
                        </a:rPr>
                        <a:t>4</a:t>
                      </a:r>
                      <a:r>
                        <a:rPr lang="en-US" sz="1350" b="0" i="0" u="none" strike="noStrike" kern="1200" baseline="30000" dirty="0">
                          <a:solidFill>
                            <a:schemeClr val="tx1"/>
                          </a:solidFill>
                          <a:latin typeface="+mn-lt"/>
                          <a:ea typeface="+mn-ea"/>
                          <a:cs typeface="+mn-cs"/>
                        </a:rPr>
                        <a:t>2</a:t>
                      </a:r>
                      <a:r>
                        <a:rPr lang="pt-BR" sz="1350" b="0" i="0" u="none" strike="noStrike" kern="1200" baseline="30000" dirty="0">
                          <a:solidFill>
                            <a:schemeClr val="tx1"/>
                          </a:solidFill>
                          <a:latin typeface="+mn-lt"/>
                          <a:ea typeface="+mn-ea"/>
                          <a:cs typeface="+mn-cs"/>
                        </a:rPr>
                        <a:t>− </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−0.3505</a:t>
                      </a:r>
                      <a:endParaRPr lang="en-US" dirty="0"/>
                    </a:p>
                  </a:txBody>
                  <a:tcPr/>
                </a:tc>
                <a:extLst>
                  <a:ext uri="{0D108BD9-81ED-4DB2-BD59-A6C34878D82A}">
                    <a16:rowId xmlns:a16="http://schemas.microsoft.com/office/drawing/2014/main" val="10001"/>
                  </a:ext>
                </a:extLst>
              </a:tr>
              <a:tr h="370840">
                <a:tc>
                  <a:txBody>
                    <a:bodyPr/>
                    <a:lstStyle/>
                    <a:p>
                      <a:pPr algn="ctr"/>
                      <a:r>
                        <a:rPr lang="en-US" sz="1350" b="0" i="0" u="none" strike="noStrike" kern="1200" baseline="0" dirty="0">
                          <a:solidFill>
                            <a:schemeClr val="tx1"/>
                          </a:solidFill>
                          <a:latin typeface="+mn-lt"/>
                          <a:ea typeface="+mn-ea"/>
                          <a:cs typeface="+mn-cs"/>
                        </a:rPr>
                        <a:t>Cd</a:t>
                      </a:r>
                      <a:r>
                        <a:rPr lang="en-US" sz="1350" b="0" i="0" u="none" strike="noStrike" kern="1200" baseline="30000" dirty="0">
                          <a:solidFill>
                            <a:schemeClr val="tx1"/>
                          </a:solidFill>
                          <a:latin typeface="+mn-lt"/>
                          <a:ea typeface="+mn-ea"/>
                          <a:cs typeface="+mn-cs"/>
                        </a:rPr>
                        <a:t>2+</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Cd(</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−0.4030</a:t>
                      </a:r>
                      <a:endParaRPr lang="en-US" dirty="0"/>
                    </a:p>
                  </a:txBody>
                  <a:tcPr/>
                </a:tc>
                <a:extLst>
                  <a:ext uri="{0D108BD9-81ED-4DB2-BD59-A6C34878D82A}">
                    <a16:rowId xmlns:a16="http://schemas.microsoft.com/office/drawing/2014/main" val="10002"/>
                  </a:ext>
                </a:extLst>
              </a:tr>
              <a:tr h="370840">
                <a:tc>
                  <a:txBody>
                    <a:bodyPr/>
                    <a:lstStyle/>
                    <a:p>
                      <a:pPr algn="ctr"/>
                      <a:r>
                        <a:rPr lang="en-US" sz="1350" b="0" i="0" u="none" strike="noStrike" kern="1200" baseline="0" dirty="0">
                          <a:solidFill>
                            <a:schemeClr val="tx1"/>
                          </a:solidFill>
                          <a:latin typeface="+mn-lt"/>
                          <a:ea typeface="+mn-ea"/>
                          <a:cs typeface="+mn-cs"/>
                        </a:rPr>
                        <a:t>Fe</a:t>
                      </a:r>
                      <a:r>
                        <a:rPr lang="en-US" sz="1350" b="0" i="0" u="none" strike="noStrike" kern="1200" baseline="30000" dirty="0">
                          <a:solidFill>
                            <a:schemeClr val="tx1"/>
                          </a:solidFill>
                          <a:latin typeface="+mn-lt"/>
                          <a:ea typeface="+mn-ea"/>
                          <a:cs typeface="+mn-cs"/>
                        </a:rPr>
                        <a:t>2+</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Fe(</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−0.447</a:t>
                      </a:r>
                      <a:endParaRPr lang="en-US" dirty="0"/>
                    </a:p>
                  </a:txBody>
                  <a:tcPr/>
                </a:tc>
                <a:extLst>
                  <a:ext uri="{0D108BD9-81ED-4DB2-BD59-A6C34878D82A}">
                    <a16:rowId xmlns:a16="http://schemas.microsoft.com/office/drawing/2014/main" val="10003"/>
                  </a:ext>
                </a:extLst>
              </a:tr>
              <a:tr h="370840">
                <a:tc>
                  <a:txBody>
                    <a:bodyPr/>
                    <a:lstStyle/>
                    <a:p>
                      <a:pPr algn="ctr"/>
                      <a:r>
                        <a:rPr lang="en-US" sz="1350" b="0" i="0" u="none" strike="noStrike" kern="1200" baseline="0" dirty="0">
                          <a:solidFill>
                            <a:schemeClr val="tx1"/>
                          </a:solidFill>
                          <a:latin typeface="+mn-lt"/>
                          <a:ea typeface="+mn-ea"/>
                          <a:cs typeface="+mn-cs"/>
                        </a:rPr>
                        <a:t>Cr</a:t>
                      </a:r>
                      <a:r>
                        <a:rPr lang="en-US" sz="1350" b="0" i="0" u="none" strike="noStrike" kern="1200" baseline="30000" dirty="0">
                          <a:solidFill>
                            <a:schemeClr val="tx1"/>
                          </a:solidFill>
                          <a:latin typeface="+mn-lt"/>
                          <a:ea typeface="+mn-ea"/>
                          <a:cs typeface="+mn-cs"/>
                        </a:rPr>
                        <a:t>3+</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+ 3e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Cr(</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−0.744</a:t>
                      </a:r>
                      <a:endParaRPr lang="en-US" dirty="0"/>
                    </a:p>
                  </a:txBody>
                  <a:tcPr/>
                </a:tc>
                <a:extLst>
                  <a:ext uri="{0D108BD9-81ED-4DB2-BD59-A6C34878D82A}">
                    <a16:rowId xmlns:a16="http://schemas.microsoft.com/office/drawing/2014/main" val="10004"/>
                  </a:ext>
                </a:extLst>
              </a:tr>
              <a:tr h="370840">
                <a:tc>
                  <a:txBody>
                    <a:bodyPr/>
                    <a:lstStyle/>
                    <a:p>
                      <a:pPr algn="ctr"/>
                      <a:r>
                        <a:rPr lang="en-US" sz="1350" b="0" i="0" u="none" strike="noStrike" kern="1200" baseline="0" dirty="0">
                          <a:solidFill>
                            <a:schemeClr val="tx1"/>
                          </a:solidFill>
                          <a:latin typeface="+mn-lt"/>
                          <a:ea typeface="+mn-ea"/>
                          <a:cs typeface="+mn-cs"/>
                        </a:rPr>
                        <a:t>Mn</a:t>
                      </a:r>
                      <a:r>
                        <a:rPr lang="en-US" sz="1350" b="0" i="0" u="none" strike="noStrike" kern="1200" baseline="30000" dirty="0">
                          <a:solidFill>
                            <a:schemeClr val="tx1"/>
                          </a:solidFill>
                          <a:latin typeface="+mn-lt"/>
                          <a:ea typeface="+mn-ea"/>
                          <a:cs typeface="+mn-cs"/>
                        </a:rPr>
                        <a:t>2+</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a:t>
                      </a:r>
                      <a:r>
                        <a:rPr lang="en-US" sz="1350" b="0" i="0" u="none" strike="noStrike" kern="1200" baseline="0" dirty="0" err="1">
                          <a:solidFill>
                            <a:schemeClr val="tx1"/>
                          </a:solidFill>
                          <a:latin typeface="+mn-lt"/>
                          <a:ea typeface="+mn-ea"/>
                          <a:cs typeface="+mn-cs"/>
                        </a:rPr>
                        <a:t>Mn</a:t>
                      </a:r>
                      <a:r>
                        <a:rPr lang="en-US" sz="1350" b="0" i="0" u="none" strike="noStrike" kern="1200" baseline="0" dirty="0">
                          <a:solidFill>
                            <a:schemeClr val="tx1"/>
                          </a:solidFill>
                          <a:latin typeface="+mn-lt"/>
                          <a:ea typeface="+mn-ea"/>
                          <a:cs typeface="+mn-cs"/>
                        </a:rPr>
                        <a:t>(</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−1.185</a:t>
                      </a:r>
                      <a:endParaRPr lang="en-US" dirty="0"/>
                    </a:p>
                  </a:txBody>
                  <a:tcPr/>
                </a:tc>
                <a:extLst>
                  <a:ext uri="{0D108BD9-81ED-4DB2-BD59-A6C34878D82A}">
                    <a16:rowId xmlns:a16="http://schemas.microsoft.com/office/drawing/2014/main" val="10005"/>
                  </a:ext>
                </a:extLst>
              </a:tr>
              <a:tr h="370840">
                <a:tc>
                  <a:txBody>
                    <a:bodyPr/>
                    <a:lstStyle/>
                    <a:p>
                      <a:pPr algn="ctr"/>
                      <a:r>
                        <a:rPr lang="en-US" sz="1350" b="0" i="0" u="none" strike="noStrike" kern="1200" baseline="0" dirty="0">
                          <a:solidFill>
                            <a:schemeClr val="tx1"/>
                          </a:solidFill>
                          <a:latin typeface="+mn-lt"/>
                          <a:ea typeface="+mn-ea"/>
                          <a:cs typeface="+mn-cs"/>
                        </a:rPr>
                        <a:t>Zn(OH)</a:t>
                      </a:r>
                      <a:r>
                        <a:rPr lang="en-US" sz="1350" b="0" i="0" u="none" strike="noStrike" kern="1200" baseline="-25000" dirty="0">
                          <a:solidFill>
                            <a:schemeClr val="tx1"/>
                          </a:solidFill>
                          <a:latin typeface="+mn-lt"/>
                          <a:ea typeface="+mn-ea"/>
                          <a:cs typeface="+mn-cs"/>
                        </a:rPr>
                        <a:t>2</a:t>
                      </a:r>
                      <a:r>
                        <a:rPr lang="en-US" sz="1350" b="0" i="0" u="none" strike="noStrike" kern="1200" baseline="0" dirty="0">
                          <a:solidFill>
                            <a:schemeClr val="tx1"/>
                          </a:solidFill>
                          <a:latin typeface="+mn-lt"/>
                          <a:ea typeface="+mn-ea"/>
                          <a:cs typeface="+mn-cs"/>
                        </a:rPr>
                        <a:t>(</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Zn(</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 + 2OH</a:t>
                      </a:r>
                      <a:r>
                        <a:rPr lang="pt-BR" sz="1350" b="0" i="0" u="none" strike="noStrike" kern="1200" baseline="30000" dirty="0">
                          <a:solidFill>
                            <a:schemeClr val="tx1"/>
                          </a:solidFill>
                          <a:latin typeface="+mn-lt"/>
                          <a:ea typeface="+mn-ea"/>
                          <a:cs typeface="+mn-cs"/>
                        </a:rPr>
                        <a:t>− </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−1.245</a:t>
                      </a:r>
                      <a:endParaRPr lang="en-US" dirty="0"/>
                    </a:p>
                  </a:txBody>
                  <a:tcPr/>
                </a:tc>
                <a:extLst>
                  <a:ext uri="{0D108BD9-81ED-4DB2-BD59-A6C34878D82A}">
                    <a16:rowId xmlns:a16="http://schemas.microsoft.com/office/drawing/2014/main" val="10006"/>
                  </a:ext>
                </a:extLst>
              </a:tr>
              <a:tr h="370840">
                <a:tc>
                  <a:txBody>
                    <a:bodyPr/>
                    <a:lstStyle/>
                    <a:p>
                      <a:pPr algn="ctr"/>
                      <a:r>
                        <a:rPr lang="en-US" sz="1350" b="0" i="0" u="none" strike="noStrike" kern="1200" baseline="0" dirty="0">
                          <a:solidFill>
                            <a:schemeClr val="tx1"/>
                          </a:solidFill>
                          <a:latin typeface="+mn-lt"/>
                          <a:ea typeface="+mn-ea"/>
                          <a:cs typeface="+mn-cs"/>
                        </a:rPr>
                        <a:t>Zn</a:t>
                      </a:r>
                      <a:r>
                        <a:rPr lang="en-US" sz="1350" b="0" i="0" u="none" strike="noStrike" kern="1200" baseline="30000" dirty="0">
                          <a:solidFill>
                            <a:schemeClr val="tx1"/>
                          </a:solidFill>
                          <a:latin typeface="+mn-lt"/>
                          <a:ea typeface="+mn-ea"/>
                          <a:cs typeface="+mn-cs"/>
                        </a:rPr>
                        <a:t>2+</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Zn(</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−0.7618</a:t>
                      </a:r>
                      <a:endParaRPr lang="en-US" dirty="0"/>
                    </a:p>
                  </a:txBody>
                  <a:tcPr/>
                </a:tc>
                <a:extLst>
                  <a:ext uri="{0D108BD9-81ED-4DB2-BD59-A6C34878D82A}">
                    <a16:rowId xmlns:a16="http://schemas.microsoft.com/office/drawing/2014/main" val="10007"/>
                  </a:ext>
                </a:extLst>
              </a:tr>
              <a:tr h="370840">
                <a:tc>
                  <a:txBody>
                    <a:bodyPr/>
                    <a:lstStyle/>
                    <a:p>
                      <a:pPr algn="ctr"/>
                      <a:r>
                        <a:rPr lang="en-US" sz="1350" b="0" i="0" u="none" strike="noStrike" kern="1200" baseline="0" dirty="0">
                          <a:solidFill>
                            <a:schemeClr val="tx1"/>
                          </a:solidFill>
                          <a:latin typeface="+mn-lt"/>
                          <a:ea typeface="+mn-ea"/>
                          <a:cs typeface="+mn-cs"/>
                        </a:rPr>
                        <a:t>Al</a:t>
                      </a:r>
                      <a:r>
                        <a:rPr lang="en-US" sz="1350" b="0" i="0" u="none" strike="noStrike" kern="1200" baseline="30000" dirty="0">
                          <a:solidFill>
                            <a:schemeClr val="tx1"/>
                          </a:solidFill>
                          <a:latin typeface="+mn-lt"/>
                          <a:ea typeface="+mn-ea"/>
                          <a:cs typeface="+mn-cs"/>
                        </a:rPr>
                        <a:t>3+</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+ 3e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Al(</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−1.662</a:t>
                      </a:r>
                      <a:endParaRPr lang="en-US" dirty="0"/>
                    </a:p>
                  </a:txBody>
                  <a:tcPr/>
                </a:tc>
                <a:extLst>
                  <a:ext uri="{0D108BD9-81ED-4DB2-BD59-A6C34878D82A}">
                    <a16:rowId xmlns:a16="http://schemas.microsoft.com/office/drawing/2014/main" val="10008"/>
                  </a:ext>
                </a:extLst>
              </a:tr>
              <a:tr h="370840">
                <a:tc>
                  <a:txBody>
                    <a:bodyPr/>
                    <a:lstStyle/>
                    <a:p>
                      <a:pPr algn="ctr"/>
                      <a:r>
                        <a:rPr lang="en-US" sz="1350" b="0" i="0" u="none" strike="noStrike" kern="1200" baseline="0" dirty="0">
                          <a:solidFill>
                            <a:schemeClr val="tx1"/>
                          </a:solidFill>
                          <a:latin typeface="+mn-lt"/>
                          <a:ea typeface="+mn-ea"/>
                          <a:cs typeface="+mn-cs"/>
                        </a:rPr>
                        <a:t>Mg2(</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Mg(</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−2.372</a:t>
                      </a:r>
                      <a:endParaRPr lang="en-US" dirty="0"/>
                    </a:p>
                  </a:txBody>
                  <a:tcPr/>
                </a:tc>
                <a:extLst>
                  <a:ext uri="{0D108BD9-81ED-4DB2-BD59-A6C34878D82A}">
                    <a16:rowId xmlns:a16="http://schemas.microsoft.com/office/drawing/2014/main" val="10009"/>
                  </a:ext>
                </a:extLst>
              </a:tr>
              <a:tr h="370840">
                <a:tc>
                  <a:txBody>
                    <a:bodyPr/>
                    <a:lstStyle/>
                    <a:p>
                      <a:pPr algn="ctr"/>
                      <a:r>
                        <a:rPr lang="en-US" sz="1350" b="0" i="0" u="none" strike="noStrike" kern="1200" baseline="0" dirty="0">
                          <a:solidFill>
                            <a:schemeClr val="tx1"/>
                          </a:solidFill>
                          <a:latin typeface="+mn-lt"/>
                          <a:ea typeface="+mn-ea"/>
                          <a:cs typeface="+mn-cs"/>
                        </a:rPr>
                        <a:t>Na</a:t>
                      </a:r>
                      <a:r>
                        <a:rPr lang="en-US" sz="1350" b="0" i="0" u="none" strike="noStrike" kern="1200" baseline="30000" dirty="0">
                          <a:solidFill>
                            <a:schemeClr val="tx1"/>
                          </a:solidFill>
                          <a:latin typeface="+mn-lt"/>
                          <a:ea typeface="+mn-ea"/>
                          <a:cs typeface="+mn-cs"/>
                        </a:rPr>
                        <a:t>+ </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Na(</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−2.71</a:t>
                      </a:r>
                      <a:endParaRPr lang="en-US" dirty="0"/>
                    </a:p>
                  </a:txBody>
                  <a:tcPr/>
                </a:tc>
                <a:extLst>
                  <a:ext uri="{0D108BD9-81ED-4DB2-BD59-A6C34878D82A}">
                    <a16:rowId xmlns:a16="http://schemas.microsoft.com/office/drawing/2014/main" val="10010"/>
                  </a:ext>
                </a:extLst>
              </a:tr>
              <a:tr h="370840">
                <a:tc>
                  <a:txBody>
                    <a:bodyPr/>
                    <a:lstStyle/>
                    <a:p>
                      <a:pPr algn="ctr"/>
                      <a:r>
                        <a:rPr lang="en-US" sz="1350" b="0" i="0" u="none" strike="noStrike" kern="1200" baseline="0" dirty="0">
                          <a:solidFill>
                            <a:schemeClr val="tx1"/>
                          </a:solidFill>
                          <a:latin typeface="+mn-lt"/>
                          <a:ea typeface="+mn-ea"/>
                          <a:cs typeface="+mn-cs"/>
                        </a:rPr>
                        <a:t>Ca</a:t>
                      </a:r>
                      <a:r>
                        <a:rPr lang="en-US" sz="1350" b="0" i="0" u="none" strike="noStrike" kern="1200" baseline="30000" dirty="0">
                          <a:solidFill>
                            <a:schemeClr val="tx1"/>
                          </a:solidFill>
                          <a:latin typeface="+mn-lt"/>
                          <a:ea typeface="+mn-ea"/>
                          <a:cs typeface="+mn-cs"/>
                        </a:rPr>
                        <a:t>2+</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Ca(</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−2.868</a:t>
                      </a:r>
                      <a:endParaRPr lang="en-US" dirty="0"/>
                    </a:p>
                  </a:txBody>
                  <a:tcPr/>
                </a:tc>
                <a:extLst>
                  <a:ext uri="{0D108BD9-81ED-4DB2-BD59-A6C34878D82A}">
                    <a16:rowId xmlns:a16="http://schemas.microsoft.com/office/drawing/2014/main" val="10011"/>
                  </a:ext>
                </a:extLst>
              </a:tr>
              <a:tr h="370840">
                <a:tc>
                  <a:txBody>
                    <a:bodyPr/>
                    <a:lstStyle/>
                    <a:p>
                      <a:pPr algn="ctr"/>
                      <a:r>
                        <a:rPr lang="en-US" sz="1350" b="0" i="0" u="none" strike="noStrike" kern="1200" baseline="0" dirty="0">
                          <a:solidFill>
                            <a:schemeClr val="tx1"/>
                          </a:solidFill>
                          <a:latin typeface="+mn-lt"/>
                          <a:ea typeface="+mn-ea"/>
                          <a:cs typeface="+mn-cs"/>
                        </a:rPr>
                        <a:t>Ba</a:t>
                      </a:r>
                      <a:r>
                        <a:rPr lang="en-US" sz="1350" b="0" i="0" u="none" strike="noStrike" kern="1200" baseline="30000" dirty="0">
                          <a:solidFill>
                            <a:schemeClr val="tx1"/>
                          </a:solidFill>
                          <a:latin typeface="+mn-lt"/>
                          <a:ea typeface="+mn-ea"/>
                          <a:cs typeface="+mn-cs"/>
                        </a:rPr>
                        <a:t>2+</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+ 2e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Ba(</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−2.912</a:t>
                      </a:r>
                      <a:endParaRPr lang="en-US" dirty="0"/>
                    </a:p>
                  </a:txBody>
                  <a:tcPr/>
                </a:tc>
                <a:extLst>
                  <a:ext uri="{0D108BD9-81ED-4DB2-BD59-A6C34878D82A}">
                    <a16:rowId xmlns:a16="http://schemas.microsoft.com/office/drawing/2014/main" val="10012"/>
                  </a:ext>
                </a:extLst>
              </a:tr>
              <a:tr h="370840">
                <a:tc>
                  <a:txBody>
                    <a:bodyPr/>
                    <a:lstStyle/>
                    <a:p>
                      <a:pPr algn="ctr"/>
                      <a:r>
                        <a:rPr lang="en-US" sz="1350" b="0" i="0" u="none" strike="noStrike" kern="1200" baseline="0" dirty="0">
                          <a:solidFill>
                            <a:schemeClr val="tx1"/>
                          </a:solidFill>
                          <a:latin typeface="+mn-lt"/>
                          <a:ea typeface="+mn-ea"/>
                          <a:cs typeface="+mn-cs"/>
                        </a:rPr>
                        <a:t>K</a:t>
                      </a:r>
                      <a:r>
                        <a:rPr lang="en-US" sz="1350" b="0" i="0" u="none" strike="noStrike" kern="1200" baseline="30000" dirty="0">
                          <a:solidFill>
                            <a:schemeClr val="tx1"/>
                          </a:solidFill>
                          <a:latin typeface="+mn-lt"/>
                          <a:ea typeface="+mn-ea"/>
                          <a:cs typeface="+mn-cs"/>
                        </a:rPr>
                        <a:t>+ </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K(</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−2.931</a:t>
                      </a:r>
                      <a:endParaRPr lang="en-US" dirty="0"/>
                    </a:p>
                  </a:txBody>
                  <a:tcPr/>
                </a:tc>
                <a:extLst>
                  <a:ext uri="{0D108BD9-81ED-4DB2-BD59-A6C34878D82A}">
                    <a16:rowId xmlns:a16="http://schemas.microsoft.com/office/drawing/2014/main" val="10013"/>
                  </a:ext>
                </a:extLst>
              </a:tr>
              <a:tr h="370840">
                <a:tc>
                  <a:txBody>
                    <a:bodyPr/>
                    <a:lstStyle/>
                    <a:p>
                      <a:pPr algn="ctr"/>
                      <a:r>
                        <a:rPr lang="en-US" sz="1350" b="0" i="0" u="none" strike="noStrike" kern="1200" baseline="0" dirty="0">
                          <a:solidFill>
                            <a:schemeClr val="tx1"/>
                          </a:solidFill>
                          <a:latin typeface="+mn-lt"/>
                          <a:ea typeface="+mn-ea"/>
                          <a:cs typeface="+mn-cs"/>
                        </a:rPr>
                        <a:t>Li</a:t>
                      </a:r>
                      <a:r>
                        <a:rPr lang="en-US" sz="1350" b="0" i="0" u="none" strike="noStrike" kern="1200" baseline="30000" dirty="0">
                          <a:solidFill>
                            <a:schemeClr val="tx1"/>
                          </a:solidFill>
                          <a:latin typeface="+mn-lt"/>
                          <a:ea typeface="+mn-ea"/>
                          <a:cs typeface="+mn-cs"/>
                        </a:rPr>
                        <a:t>+ </a:t>
                      </a:r>
                      <a:r>
                        <a:rPr lang="en-US" sz="1350" b="0" i="0" u="none" strike="noStrike" kern="1200" baseline="0" dirty="0">
                          <a:solidFill>
                            <a:schemeClr val="tx1"/>
                          </a:solidFill>
                          <a:latin typeface="+mn-lt"/>
                          <a:ea typeface="+mn-ea"/>
                          <a:cs typeface="+mn-cs"/>
                        </a:rPr>
                        <a:t>(</a:t>
                      </a:r>
                      <a:r>
                        <a:rPr lang="en-US" sz="1350" b="0" i="1" u="none" strike="noStrike" kern="1200" baseline="0" dirty="0" err="1">
                          <a:solidFill>
                            <a:schemeClr val="tx1"/>
                          </a:solidFill>
                          <a:latin typeface="+mn-lt"/>
                          <a:ea typeface="+mn-ea"/>
                          <a:cs typeface="+mn-cs"/>
                        </a:rPr>
                        <a:t>aq</a:t>
                      </a:r>
                      <a:r>
                        <a:rPr lang="en-US" sz="1350" b="0" i="0" u="none" strike="noStrike" kern="1200" baseline="0" dirty="0">
                          <a:solidFill>
                            <a:schemeClr val="tx1"/>
                          </a:solidFill>
                          <a:latin typeface="+mn-lt"/>
                          <a:ea typeface="+mn-ea"/>
                          <a:cs typeface="+mn-cs"/>
                        </a:rPr>
                        <a:t>) + e</a:t>
                      </a:r>
                      <a:r>
                        <a:rPr lang="pt-BR" sz="1350" b="0" i="0" u="none" strike="noStrike" kern="1200" baseline="30000" dirty="0">
                          <a:solidFill>
                            <a:schemeClr val="tx1"/>
                          </a:solidFill>
                          <a:latin typeface="+mn-lt"/>
                          <a:ea typeface="+mn-ea"/>
                          <a:cs typeface="+mn-cs"/>
                        </a:rPr>
                        <a:t>−</a:t>
                      </a:r>
                      <a:r>
                        <a:rPr lang="en-US" sz="1350" b="0" i="0" u="none" strike="noStrike" kern="1200" baseline="0" dirty="0">
                          <a:solidFill>
                            <a:schemeClr val="tx1"/>
                          </a:solidFill>
                          <a:latin typeface="+mn-lt"/>
                          <a:ea typeface="+mn-ea"/>
                          <a:cs typeface="+mn-cs"/>
                        </a:rPr>
                        <a:t> ⟶ Li(</a:t>
                      </a:r>
                      <a:r>
                        <a:rPr lang="en-US" sz="1350" b="0" i="1" u="none" strike="noStrike" kern="1200" baseline="0" dirty="0">
                          <a:solidFill>
                            <a:schemeClr val="tx1"/>
                          </a:solidFill>
                          <a:latin typeface="+mn-lt"/>
                          <a:ea typeface="+mn-ea"/>
                          <a:cs typeface="+mn-cs"/>
                        </a:rPr>
                        <a:t>s</a:t>
                      </a:r>
                      <a:r>
                        <a:rPr lang="en-US" sz="1350" b="0" i="0" u="none" strike="noStrike" kern="1200" baseline="0" dirty="0">
                          <a:solidFill>
                            <a:schemeClr val="tx1"/>
                          </a:solidFill>
                          <a:latin typeface="+mn-lt"/>
                          <a:ea typeface="+mn-ea"/>
                          <a:cs typeface="+mn-cs"/>
                        </a:rPr>
                        <a:t>)</a:t>
                      </a:r>
                      <a:endParaRPr lang="en-US" dirty="0"/>
                    </a:p>
                  </a:txBody>
                  <a:tcPr/>
                </a:tc>
                <a:tc>
                  <a:txBody>
                    <a:bodyPr/>
                    <a:lstStyle/>
                    <a:p>
                      <a:pPr algn="ctr"/>
                      <a:r>
                        <a:rPr lang="en-US" sz="1350" b="0" i="0" u="none" strike="noStrike" kern="1200" baseline="0" dirty="0">
                          <a:solidFill>
                            <a:schemeClr val="tx1"/>
                          </a:solidFill>
                          <a:latin typeface="+mn-lt"/>
                          <a:ea typeface="+mn-ea"/>
                          <a:cs typeface="+mn-cs"/>
                        </a:rPr>
                        <a:t>−3.04</a:t>
                      </a:r>
                      <a:endParaRPr lang="en-US" dirty="0"/>
                    </a:p>
                  </a:txBody>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22246948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17.4 Potential, Free Energy, and Equilibrium</a:t>
            </a:r>
          </a:p>
          <a:p>
            <a:pPr lvl="1"/>
            <a:r>
              <a:rPr lang="en-US" dirty="0"/>
              <a:t>Explain the relations between potential, free energy change, and equilibrium constants</a:t>
            </a:r>
          </a:p>
          <a:p>
            <a:pPr lvl="1"/>
            <a:r>
              <a:rPr lang="en-US" dirty="0"/>
              <a:t>Perform calculations involving the relations between cell potentials, free energy changes, and equilibrium</a:t>
            </a:r>
          </a:p>
          <a:p>
            <a:pPr lvl="1"/>
            <a:r>
              <a:rPr lang="en-US" dirty="0"/>
              <a:t>Use the Nernst equation to determine cell potentials under nonstandard conditions</a:t>
            </a:r>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16321276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Free Energy, and Equilibrium</a:t>
            </a:r>
          </a:p>
        </p:txBody>
      </p:sp>
      <p:sp>
        <p:nvSpPr>
          <p:cNvPr id="3" name="Content Placeholder 2"/>
          <p:cNvSpPr>
            <a:spLocks noGrp="1"/>
          </p:cNvSpPr>
          <p:nvPr>
            <p:ph idx="1"/>
          </p:nvPr>
        </p:nvSpPr>
        <p:spPr/>
        <p:txBody>
          <a:bodyPr/>
          <a:lstStyle/>
          <a:p>
            <a:r>
              <a:rPr lang="en-US" dirty="0"/>
              <a:t>If the calculated standard cell potential (</a:t>
            </a:r>
            <a:r>
              <a:rPr lang="en-US" i="1" dirty="0" err="1"/>
              <a:t>E</a:t>
            </a:r>
            <a:r>
              <a:rPr lang="en-US" dirty="0" err="1">
                <a:cs typeface="Arial" charset="0"/>
              </a:rPr>
              <a:t>°</a:t>
            </a:r>
            <a:r>
              <a:rPr lang="en-US" baseline="-25000" dirty="0" err="1">
                <a:cs typeface="Arial" charset="0"/>
              </a:rPr>
              <a:t>cell</a:t>
            </a:r>
            <a:r>
              <a:rPr lang="en-US" dirty="0">
                <a:cs typeface="Arial" charset="0"/>
              </a:rPr>
              <a:t>)</a:t>
            </a:r>
            <a:r>
              <a:rPr lang="en-US" dirty="0"/>
              <a:t> of a redox reaction is positive, then the reaction is </a:t>
            </a:r>
            <a:r>
              <a:rPr lang="en-US" b="1" dirty="0"/>
              <a:t>spontaneous</a:t>
            </a:r>
            <a:r>
              <a:rPr lang="en-US" dirty="0"/>
              <a:t> at standard conditions.</a:t>
            </a:r>
          </a:p>
          <a:p>
            <a:endParaRPr lang="en-US" dirty="0"/>
          </a:p>
          <a:p>
            <a:pPr lvl="1"/>
            <a:r>
              <a:rPr lang="en-US" sz="1800" dirty="0">
                <a:solidFill>
                  <a:schemeClr val="accent3"/>
                </a:solidFill>
              </a:rPr>
              <a:t>This is why </a:t>
            </a:r>
            <a:r>
              <a:rPr lang="en-US" sz="1800" i="1" dirty="0" err="1">
                <a:solidFill>
                  <a:schemeClr val="accent3"/>
                </a:solidFill>
              </a:rPr>
              <a:t>E</a:t>
            </a:r>
            <a:r>
              <a:rPr lang="en-US" sz="1800" dirty="0" err="1">
                <a:solidFill>
                  <a:schemeClr val="accent3"/>
                </a:solidFill>
                <a:cs typeface="Arial" charset="0"/>
              </a:rPr>
              <a:t>°</a:t>
            </a:r>
            <a:r>
              <a:rPr lang="en-US" sz="1800" baseline="-25000" dirty="0" err="1">
                <a:solidFill>
                  <a:schemeClr val="accent3"/>
                </a:solidFill>
                <a:cs typeface="Arial" charset="0"/>
              </a:rPr>
              <a:t>cell</a:t>
            </a:r>
            <a:r>
              <a:rPr lang="en-US" sz="1800" dirty="0">
                <a:solidFill>
                  <a:schemeClr val="accent3"/>
                </a:solidFill>
              </a:rPr>
              <a:t> for galvanic cells is always positive.</a:t>
            </a:r>
          </a:p>
          <a:p>
            <a:pPr lvl="1">
              <a:buNone/>
            </a:pPr>
            <a:endParaRPr lang="en-US" sz="2100" dirty="0">
              <a:solidFill>
                <a:schemeClr val="accent3"/>
              </a:solidFill>
            </a:endParaRPr>
          </a:p>
          <a:p>
            <a:r>
              <a:rPr lang="en-US" dirty="0"/>
              <a:t>If the standard potential (</a:t>
            </a:r>
            <a:r>
              <a:rPr lang="en-US" i="1" dirty="0" err="1"/>
              <a:t>E</a:t>
            </a:r>
            <a:r>
              <a:rPr lang="en-US" dirty="0" err="1">
                <a:cs typeface="Arial" charset="0"/>
              </a:rPr>
              <a:t>°</a:t>
            </a:r>
            <a:r>
              <a:rPr lang="en-US" baseline="-25000" dirty="0" err="1">
                <a:cs typeface="Arial" charset="0"/>
              </a:rPr>
              <a:t>cell</a:t>
            </a:r>
            <a:r>
              <a:rPr lang="en-US" dirty="0">
                <a:cs typeface="Arial" charset="0"/>
              </a:rPr>
              <a:t>)</a:t>
            </a:r>
            <a:r>
              <a:rPr lang="en-US" dirty="0"/>
              <a:t> of a redox reaction is negative, then the reaction is </a:t>
            </a:r>
            <a:r>
              <a:rPr lang="en-US" b="1" dirty="0"/>
              <a:t>nonspontaneous </a:t>
            </a:r>
            <a:r>
              <a:rPr lang="en-US" dirty="0"/>
              <a:t>at standard conditions. </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0795211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 Between </a:t>
            </a:r>
            <a:r>
              <a:rPr lang="en-US" i="1" dirty="0"/>
              <a:t>E</a:t>
            </a:r>
            <a:r>
              <a:rPr lang="en-US" dirty="0"/>
              <a:t>°, Δ</a:t>
            </a:r>
            <a:r>
              <a:rPr lang="en-US" i="1" dirty="0"/>
              <a:t>G</a:t>
            </a:r>
            <a:r>
              <a:rPr lang="en-US" dirty="0"/>
              <a:t>° and </a:t>
            </a:r>
            <a:r>
              <a:rPr lang="en-US" i="1" dirty="0"/>
              <a:t>K</a:t>
            </a:r>
          </a:p>
        </p:txBody>
      </p:sp>
      <p:sp>
        <p:nvSpPr>
          <p:cNvPr id="3" name="Content Placeholder 2"/>
          <p:cNvSpPr>
            <a:spLocks noGrp="1"/>
          </p:cNvSpPr>
          <p:nvPr>
            <p:ph idx="1"/>
          </p:nvPr>
        </p:nvSpPr>
        <p:spPr/>
        <p:txBody>
          <a:bodyPr/>
          <a:lstStyle/>
          <a:p>
            <a:r>
              <a:rPr lang="en-US" i="1" dirty="0"/>
              <a:t>E</a:t>
            </a:r>
            <a:r>
              <a:rPr lang="en-US" dirty="0"/>
              <a:t>°, Δ</a:t>
            </a:r>
            <a:r>
              <a:rPr lang="en-US" i="1" dirty="0"/>
              <a:t>G</a:t>
            </a:r>
            <a:r>
              <a:rPr lang="en-US" dirty="0"/>
              <a:t>°, and </a:t>
            </a:r>
            <a:r>
              <a:rPr lang="en-US" i="1" dirty="0"/>
              <a:t>K</a:t>
            </a:r>
            <a:r>
              <a:rPr lang="en-US" dirty="0"/>
              <a:t> are all measures of reaction spontaneity. </a:t>
            </a:r>
          </a:p>
          <a:p>
            <a:endParaRPr lang="en-US" dirty="0"/>
          </a:p>
          <a:p>
            <a:r>
              <a:rPr lang="en-US" dirty="0"/>
              <a:t>A redox reaction is spontaneous if,</a:t>
            </a:r>
          </a:p>
          <a:p>
            <a:pPr lvl="1"/>
            <a:r>
              <a:rPr lang="en-US" i="1" dirty="0" err="1"/>
              <a:t>E</a:t>
            </a:r>
            <a:r>
              <a:rPr lang="en-US" dirty="0" err="1"/>
              <a:t>°cell</a:t>
            </a:r>
            <a:r>
              <a:rPr lang="en-US" dirty="0"/>
              <a:t> is positive</a:t>
            </a:r>
          </a:p>
          <a:p>
            <a:pPr lvl="1"/>
            <a:r>
              <a:rPr lang="en-US" dirty="0"/>
              <a:t>Δ</a:t>
            </a:r>
            <a:r>
              <a:rPr lang="en-US" i="1" dirty="0"/>
              <a:t>G</a:t>
            </a:r>
            <a:r>
              <a:rPr lang="en-US" dirty="0"/>
              <a:t>° is negative</a:t>
            </a:r>
          </a:p>
          <a:p>
            <a:pPr lvl="1"/>
            <a:r>
              <a:rPr lang="en-US" i="1" dirty="0"/>
              <a:t>K</a:t>
            </a:r>
            <a:r>
              <a:rPr lang="en-US" dirty="0"/>
              <a:t> is greater than 1</a:t>
            </a:r>
          </a:p>
          <a:p>
            <a:endParaRPr lang="en-US" dirty="0"/>
          </a:p>
          <a:p>
            <a:r>
              <a:rPr lang="en-US" dirty="0"/>
              <a:t>We will talk about equations that relate these variables. </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0394599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 Between </a:t>
            </a:r>
            <a:r>
              <a:rPr lang="en-US" i="1" dirty="0"/>
              <a:t>E</a:t>
            </a:r>
            <a:r>
              <a:rPr lang="en-US" dirty="0"/>
              <a:t>°, Δ</a:t>
            </a:r>
            <a:r>
              <a:rPr lang="en-US" i="1" dirty="0"/>
              <a:t>G</a:t>
            </a:r>
            <a:r>
              <a:rPr lang="en-US" dirty="0"/>
              <a:t>° and </a:t>
            </a:r>
            <a:r>
              <a:rPr lang="en-US" i="1" dirty="0"/>
              <a:t>K</a:t>
            </a:r>
          </a:p>
        </p:txBody>
      </p:sp>
      <p:sp>
        <p:nvSpPr>
          <p:cNvPr id="3" name="Content Placeholder 2"/>
          <p:cNvSpPr>
            <a:spLocks noGrp="1"/>
          </p:cNvSpPr>
          <p:nvPr>
            <p:ph idx="1"/>
          </p:nvPr>
        </p:nvSpPr>
        <p:spPr>
          <a:xfrm>
            <a:off x="628650" y="955964"/>
            <a:ext cx="7886700" cy="4916026"/>
          </a:xfrm>
        </p:spPr>
        <p:txBody>
          <a:bodyPr>
            <a:normAutofit/>
          </a:bodyPr>
          <a:lstStyle/>
          <a:p>
            <a:r>
              <a:rPr lang="en-US" i="1" dirty="0"/>
              <a:t>E</a:t>
            </a:r>
            <a:r>
              <a:rPr lang="en-US" dirty="0">
                <a:cs typeface="Arial" charset="0"/>
              </a:rPr>
              <a:t>°</a:t>
            </a:r>
            <a:r>
              <a:rPr lang="en-US" dirty="0"/>
              <a:t> and </a:t>
            </a:r>
            <a:r>
              <a:rPr lang="el-GR" dirty="0">
                <a:cs typeface="Arial" charset="0"/>
              </a:rPr>
              <a:t>Δ</a:t>
            </a:r>
            <a:r>
              <a:rPr lang="en-US" i="1" dirty="0"/>
              <a:t>G</a:t>
            </a:r>
            <a:r>
              <a:rPr lang="en-US" dirty="0">
                <a:cs typeface="Arial" charset="0"/>
              </a:rPr>
              <a:t>°</a:t>
            </a:r>
          </a:p>
          <a:p>
            <a:endParaRPr lang="en-US" dirty="0">
              <a:cs typeface="Arial" charset="0"/>
            </a:endParaRPr>
          </a:p>
          <a:p>
            <a:endParaRPr lang="en-US" dirty="0">
              <a:cs typeface="Arial" charset="0"/>
            </a:endParaRPr>
          </a:p>
          <a:p>
            <a:pPr lvl="1"/>
            <a:r>
              <a:rPr lang="en-US" sz="1800" dirty="0">
                <a:solidFill>
                  <a:schemeClr val="accent3"/>
                </a:solidFill>
                <a:cs typeface="Arial" charset="0"/>
              </a:rPr>
              <a:t>° indicates standard conditions (gases at 1 </a:t>
            </a:r>
            <a:r>
              <a:rPr lang="en-US" sz="1800" dirty="0" err="1">
                <a:solidFill>
                  <a:schemeClr val="accent3"/>
                </a:solidFill>
                <a:cs typeface="Arial" charset="0"/>
              </a:rPr>
              <a:t>atm</a:t>
            </a:r>
            <a:r>
              <a:rPr lang="en-US" sz="1800" dirty="0">
                <a:solidFill>
                  <a:schemeClr val="accent3"/>
                </a:solidFill>
                <a:cs typeface="Arial" charset="0"/>
              </a:rPr>
              <a:t> (or 1 bar); aqueous species at 1 </a:t>
            </a:r>
            <a:r>
              <a:rPr lang="en-US" sz="1800" i="1" dirty="0">
                <a:solidFill>
                  <a:schemeClr val="accent3"/>
                </a:solidFill>
                <a:cs typeface="Arial" charset="0"/>
              </a:rPr>
              <a:t>M</a:t>
            </a:r>
            <a:r>
              <a:rPr lang="en-US" sz="1800" dirty="0">
                <a:solidFill>
                  <a:schemeClr val="accent3"/>
                </a:solidFill>
                <a:cs typeface="Arial" charset="0"/>
              </a:rPr>
              <a:t>)</a:t>
            </a:r>
          </a:p>
          <a:p>
            <a:pPr lvl="1"/>
            <a:r>
              <a:rPr lang="el-GR" sz="1800" dirty="0">
                <a:solidFill>
                  <a:schemeClr val="accent3"/>
                </a:solidFill>
                <a:cs typeface="Arial" charset="0"/>
              </a:rPr>
              <a:t>Δ</a:t>
            </a:r>
            <a:r>
              <a:rPr lang="en-US" sz="1800" i="1" dirty="0">
                <a:solidFill>
                  <a:schemeClr val="accent3"/>
                </a:solidFill>
              </a:rPr>
              <a:t>G</a:t>
            </a:r>
            <a:r>
              <a:rPr lang="en-US" sz="1800" dirty="0">
                <a:solidFill>
                  <a:schemeClr val="accent3"/>
                </a:solidFill>
                <a:cs typeface="Arial" charset="0"/>
              </a:rPr>
              <a:t>° is the standard free energy change </a:t>
            </a:r>
          </a:p>
          <a:p>
            <a:pPr lvl="1"/>
            <a:r>
              <a:rPr lang="en-US" sz="1800" i="1" dirty="0" err="1">
                <a:solidFill>
                  <a:schemeClr val="accent3"/>
                </a:solidFill>
              </a:rPr>
              <a:t>E</a:t>
            </a:r>
            <a:r>
              <a:rPr lang="en-US" sz="1800" dirty="0" err="1">
                <a:solidFill>
                  <a:schemeClr val="accent3"/>
                </a:solidFill>
                <a:cs typeface="Arial" charset="0"/>
              </a:rPr>
              <a:t>°</a:t>
            </a:r>
            <a:r>
              <a:rPr lang="en-US" sz="1800" baseline="-25000" dirty="0" err="1">
                <a:solidFill>
                  <a:schemeClr val="accent3"/>
                </a:solidFill>
                <a:cs typeface="Arial" charset="0"/>
              </a:rPr>
              <a:t>cell</a:t>
            </a:r>
            <a:r>
              <a:rPr lang="en-US" sz="1800" baseline="-25000" dirty="0">
                <a:solidFill>
                  <a:schemeClr val="accent3"/>
                </a:solidFill>
                <a:cs typeface="Arial" charset="0"/>
              </a:rPr>
              <a:t> </a:t>
            </a:r>
            <a:r>
              <a:rPr lang="en-US" sz="1800" dirty="0">
                <a:solidFill>
                  <a:schemeClr val="accent3"/>
                </a:solidFill>
                <a:cs typeface="Arial" charset="0"/>
              </a:rPr>
              <a:t>is the standard cell potential</a:t>
            </a:r>
          </a:p>
          <a:p>
            <a:pPr lvl="1"/>
            <a:r>
              <a:rPr lang="en-US" sz="1800" i="1" dirty="0">
                <a:solidFill>
                  <a:schemeClr val="accent3"/>
                </a:solidFill>
                <a:cs typeface="Arial" charset="0"/>
              </a:rPr>
              <a:t>n</a:t>
            </a:r>
            <a:r>
              <a:rPr lang="en-US" sz="1800" dirty="0">
                <a:solidFill>
                  <a:schemeClr val="accent3"/>
                </a:solidFill>
                <a:cs typeface="Arial" charset="0"/>
              </a:rPr>
              <a:t> is the number of moles of electrons transferred in the </a:t>
            </a:r>
            <a:r>
              <a:rPr lang="en-US" sz="1800" i="1" dirty="0">
                <a:solidFill>
                  <a:schemeClr val="accent3"/>
                </a:solidFill>
                <a:cs typeface="Arial" charset="0"/>
              </a:rPr>
              <a:t>balanced</a:t>
            </a:r>
            <a:r>
              <a:rPr lang="en-US" sz="1800" dirty="0">
                <a:solidFill>
                  <a:schemeClr val="accent3"/>
                </a:solidFill>
                <a:cs typeface="Arial" charset="0"/>
              </a:rPr>
              <a:t> redox reaction. </a:t>
            </a:r>
          </a:p>
          <a:p>
            <a:pPr lvl="1"/>
            <a:r>
              <a:rPr lang="en-US" sz="1800" i="1" dirty="0">
                <a:solidFill>
                  <a:schemeClr val="accent3"/>
                </a:solidFill>
                <a:cs typeface="Arial" charset="0"/>
              </a:rPr>
              <a:t>F</a:t>
            </a:r>
            <a:r>
              <a:rPr lang="en-US" sz="1800" dirty="0">
                <a:solidFill>
                  <a:schemeClr val="accent3"/>
                </a:solidFill>
                <a:cs typeface="Arial" charset="0"/>
              </a:rPr>
              <a:t> is called the Faraday constant; this is the charge of a mole of electrons. F = 9.648 × 10</a:t>
            </a:r>
            <a:r>
              <a:rPr lang="en-US" sz="1800" baseline="30000" dirty="0">
                <a:solidFill>
                  <a:schemeClr val="accent3"/>
                </a:solidFill>
                <a:cs typeface="Arial" charset="0"/>
              </a:rPr>
              <a:t>4</a:t>
            </a:r>
            <a:r>
              <a:rPr lang="en-US" sz="1800" dirty="0">
                <a:solidFill>
                  <a:schemeClr val="accent3"/>
                </a:solidFill>
                <a:cs typeface="Arial" charset="0"/>
              </a:rPr>
              <a:t> J/</a:t>
            </a:r>
            <a:r>
              <a:rPr lang="en-US" sz="1800" dirty="0" err="1">
                <a:solidFill>
                  <a:schemeClr val="accent3"/>
                </a:solidFill>
                <a:cs typeface="Arial" charset="0"/>
              </a:rPr>
              <a:t>mol</a:t>
            </a:r>
            <a:r>
              <a:rPr lang="en-US" sz="1800" dirty="0">
                <a:solidFill>
                  <a:schemeClr val="accent3"/>
                </a:solidFill>
                <a:cs typeface="Arial" charset="0"/>
              </a:rPr>
              <a:t> </a:t>
            </a:r>
            <a:r>
              <a:rPr lang="en-US" sz="1800" baseline="30000" dirty="0">
                <a:solidFill>
                  <a:schemeClr val="accent3"/>
                </a:solidFill>
                <a:cs typeface="Arial" charset="0"/>
              </a:rPr>
              <a:t>. </a:t>
            </a:r>
            <a:r>
              <a:rPr lang="en-US" sz="1800" dirty="0">
                <a:solidFill>
                  <a:schemeClr val="accent3"/>
                </a:solidFill>
                <a:cs typeface="Arial" charset="0"/>
              </a:rPr>
              <a:t>V</a:t>
            </a:r>
          </a:p>
          <a:p>
            <a:pPr lvl="1"/>
            <a:r>
              <a:rPr lang="en-US" sz="1800" dirty="0">
                <a:solidFill>
                  <a:schemeClr val="accent3"/>
                </a:solidFill>
                <a:cs typeface="Arial" charset="0"/>
              </a:rPr>
              <a:t>Notice that </a:t>
            </a:r>
            <a:r>
              <a:rPr lang="el-GR" sz="1800" dirty="0">
                <a:solidFill>
                  <a:schemeClr val="accent3"/>
                </a:solidFill>
                <a:cs typeface="Arial" charset="0"/>
              </a:rPr>
              <a:t>Δ</a:t>
            </a:r>
            <a:r>
              <a:rPr lang="en-US" sz="1800" i="1" dirty="0">
                <a:solidFill>
                  <a:schemeClr val="accent3"/>
                </a:solidFill>
              </a:rPr>
              <a:t>G</a:t>
            </a:r>
            <a:r>
              <a:rPr lang="en-US" sz="1800" dirty="0">
                <a:solidFill>
                  <a:schemeClr val="accent3"/>
                </a:solidFill>
                <a:cs typeface="Arial" charset="0"/>
              </a:rPr>
              <a:t>° and </a:t>
            </a:r>
            <a:r>
              <a:rPr lang="en-US" sz="1800" i="1" dirty="0">
                <a:solidFill>
                  <a:schemeClr val="accent3"/>
                </a:solidFill>
              </a:rPr>
              <a:t>E</a:t>
            </a:r>
            <a:r>
              <a:rPr lang="en-US" sz="1800" dirty="0">
                <a:solidFill>
                  <a:schemeClr val="accent3"/>
                </a:solidFill>
                <a:cs typeface="Arial" charset="0"/>
              </a:rPr>
              <a:t>°</a:t>
            </a:r>
            <a:r>
              <a:rPr lang="en-US" sz="1800" dirty="0">
                <a:solidFill>
                  <a:schemeClr val="accent3"/>
                </a:solidFill>
              </a:rPr>
              <a:t> </a:t>
            </a:r>
            <a:r>
              <a:rPr lang="en-US" sz="1800" dirty="0">
                <a:solidFill>
                  <a:schemeClr val="accent3"/>
                </a:solidFill>
                <a:cs typeface="Arial" charset="0"/>
              </a:rPr>
              <a:t>have opposite signs.</a:t>
            </a:r>
          </a:p>
          <a:p>
            <a:endParaRPr lang="en-US" dirty="0"/>
          </a:p>
        </p:txBody>
      </p:sp>
      <p:graphicFrame>
        <p:nvGraphicFramePr>
          <p:cNvPr id="5" name="Object 4"/>
          <p:cNvGraphicFramePr>
            <a:graphicFrameLocks noGrp="1" noChangeAspect="1"/>
          </p:cNvGraphicFramePr>
          <p:nvPr>
            <p:extLst>
              <p:ext uri="{D42A27DB-BD31-4B8C-83A1-F6EECF244321}">
                <p14:modId xmlns:p14="http://schemas.microsoft.com/office/powerpoint/2010/main" val="4077887472"/>
              </p:ext>
            </p:extLst>
          </p:nvPr>
        </p:nvGraphicFramePr>
        <p:xfrm>
          <a:off x="3490913" y="1296356"/>
          <a:ext cx="2028825" cy="527050"/>
        </p:xfrm>
        <a:graphic>
          <a:graphicData uri="http://schemas.openxmlformats.org/presentationml/2006/ole">
            <mc:AlternateContent xmlns:mc="http://schemas.openxmlformats.org/markup-compatibility/2006">
              <mc:Choice xmlns:v="urn:schemas-microsoft-com:vml" Requires="v">
                <p:oleObj spid="_x0000_s4114" name="Equation" r:id="rId3" imgW="990360" imgH="241200" progId="Equation.DSMT4">
                  <p:embed/>
                </p:oleObj>
              </mc:Choice>
              <mc:Fallback>
                <p:oleObj name="Equation" r:id="rId3" imgW="990360" imgH="241200" progId="Equation.DSMT4">
                  <p:embed/>
                  <p:pic>
                    <p:nvPicPr>
                      <p:cNvPr id="0" name="Object 4"/>
                      <p:cNvPicPr>
                        <a:picLocks noGrp="1" noChangeAspect="1" noChangeArrowheads="1"/>
                      </p:cNvPicPr>
                      <p:nvPr/>
                    </p:nvPicPr>
                    <p:blipFill>
                      <a:blip r:embed="rId4"/>
                      <a:srcRect/>
                      <a:stretch>
                        <a:fillRect/>
                      </a:stretch>
                    </p:blipFill>
                    <p:spPr bwMode="auto">
                      <a:xfrm>
                        <a:off x="3490913" y="1296356"/>
                        <a:ext cx="2028825" cy="5270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53513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17.1 Review of Redox Chemistry</a:t>
            </a:r>
          </a:p>
          <a:p>
            <a:pPr lvl="1"/>
            <a:r>
              <a:rPr lang="en-US" dirty="0"/>
              <a:t>Describe defining traits of redox chemistry</a:t>
            </a:r>
          </a:p>
          <a:p>
            <a:pPr lvl="1"/>
            <a:r>
              <a:rPr lang="en-US" dirty="0"/>
              <a:t>Identify the oxidant and reductant of a redox reaction</a:t>
            </a:r>
          </a:p>
          <a:p>
            <a:pPr lvl="1"/>
            <a:r>
              <a:rPr lang="en-US" dirty="0"/>
              <a:t>Balance chemical equations for redox reactions using the half-reaction method</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41369178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 Between </a:t>
            </a:r>
            <a:r>
              <a:rPr lang="en-US" i="1" dirty="0"/>
              <a:t>E</a:t>
            </a:r>
            <a:r>
              <a:rPr lang="en-US" dirty="0"/>
              <a:t>°, Δ</a:t>
            </a:r>
            <a:r>
              <a:rPr lang="en-US" i="1" dirty="0"/>
              <a:t>G</a:t>
            </a:r>
            <a:r>
              <a:rPr lang="en-US" dirty="0"/>
              <a:t>° and </a:t>
            </a:r>
            <a:r>
              <a:rPr lang="en-US" i="1" dirty="0"/>
              <a:t>K</a:t>
            </a:r>
          </a:p>
        </p:txBody>
      </p:sp>
      <p:sp>
        <p:nvSpPr>
          <p:cNvPr id="3" name="Content Placeholder 2"/>
          <p:cNvSpPr>
            <a:spLocks noGrp="1"/>
          </p:cNvSpPr>
          <p:nvPr>
            <p:ph idx="1"/>
          </p:nvPr>
        </p:nvSpPr>
        <p:spPr/>
        <p:txBody>
          <a:bodyPr/>
          <a:lstStyle/>
          <a:p>
            <a:r>
              <a:rPr lang="en-US" dirty="0"/>
              <a:t>Redox reactions, like all reactions, eventually reach a state of equilibrium. </a:t>
            </a:r>
          </a:p>
          <a:p>
            <a:endParaRPr lang="en-US" dirty="0"/>
          </a:p>
        </p:txBody>
      </p:sp>
      <p:sp>
        <p:nvSpPr>
          <p:cNvPr id="4" name="Content Placeholder 3"/>
          <p:cNvSpPr>
            <a:spLocks noGrp="1"/>
          </p:cNvSpPr>
          <p:nvPr>
            <p:ph idx="13"/>
          </p:nvPr>
        </p:nvSpPr>
        <p:spPr/>
        <p:txBody>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591661626"/>
              </p:ext>
            </p:extLst>
          </p:nvPr>
        </p:nvGraphicFramePr>
        <p:xfrm>
          <a:off x="3150823" y="2134705"/>
          <a:ext cx="2627657" cy="1044618"/>
        </p:xfrm>
        <a:graphic>
          <a:graphicData uri="http://schemas.openxmlformats.org/presentationml/2006/ole">
            <mc:AlternateContent xmlns:mc="http://schemas.openxmlformats.org/markup-compatibility/2006">
              <mc:Choice xmlns:v="urn:schemas-microsoft-com:vml" Requires="v">
                <p:oleObj spid="_x0000_s5138" name="Equation" r:id="rId3" imgW="1002960" imgH="393480" progId="Equation.DSMT4">
                  <p:embed/>
                </p:oleObj>
              </mc:Choice>
              <mc:Fallback>
                <p:oleObj name="Equation" r:id="rId3" imgW="1002960" imgH="393480" progId="Equation.DSMT4">
                  <p:embed/>
                  <p:pic>
                    <p:nvPicPr>
                      <p:cNvPr id="0" name="Object 6"/>
                      <p:cNvPicPr>
                        <a:picLocks noChangeAspect="1" noChangeArrowheads="1"/>
                      </p:cNvPicPr>
                      <p:nvPr/>
                    </p:nvPicPr>
                    <p:blipFill>
                      <a:blip r:embed="rId4"/>
                      <a:srcRect/>
                      <a:stretch>
                        <a:fillRect/>
                      </a:stretch>
                    </p:blipFill>
                    <p:spPr bwMode="auto">
                      <a:xfrm>
                        <a:off x="3150823" y="2134705"/>
                        <a:ext cx="2627657" cy="104461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491463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 Between </a:t>
            </a:r>
            <a:r>
              <a:rPr lang="en-US" i="1" dirty="0"/>
              <a:t>E</a:t>
            </a:r>
            <a:r>
              <a:rPr lang="en-US" dirty="0"/>
              <a:t>°, Δ</a:t>
            </a:r>
            <a:r>
              <a:rPr lang="en-US" i="1" dirty="0"/>
              <a:t>G</a:t>
            </a:r>
            <a:r>
              <a:rPr lang="en-US" dirty="0"/>
              <a:t>° and </a:t>
            </a:r>
            <a:r>
              <a:rPr lang="en-US" i="1" dirty="0"/>
              <a:t>K</a:t>
            </a:r>
          </a:p>
        </p:txBody>
      </p:sp>
      <p:sp>
        <p:nvSpPr>
          <p:cNvPr id="3" name="Content Placeholder 2"/>
          <p:cNvSpPr>
            <a:spLocks noGrp="1"/>
          </p:cNvSpPr>
          <p:nvPr>
            <p:ph idx="1"/>
          </p:nvPr>
        </p:nvSpPr>
        <p:spPr>
          <a:xfrm>
            <a:off x="628650" y="955965"/>
            <a:ext cx="7886700" cy="4882975"/>
          </a:xfrm>
        </p:spPr>
        <p:txBody>
          <a:bodyPr>
            <a:normAutofit/>
          </a:bodyPr>
          <a:lstStyle/>
          <a:p>
            <a:r>
              <a:rPr lang="en-US" dirty="0"/>
              <a:t>These experiments are usually done at 25 °C (298 K).</a:t>
            </a:r>
          </a:p>
          <a:p>
            <a:endParaRPr lang="en-US" dirty="0"/>
          </a:p>
          <a:p>
            <a:endParaRPr lang="en-US" dirty="0"/>
          </a:p>
          <a:p>
            <a:endParaRPr lang="en-US" dirty="0"/>
          </a:p>
          <a:p>
            <a:endParaRPr lang="en-US" dirty="0"/>
          </a:p>
          <a:p>
            <a:endParaRPr lang="en-US" dirty="0"/>
          </a:p>
          <a:p>
            <a:endParaRPr lang="en-US" dirty="0"/>
          </a:p>
          <a:p>
            <a:endParaRPr lang="en-US" dirty="0"/>
          </a:p>
          <a:p>
            <a:r>
              <a:rPr lang="en-US" dirty="0"/>
              <a:t>This equation applies only at 25 </a:t>
            </a:r>
            <a:r>
              <a:rPr lang="en-US" dirty="0">
                <a:cs typeface="Arial" charset="0"/>
              </a:rPr>
              <a:t>°</a:t>
            </a:r>
            <a:r>
              <a:rPr lang="en-US" dirty="0"/>
              <a:t>C.</a:t>
            </a:r>
          </a:p>
          <a:p>
            <a:endParaRPr lang="en-US" dirty="0"/>
          </a:p>
          <a:p>
            <a:r>
              <a:rPr lang="en-US" dirty="0"/>
              <a:t>Note that</a:t>
            </a:r>
          </a:p>
          <a:p>
            <a:pPr lvl="1"/>
            <a:r>
              <a:rPr lang="en-US" dirty="0">
                <a:solidFill>
                  <a:schemeClr val="accent3"/>
                </a:solidFill>
              </a:rPr>
              <a:t>If </a:t>
            </a:r>
            <a:r>
              <a:rPr lang="en-US" i="1" dirty="0">
                <a:solidFill>
                  <a:schemeClr val="accent3"/>
                </a:solidFill>
              </a:rPr>
              <a:t>E</a:t>
            </a:r>
            <a:r>
              <a:rPr lang="en-US" dirty="0">
                <a:solidFill>
                  <a:schemeClr val="accent3"/>
                </a:solidFill>
                <a:cs typeface="Arial" charset="0"/>
              </a:rPr>
              <a:t>° is positive,</a:t>
            </a:r>
            <a:r>
              <a:rPr lang="en-US" i="1" dirty="0">
                <a:solidFill>
                  <a:schemeClr val="accent3"/>
                </a:solidFill>
                <a:cs typeface="Arial" charset="0"/>
              </a:rPr>
              <a:t> K </a:t>
            </a:r>
            <a:r>
              <a:rPr lang="en-US" dirty="0">
                <a:solidFill>
                  <a:schemeClr val="accent3"/>
                </a:solidFill>
                <a:cs typeface="Arial" charset="0"/>
              </a:rPr>
              <a:t>is greater than 1. </a:t>
            </a:r>
          </a:p>
          <a:p>
            <a:pPr lvl="1"/>
            <a:r>
              <a:rPr lang="en-US" dirty="0">
                <a:solidFill>
                  <a:schemeClr val="accent3"/>
                </a:solidFill>
                <a:cs typeface="Arial" charset="0"/>
              </a:rPr>
              <a:t>If </a:t>
            </a:r>
            <a:r>
              <a:rPr lang="en-US" i="1" dirty="0">
                <a:solidFill>
                  <a:schemeClr val="accent3"/>
                </a:solidFill>
              </a:rPr>
              <a:t>E</a:t>
            </a:r>
            <a:r>
              <a:rPr lang="en-US" dirty="0">
                <a:solidFill>
                  <a:schemeClr val="accent3"/>
                </a:solidFill>
                <a:cs typeface="Arial" charset="0"/>
              </a:rPr>
              <a:t>° is negative,</a:t>
            </a:r>
            <a:r>
              <a:rPr lang="en-US" i="1" dirty="0">
                <a:solidFill>
                  <a:schemeClr val="accent3"/>
                </a:solidFill>
                <a:cs typeface="Arial" charset="0"/>
              </a:rPr>
              <a:t> K </a:t>
            </a:r>
            <a:r>
              <a:rPr lang="en-US" dirty="0">
                <a:solidFill>
                  <a:schemeClr val="accent3"/>
                </a:solidFill>
                <a:cs typeface="Arial" charset="0"/>
              </a:rPr>
              <a:t>is less than 1.</a:t>
            </a:r>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928061173"/>
              </p:ext>
            </p:extLst>
          </p:nvPr>
        </p:nvGraphicFramePr>
        <p:xfrm>
          <a:off x="2357438" y="1573213"/>
          <a:ext cx="4770437" cy="1004887"/>
        </p:xfrm>
        <a:graphic>
          <a:graphicData uri="http://schemas.openxmlformats.org/presentationml/2006/ole">
            <mc:AlternateContent xmlns:mc="http://schemas.openxmlformats.org/markup-compatibility/2006">
              <mc:Choice xmlns:v="urn:schemas-microsoft-com:vml" Requires="v">
                <p:oleObj spid="_x0000_s6178" name="Equation" r:id="rId3" imgW="2158920" imgH="444240" progId="Equation.DSMT4">
                  <p:embed/>
                </p:oleObj>
              </mc:Choice>
              <mc:Fallback>
                <p:oleObj name="Equation" r:id="rId3" imgW="2158920" imgH="444240" progId="Equation.DSMT4">
                  <p:embed/>
                  <p:pic>
                    <p:nvPicPr>
                      <p:cNvPr id="0" name="Object 60"/>
                      <p:cNvPicPr>
                        <a:picLocks noChangeAspect="1" noChangeArrowheads="1"/>
                      </p:cNvPicPr>
                      <p:nvPr/>
                    </p:nvPicPr>
                    <p:blipFill>
                      <a:blip r:embed="rId4"/>
                      <a:srcRect/>
                      <a:stretch>
                        <a:fillRect/>
                      </a:stretch>
                    </p:blipFill>
                    <p:spPr bwMode="auto">
                      <a:xfrm>
                        <a:off x="2357438" y="1573213"/>
                        <a:ext cx="4770437" cy="1004887"/>
                      </a:xfrm>
                      <a:prstGeom prst="rect">
                        <a:avLst/>
                      </a:prstGeom>
                      <a:noFill/>
                      <a:ln>
                        <a:noFill/>
                      </a:ln>
                    </p:spPr>
                  </p:pic>
                </p:oleObj>
              </mc:Fallback>
            </mc:AlternateContent>
          </a:graphicData>
        </a:graphic>
      </p:graphicFrame>
      <p:graphicFrame>
        <p:nvGraphicFramePr>
          <p:cNvPr id="6" name="Object 5"/>
          <p:cNvGraphicFramePr>
            <a:graphicFrameLocks noGrp="1" noChangeAspect="1"/>
          </p:cNvGraphicFramePr>
          <p:nvPr>
            <p:extLst>
              <p:ext uri="{D42A27DB-BD31-4B8C-83A1-F6EECF244321}">
                <p14:modId xmlns:p14="http://schemas.microsoft.com/office/powerpoint/2010/main" val="4136014591"/>
              </p:ext>
            </p:extLst>
          </p:nvPr>
        </p:nvGraphicFramePr>
        <p:xfrm>
          <a:off x="2986088" y="2808288"/>
          <a:ext cx="3251200" cy="974725"/>
        </p:xfrm>
        <a:graphic>
          <a:graphicData uri="http://schemas.openxmlformats.org/presentationml/2006/ole">
            <mc:AlternateContent xmlns:mc="http://schemas.openxmlformats.org/markup-compatibility/2006">
              <mc:Choice xmlns:v="urn:schemas-microsoft-com:vml" Requires="v">
                <p:oleObj spid="_x0000_s6179" name="Equation" r:id="rId5" imgW="1333440" imgH="393480" progId="Equation.DSMT4">
                  <p:embed/>
                </p:oleObj>
              </mc:Choice>
              <mc:Fallback>
                <p:oleObj name="Equation" r:id="rId5" imgW="1333440" imgH="393480" progId="Equation.DSMT4">
                  <p:embed/>
                  <p:pic>
                    <p:nvPicPr>
                      <p:cNvPr id="0" name="Object 4"/>
                      <p:cNvPicPr>
                        <a:picLocks noGrp="1" noChangeAspect="1" noChangeArrowheads="1"/>
                      </p:cNvPicPr>
                      <p:nvPr/>
                    </p:nvPicPr>
                    <p:blipFill>
                      <a:blip r:embed="rId6"/>
                      <a:srcRect/>
                      <a:stretch>
                        <a:fillRect/>
                      </a:stretch>
                    </p:blipFill>
                    <p:spPr bwMode="auto">
                      <a:xfrm>
                        <a:off x="2986088" y="2808288"/>
                        <a:ext cx="3251200" cy="9747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5074730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81263" y="365127"/>
            <a:ext cx="8034087" cy="424583"/>
          </a:xfrm>
        </p:spPr>
        <p:txBody>
          <a:bodyPr/>
          <a:lstStyle/>
          <a:p>
            <a:r>
              <a:rPr lang="en-US" dirty="0"/>
              <a:t>Figure 17.7</a:t>
            </a:r>
          </a:p>
        </p:txBody>
      </p:sp>
      <p:sp>
        <p:nvSpPr>
          <p:cNvPr id="7" name="Figure Legend"/>
          <p:cNvSpPr>
            <a:spLocks noGrp="1"/>
          </p:cNvSpPr>
          <p:nvPr>
            <p:ph idx="13"/>
          </p:nvPr>
        </p:nvSpPr>
        <p:spPr>
          <a:xfrm>
            <a:off x="481263" y="4918365"/>
            <a:ext cx="8034087" cy="1271731"/>
          </a:xfrm>
        </p:spPr>
        <p:txBody>
          <a:bodyPr>
            <a:normAutofit/>
          </a:bodyPr>
          <a:lstStyle/>
          <a:p>
            <a:r>
              <a:rPr lang="en-US" sz="1600" dirty="0"/>
              <a:t>Graphic depicting the relation between three important thermodynamic properties.</a:t>
            </a:r>
          </a:p>
        </p:txBody>
      </p:sp>
      <p:pic>
        <p:nvPicPr>
          <p:cNvPr id="8" name="Figure" descr="A diagram is shown that involves three double headed arrows positioned in the shape of an equilateral triangle. The vertices are labeled in red. The top vertex is labeled “K.“ The vertex at the lower left is labeled “delta G superscript degree symbol.” The vertex at the lower right is labeled “E superscript degree symbol subscript cell.” The right side of the triangle is labeled “E superscript degree symbol subscript cell equals ( R T divided by n  F ) l n K.” The lower side of the triangle is labeled “delta G superscript degree symbol equals negative n F E superscript degree symbol subscript cell.” The left side of the triangle is labeled “delta G superscript degree symbol equals negative R T l n K.”"/>
          <p:cNvPicPr>
            <a:picLocks noChangeAspect="1"/>
          </p:cNvPicPr>
          <p:nvPr/>
        </p:nvPicPr>
        <p:blipFill>
          <a:blip r:embed="rId2" cstate="email">
            <a:extLst>
              <a:ext uri="{28A0092B-C50C-407E-A947-70E740481C1C}">
                <a14:useLocalDpi xmlns:a14="http://schemas.microsoft.com/office/drawing/2010/main" val="0"/>
              </a:ext>
            </a:extLst>
          </a:blip>
          <a:srcRect l="-16097" r="-16097"/>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12831582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 of Concentration on Potential</a:t>
            </a:r>
          </a:p>
        </p:txBody>
      </p:sp>
      <p:sp>
        <p:nvSpPr>
          <p:cNvPr id="3" name="Content Placeholder 2"/>
          <p:cNvSpPr>
            <a:spLocks noGrp="1"/>
          </p:cNvSpPr>
          <p:nvPr>
            <p:ph idx="1"/>
          </p:nvPr>
        </p:nvSpPr>
        <p:spPr/>
        <p:txBody>
          <a:bodyPr/>
          <a:lstStyle/>
          <a:p>
            <a:r>
              <a:rPr lang="en-US" dirty="0"/>
              <a:t>To this point, we have dealt only with “standard” potentials (</a:t>
            </a:r>
            <a:r>
              <a:rPr lang="en-US" i="1" dirty="0"/>
              <a:t>E</a:t>
            </a:r>
            <a:r>
              <a:rPr lang="en-US" dirty="0"/>
              <a:t>°), that is, potentials when all gases are at 1 </a:t>
            </a:r>
            <a:r>
              <a:rPr lang="en-US" dirty="0" err="1"/>
              <a:t>atm</a:t>
            </a:r>
            <a:r>
              <a:rPr lang="en-US" dirty="0"/>
              <a:t> (or 1 bar) and aqueous species are at 1M. </a:t>
            </a:r>
          </a:p>
          <a:p>
            <a:endParaRPr lang="en-US" dirty="0"/>
          </a:p>
          <a:p>
            <a:r>
              <a:rPr lang="en-US" dirty="0"/>
              <a:t>Since reaction conditions influence Δ</a:t>
            </a:r>
            <a:r>
              <a:rPr lang="en-US" i="1" dirty="0"/>
              <a:t>G</a:t>
            </a:r>
            <a:r>
              <a:rPr lang="en-US" dirty="0"/>
              <a:t>, potential (</a:t>
            </a:r>
            <a:r>
              <a:rPr lang="en-US" i="1" dirty="0"/>
              <a:t>E</a:t>
            </a:r>
            <a:r>
              <a:rPr lang="en-US" dirty="0"/>
              <a:t>) must also be influenced by the conditions.</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9394600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 of Concentration on Potential</a:t>
            </a:r>
          </a:p>
        </p:txBody>
      </p:sp>
      <p:sp>
        <p:nvSpPr>
          <p:cNvPr id="3" name="Content Placeholder 2"/>
          <p:cNvSpPr>
            <a:spLocks noGrp="1"/>
          </p:cNvSpPr>
          <p:nvPr>
            <p:ph idx="1"/>
          </p:nvPr>
        </p:nvSpPr>
        <p:spPr/>
        <p:txBody>
          <a:bodyPr/>
          <a:lstStyle/>
          <a:p>
            <a:r>
              <a:rPr lang="en-US" dirty="0"/>
              <a:t>Voltage will</a:t>
            </a:r>
            <a:r>
              <a:rPr lang="en-US" i="1" dirty="0"/>
              <a:t> increase </a:t>
            </a:r>
            <a:r>
              <a:rPr lang="en-US" dirty="0"/>
              <a:t>and the reaction will become more spontaneous if</a:t>
            </a:r>
          </a:p>
          <a:p>
            <a:pPr lvl="1"/>
            <a:r>
              <a:rPr lang="en-US" dirty="0"/>
              <a:t>The concentration of a reactant is increased</a:t>
            </a:r>
          </a:p>
          <a:p>
            <a:pPr lvl="1"/>
            <a:r>
              <a:rPr lang="en-US" dirty="0"/>
              <a:t>The concentration of a product is decreased</a:t>
            </a:r>
          </a:p>
          <a:p>
            <a:endParaRPr lang="en-US" dirty="0"/>
          </a:p>
          <a:p>
            <a:r>
              <a:rPr lang="en-US" dirty="0"/>
              <a:t>Voltage will </a:t>
            </a:r>
            <a:r>
              <a:rPr lang="en-US" i="1" dirty="0"/>
              <a:t>decrease </a:t>
            </a:r>
            <a:r>
              <a:rPr lang="en-US" dirty="0"/>
              <a:t>and the reaction will become less spontaneous if</a:t>
            </a:r>
          </a:p>
          <a:p>
            <a:pPr lvl="1"/>
            <a:r>
              <a:rPr lang="en-US" dirty="0"/>
              <a:t>The concentration of reactant is decreased</a:t>
            </a:r>
          </a:p>
          <a:p>
            <a:pPr lvl="1"/>
            <a:r>
              <a:rPr lang="en-US" dirty="0"/>
              <a:t>The concentration of product is increased</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9523907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Nernst Equation</a:t>
            </a:r>
          </a:p>
        </p:txBody>
      </p:sp>
      <p:sp>
        <p:nvSpPr>
          <p:cNvPr id="3" name="Content Placeholder 2"/>
          <p:cNvSpPr>
            <a:spLocks noGrp="1"/>
          </p:cNvSpPr>
          <p:nvPr>
            <p:ph idx="1"/>
          </p:nvPr>
        </p:nvSpPr>
        <p:spPr/>
        <p:txBody>
          <a:bodyPr/>
          <a:lstStyle/>
          <a:p>
            <a:endParaRPr lang="en-US" dirty="0"/>
          </a:p>
          <a:p>
            <a:endParaRPr lang="en-US" dirty="0"/>
          </a:p>
          <a:p>
            <a:endParaRPr lang="en-US" dirty="0"/>
          </a:p>
          <a:p>
            <a:r>
              <a:rPr lang="en-US" dirty="0"/>
              <a:t>At 25 </a:t>
            </a:r>
            <a:r>
              <a:rPr lang="en-US" dirty="0">
                <a:cs typeface="Arial" charset="0"/>
              </a:rPr>
              <a:t>°</a:t>
            </a:r>
            <a:r>
              <a:rPr lang="en-US" dirty="0"/>
              <a:t>C (298 K)</a:t>
            </a:r>
            <a:endParaRPr lang="en-US" dirty="0">
              <a:cs typeface="Arial" charset="0"/>
            </a:endParaRPr>
          </a:p>
          <a:p>
            <a:endParaRPr lang="en-US" dirty="0"/>
          </a:p>
        </p:txBody>
      </p:sp>
      <p:sp>
        <p:nvSpPr>
          <p:cNvPr id="4" name="Content Placeholder 3"/>
          <p:cNvSpPr>
            <a:spLocks noGrp="1"/>
          </p:cNvSpPr>
          <p:nvPr>
            <p:ph idx="13"/>
          </p:nvPr>
        </p:nvSpPr>
        <p:spPr/>
        <p:txBody>
          <a:bodyPr/>
          <a:lstStyle/>
          <a:p>
            <a:endParaRPr lang="en-US"/>
          </a:p>
        </p:txBody>
      </p:sp>
      <p:graphicFrame>
        <p:nvGraphicFramePr>
          <p:cNvPr id="5" name="Object 4"/>
          <p:cNvGraphicFramePr>
            <a:graphicFrameLocks noGrp="1" noChangeAspect="1"/>
          </p:cNvGraphicFramePr>
          <p:nvPr>
            <p:extLst>
              <p:ext uri="{D42A27DB-BD31-4B8C-83A1-F6EECF244321}">
                <p14:modId xmlns:p14="http://schemas.microsoft.com/office/powerpoint/2010/main" val="2991016908"/>
              </p:ext>
            </p:extLst>
          </p:nvPr>
        </p:nvGraphicFramePr>
        <p:xfrm>
          <a:off x="3013075" y="955965"/>
          <a:ext cx="3248025" cy="954087"/>
        </p:xfrm>
        <a:graphic>
          <a:graphicData uri="http://schemas.openxmlformats.org/presentationml/2006/ole">
            <mc:AlternateContent xmlns:mc="http://schemas.openxmlformats.org/markup-compatibility/2006">
              <mc:Choice xmlns:v="urn:schemas-microsoft-com:vml" Requires="v">
                <p:oleObj spid="_x0000_s7200" name="Equation" r:id="rId3" imgW="1358640" imgH="393480" progId="Equation.DSMT4">
                  <p:embed/>
                </p:oleObj>
              </mc:Choice>
              <mc:Fallback>
                <p:oleObj name="Equation" r:id="rId3" imgW="1358640" imgH="393480" progId="Equation.DSMT4">
                  <p:embed/>
                  <p:pic>
                    <p:nvPicPr>
                      <p:cNvPr id="0" name="Object 7"/>
                      <p:cNvPicPr>
                        <a:picLocks noGrp="1" noChangeAspect="1" noChangeArrowheads="1"/>
                      </p:cNvPicPr>
                      <p:nvPr/>
                    </p:nvPicPr>
                    <p:blipFill>
                      <a:blip r:embed="rId4"/>
                      <a:srcRect/>
                      <a:stretch>
                        <a:fillRect/>
                      </a:stretch>
                    </p:blipFill>
                    <p:spPr bwMode="auto">
                      <a:xfrm>
                        <a:off x="3013075" y="955965"/>
                        <a:ext cx="3248025" cy="954087"/>
                      </a:xfrm>
                      <a:prstGeom prst="rect">
                        <a:avLst/>
                      </a:prstGeom>
                      <a:noFill/>
                      <a:ln>
                        <a:noFill/>
                      </a:ln>
                    </p:spPr>
                  </p:pic>
                </p:oleObj>
              </mc:Fallback>
            </mc:AlternateContent>
          </a:graphicData>
        </a:graphic>
      </p:graphicFrame>
      <p:graphicFrame>
        <p:nvGraphicFramePr>
          <p:cNvPr id="6" name="Object 5"/>
          <p:cNvGraphicFramePr>
            <a:graphicFrameLocks noGrp="1" noChangeAspect="1"/>
          </p:cNvGraphicFramePr>
          <p:nvPr>
            <p:extLst>
              <p:ext uri="{D42A27DB-BD31-4B8C-83A1-F6EECF244321}">
                <p14:modId xmlns:p14="http://schemas.microsoft.com/office/powerpoint/2010/main" val="29672741"/>
              </p:ext>
            </p:extLst>
          </p:nvPr>
        </p:nvGraphicFramePr>
        <p:xfrm>
          <a:off x="3148452" y="2707515"/>
          <a:ext cx="3112648" cy="823965"/>
        </p:xfrm>
        <a:graphic>
          <a:graphicData uri="http://schemas.openxmlformats.org/presentationml/2006/ole">
            <mc:AlternateContent xmlns:mc="http://schemas.openxmlformats.org/markup-compatibility/2006">
              <mc:Choice xmlns:v="urn:schemas-microsoft-com:vml" Requires="v">
                <p:oleObj spid="_x0000_s7201" name="Equation" r:id="rId5" imgW="1485720" imgH="393480" progId="Equation.DSMT4">
                  <p:embed/>
                </p:oleObj>
              </mc:Choice>
              <mc:Fallback>
                <p:oleObj name="Equation" r:id="rId5" imgW="1485720" imgH="393480" progId="Equation.DSMT4">
                  <p:embed/>
                  <p:pic>
                    <p:nvPicPr>
                      <p:cNvPr id="0" name="Object 112"/>
                      <p:cNvPicPr>
                        <a:picLocks noGrp="1" noChangeAspect="1" noChangeArrowheads="1"/>
                      </p:cNvPicPr>
                      <p:nvPr/>
                    </p:nvPicPr>
                    <p:blipFill>
                      <a:blip r:embed="rId6"/>
                      <a:srcRect/>
                      <a:stretch>
                        <a:fillRect/>
                      </a:stretch>
                    </p:blipFill>
                    <p:spPr bwMode="auto">
                      <a:xfrm>
                        <a:off x="3148452" y="2707515"/>
                        <a:ext cx="3112648" cy="82396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2657079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17.5 Batteries and Fuel Cells</a:t>
            </a:r>
          </a:p>
          <a:p>
            <a:pPr lvl="1"/>
            <a:r>
              <a:rPr lang="en-US" dirty="0"/>
              <a:t>Describe the electrochemistry associated with several common batteries</a:t>
            </a:r>
          </a:p>
          <a:p>
            <a:pPr lvl="1"/>
            <a:r>
              <a:rPr lang="en-US" dirty="0"/>
              <a:t>Distinguish the operation of a fuel cell from that of a battery</a:t>
            </a:r>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42750844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17.8</a:t>
            </a:r>
          </a:p>
        </p:txBody>
      </p:sp>
      <p:sp>
        <p:nvSpPr>
          <p:cNvPr id="4" name="Content Placeholder 3"/>
          <p:cNvSpPr>
            <a:spLocks noGrp="1"/>
          </p:cNvSpPr>
          <p:nvPr>
            <p:ph idx="13"/>
          </p:nvPr>
        </p:nvSpPr>
        <p:spPr/>
        <p:txBody>
          <a:bodyPr>
            <a:normAutofit/>
          </a:bodyPr>
          <a:lstStyle/>
          <a:p>
            <a:r>
              <a:rPr lang="en-US" sz="1600" dirty="0"/>
              <a:t>Illustration of a </a:t>
            </a:r>
            <a:r>
              <a:rPr lang="en-US" sz="1600" dirty="0" err="1"/>
              <a:t>Daniell</a:t>
            </a:r>
            <a:r>
              <a:rPr lang="en-US" sz="1600" dirty="0"/>
              <a:t> cell taken from a 1904 journal publication (left) along with a simplified illustration depicting the electrochemistry of the cell (right). The 1904 design used a porous clay pot to both contain one of the half-cell’s content and to serve as a salt bridge to the other half-cell.</a:t>
            </a:r>
          </a:p>
        </p:txBody>
      </p:sp>
      <p:pic>
        <p:nvPicPr>
          <p:cNvPr id="8194" name="Picture 2" descr="This figure contains a patent drawing for an electrochemical cell on the left labelled Element Daniell and a diagram of an electrochemical cell on the right. In the diagram, two beakers are shown. Each is just over half full. The beaker on the left contains a blue solution. The beaker on the right contains a colorless solution. A glass tube in the shape of an inverted U connects the two beakers at the center of the diagram. The tube contents are colorless. The ends of the tubes are beneath the surface of the solutions in the beakers and a small grey plug is present at each end of the tube. The plug in the left beaker is labeled “Porous plug.” Each beaker shows a metal strip partially submerged in the liquid. The beaker on the left has a silver strip that is labeled “Z n anode” at the top. The beaker on the right has an orange brown strip that is labeled “C u cathode” at the top.  A wire extends up and toward the center from the top of each of these strips before stopping. The end of the left wire points up to a negative sign. The end of the right wire points up to a positive sign. An arrow points toward the left wire which is labeled “Flow of e superscript negative.” A curved arrow extends from the Z n strip into the surrounding solution. The tip of this arrow is labeled “Z n superscript 2 plus.” A curved arrow extends from the salt bridge into the beaker on the left into the blue solution. The tip of this arrow is labeled “S O subscript 4 superscript 2 negative.” A curved arrow extends from the solution in the beaker on the right to the C u strip. The base of this arrow is labeled “C u superscript 2 plus.” A curved arrow extends from the colorless solution to salt bridge in the beaker on the right. The base of this arrow is labeled “S O subscript 4 superscript 2 negative.” Just right of the center of the salt bridge on the tube an arrow is placed on the salt bridge that points down and to the right. The base of this arrow is labeled “Z n superscript 2 plus.” Just above this region of the tube appears the label “Flow of cations.” Just left of the center of the salt bridge on the tube an arrow is placed on the salt bridge that points down and to the left. The base of this arrow is labeled “S O subscript 4 superscript 2 negative.” Just above this region of the tube appears the label “Flow of anions.”"/>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49536" y="1175300"/>
            <a:ext cx="6991331" cy="35068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67494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71638" y="365126"/>
            <a:ext cx="8043712" cy="466148"/>
          </a:xfrm>
        </p:spPr>
        <p:txBody>
          <a:bodyPr>
            <a:normAutofit/>
          </a:bodyPr>
          <a:lstStyle/>
          <a:p>
            <a:r>
              <a:rPr lang="en-US" dirty="0">
                <a:solidFill>
                  <a:srgbClr val="6CB255"/>
                </a:solidFill>
              </a:rPr>
              <a:t>Figure 17.9</a:t>
            </a:r>
          </a:p>
        </p:txBody>
      </p:sp>
      <p:sp>
        <p:nvSpPr>
          <p:cNvPr id="14" name="Figure Legend"/>
          <p:cNvSpPr>
            <a:spLocks noGrp="1"/>
          </p:cNvSpPr>
          <p:nvPr>
            <p:ph sz="half" idx="2"/>
          </p:nvPr>
        </p:nvSpPr>
        <p:spPr>
          <a:xfrm>
            <a:off x="5343182" y="1107617"/>
            <a:ext cx="3176932" cy="5256973"/>
          </a:xfrm>
        </p:spPr>
        <p:txBody>
          <a:bodyPr>
            <a:noAutofit/>
          </a:bodyPr>
          <a:lstStyle/>
          <a:p>
            <a:pPr marL="0" indent="0">
              <a:buNone/>
            </a:pPr>
            <a:r>
              <a:rPr lang="en-US" sz="1600" dirty="0">
                <a:solidFill>
                  <a:schemeClr val="tx1"/>
                </a:solidFill>
              </a:rPr>
              <a:t>A schematic diagram shows a typical dry cell.</a:t>
            </a:r>
          </a:p>
        </p:txBody>
      </p:sp>
      <p:pic>
        <p:nvPicPr>
          <p:cNvPr id="16386" name="Picture 2" descr="A diagram of a cross section of a dry cell battery is shown. The overall shape of the cell is cylindrical. The lateral surface of the cylinder, indicated as a thin red line, is labeled “zinc can (electrode).” Just beneath this is a slightly thicker dark grey surface that covers the lateral surface, top, and bottom of the battery, which is labeled “Porous separator.” Inside is a purple region with many evenly spaced small darker purple dots, labeled “Paste of M n O subscript 2, N H subscript 4 C l, Z n C l subscript 2, water (cathode).” A dark grey rod, labeled “Carbon rod (electrode),” extends from the top of the battery, leaving a gap of less than one-fifth the height of the battery below the rod to the bottom of the cylinder. A thin grey line segment at the very bottom of the cylinder is labeled “Metal bottom cover (negative).” The very top of the cylinder has a thin grey surface that curves upward at the center over the top of the carbon electrode at the center of the cylinder. This upper surface is labeled “Metal top cover (positive).” A thin dark grey line just below this surface is labeled “Insulator.” Below this, above the purple region, and outside of the carbon electrode at the center is an orange region that is labeled “Seal.”"/>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28650" y="1010661"/>
            <a:ext cx="4497487" cy="44422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7588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71638" y="365126"/>
            <a:ext cx="5755907" cy="466148"/>
          </a:xfrm>
        </p:spPr>
        <p:txBody>
          <a:bodyPr>
            <a:normAutofit/>
          </a:bodyPr>
          <a:lstStyle/>
          <a:p>
            <a:r>
              <a:rPr lang="en-US" dirty="0">
                <a:solidFill>
                  <a:srgbClr val="6CB255"/>
                </a:solidFill>
              </a:rPr>
              <a:t>Figure 17.10</a:t>
            </a:r>
          </a:p>
        </p:txBody>
      </p:sp>
      <p:sp>
        <p:nvSpPr>
          <p:cNvPr id="14" name="Figure Legend"/>
          <p:cNvSpPr>
            <a:spLocks noGrp="1"/>
          </p:cNvSpPr>
          <p:nvPr>
            <p:ph sz="half" idx="2"/>
          </p:nvPr>
        </p:nvSpPr>
        <p:spPr>
          <a:xfrm>
            <a:off x="5019319" y="1107617"/>
            <a:ext cx="3913188" cy="5256973"/>
          </a:xfrm>
        </p:spPr>
        <p:txBody>
          <a:bodyPr>
            <a:noAutofit/>
          </a:bodyPr>
          <a:lstStyle/>
          <a:p>
            <a:pPr marL="0" indent="0">
              <a:buNone/>
            </a:pPr>
            <a:r>
              <a:rPr lang="en-US" sz="1600" dirty="0">
                <a:solidFill>
                  <a:srgbClr val="000000"/>
                </a:solidFill>
              </a:rPr>
              <a:t>Alkaline batteries were designed as direct replacements for zinc-carbon (dry cell) batteries.</a:t>
            </a:r>
          </a:p>
        </p:txBody>
      </p:sp>
      <p:pic>
        <p:nvPicPr>
          <p:cNvPr id="8" name="Figure" descr="A diagram of a cross section of an alkaline battery is shown. The overall shape of the cell is cylindrical. The lateral surface of the cylinder, indicated as a thin red line, is labeled “Outer casing.” Just beneath this is a thin, light grey surface that covers the lateral surface and top of the battery. Inside is a blue region with many evenly spaced small darker dots, labeled “M n O subscript 2 (cathode).” A thin dark grey layer is just inside, which is labeled “Ion conducting separator.” A purple region with many evenly spaced small darker dots fills the center of the battery and is labeled “ zinc (anode).” The very top of the battery has a thin grey curved surface over the central purple region. The curved surface above is labeled “Positive connection (plus).” At the base of the battery, an orange structure, labeled “Protective cap,” is located beneath the purple and blue central regions. This structure holds a grey structure that looks like a nail with its head at the bottom and pointed end extending upward into the center of the battery. This nail-like structure is labeled “Current pick up.” At the very bottom of the battery is a thin grey surface that is held by the protective cap. This surface is labeled “Negative terminal (negative).”"/>
          <p:cNvPicPr>
            <a:picLocks noChangeAspect="1"/>
          </p:cNvPicPr>
          <p:nvPr/>
        </p:nvPicPr>
        <p:blipFill>
          <a:blip r:embed="rId2" cstate="email">
            <a:extLst>
              <a:ext uri="{28A0092B-C50C-407E-A947-70E740481C1C}">
                <a14:useLocalDpi xmlns:a14="http://schemas.microsoft.com/office/drawing/2010/main" val="0"/>
              </a:ext>
            </a:extLst>
          </a:blip>
          <a:srcRect t="-16015" b="-16015"/>
          <a:stretch>
            <a:fillRect/>
          </a:stretch>
        </p:blipFill>
        <p:spPr>
          <a:xfrm>
            <a:off x="782688" y="1108075"/>
            <a:ext cx="4030663" cy="5256213"/>
          </a:xfrm>
          <a:prstGeom prst="rect">
            <a:avLst/>
          </a:prstGeom>
        </p:spPr>
      </p:pic>
    </p:spTree>
    <p:extLst>
      <p:ext uri="{BB962C8B-B14F-4D97-AF65-F5344CB8AC3E}">
        <p14:creationId xmlns:p14="http://schemas.microsoft.com/office/powerpoint/2010/main" val="1868881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Electrochemistry</a:t>
            </a:r>
          </a:p>
        </p:txBody>
      </p:sp>
      <p:sp>
        <p:nvSpPr>
          <p:cNvPr id="3" name="Content Placeholder 2"/>
          <p:cNvSpPr>
            <a:spLocks noGrp="1"/>
          </p:cNvSpPr>
          <p:nvPr>
            <p:ph idx="1"/>
          </p:nvPr>
        </p:nvSpPr>
        <p:spPr/>
        <p:txBody>
          <a:bodyPr/>
          <a:lstStyle/>
          <a:p>
            <a:r>
              <a:rPr lang="en-US" b="1" dirty="0"/>
              <a:t>Electrochemistry</a:t>
            </a:r>
            <a:r>
              <a:rPr lang="en-US" dirty="0"/>
              <a:t> is the study of the interconversion of electrical and chemical energy.</a:t>
            </a:r>
          </a:p>
          <a:p>
            <a:pPr lvl="1"/>
            <a:r>
              <a:rPr lang="en-US" dirty="0"/>
              <a:t>The chemical reactions involve electron transfer.</a:t>
            </a:r>
          </a:p>
          <a:p>
            <a:endParaRPr lang="en-US" dirty="0"/>
          </a:p>
          <a:p>
            <a:r>
              <a:rPr lang="en-US" b="1" dirty="0"/>
              <a:t>Electricity: </a:t>
            </a:r>
            <a:r>
              <a:rPr lang="en-US" dirty="0"/>
              <a:t>The presence and flow of electrical charge. </a:t>
            </a:r>
          </a:p>
          <a:p>
            <a:endParaRPr lang="en-US" dirty="0"/>
          </a:p>
          <a:p>
            <a:r>
              <a:rPr lang="en-US" dirty="0"/>
              <a:t>Electrons or ions may carry the charge. </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5946773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81263" y="365127"/>
            <a:ext cx="8034087" cy="424583"/>
          </a:xfrm>
        </p:spPr>
        <p:txBody>
          <a:bodyPr/>
          <a:lstStyle/>
          <a:p>
            <a:r>
              <a:rPr lang="en-US" dirty="0"/>
              <a:t>Figure 17.11</a:t>
            </a:r>
          </a:p>
        </p:txBody>
      </p:sp>
      <p:sp>
        <p:nvSpPr>
          <p:cNvPr id="7" name="Figure Legend"/>
          <p:cNvSpPr>
            <a:spLocks noGrp="1"/>
          </p:cNvSpPr>
          <p:nvPr>
            <p:ph idx="13"/>
          </p:nvPr>
        </p:nvSpPr>
        <p:spPr>
          <a:xfrm>
            <a:off x="481263" y="4918365"/>
            <a:ext cx="8034087" cy="1271731"/>
          </a:xfrm>
        </p:spPr>
        <p:txBody>
          <a:bodyPr>
            <a:normAutofit/>
          </a:bodyPr>
          <a:lstStyle/>
          <a:p>
            <a:r>
              <a:rPr lang="en-US" sz="1600" dirty="0" err="1"/>
              <a:t>NiCd</a:t>
            </a:r>
            <a:r>
              <a:rPr lang="en-US" sz="1600" dirty="0"/>
              <a:t> batteries use a “jelly-roll” design that significantly increases the amount of current the battery can deliver as compared to a similar-sized alkaline battery.</a:t>
            </a:r>
          </a:p>
        </p:txBody>
      </p:sp>
      <p:pic>
        <p:nvPicPr>
          <p:cNvPr id="8" name="Figure" descr="A diagram is shown of a cross section of a nickel cadmium battery. This battery is in a cylindrical shape. An outer red layer is labeled “case.” Just inside this layer is a thin, dark grey layer which is labeled at the bottom of the cylinder as “Negative electrode collector.” A silver rod extends upward through the center of the battery, which is surrounded by alternating layers, shown as vertical repeating bands, of yellow, purple, yellow, and blue. A slightly darker grey narrow band extends across the top of these alternating bands, which is labeled “Positive electrode collector.” A thin light grey band appears at the very bottom of the cylinder, which is labeled “Metal bottom cover (negative).” A small grey and white striped rectangular structure is present at the top of the central silver cylinder, which is labeled “Safety valve.” Above this is an orange layer that curves upward over the safety valve, which is labeled “Insulation ring.” Above this is a thin light grey layer that projects upward slightly at the center, which is labeled “Metal top cover (plus).” A light grey arrow points to a rectangle to the right that illustrates the layers at the center of the battery under magnification. From the central silver rod, the layers shown repeat the alternating pattern yellow, blue, yellow, and purple three times, with a final yellow layer covering the last purple layer. The outermost purple layer is labeled “Negative electrode.” The yellow layer beneath it is labeled “Separator.” The blue layer just inside is labeled “Positive electrode.”"/>
          <p:cNvPicPr>
            <a:picLocks noChangeAspect="1"/>
          </p:cNvPicPr>
          <p:nvPr/>
        </p:nvPicPr>
        <p:blipFill>
          <a:blip r:embed="rId2" cstate="email">
            <a:extLst>
              <a:ext uri="{28A0092B-C50C-407E-A947-70E740481C1C}">
                <a14:useLocalDpi xmlns:a14="http://schemas.microsoft.com/office/drawing/2010/main" val="0"/>
              </a:ext>
            </a:extLst>
          </a:blip>
          <a:srcRect l="-23096" r="-23096"/>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41769917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71638" y="365127"/>
            <a:ext cx="8043712" cy="424583"/>
          </a:xfrm>
        </p:spPr>
        <p:txBody>
          <a:bodyPr/>
          <a:lstStyle/>
          <a:p>
            <a:r>
              <a:rPr lang="en-US" dirty="0"/>
              <a:t>Figure 17.12</a:t>
            </a:r>
          </a:p>
        </p:txBody>
      </p:sp>
      <p:sp>
        <p:nvSpPr>
          <p:cNvPr id="7" name="Figure Legend"/>
          <p:cNvSpPr>
            <a:spLocks noGrp="1"/>
          </p:cNvSpPr>
          <p:nvPr>
            <p:ph idx="13"/>
          </p:nvPr>
        </p:nvSpPr>
        <p:spPr>
          <a:xfrm>
            <a:off x="471638" y="4918365"/>
            <a:ext cx="8043712" cy="1271731"/>
          </a:xfrm>
        </p:spPr>
        <p:txBody>
          <a:bodyPr>
            <a:normAutofit/>
          </a:bodyPr>
          <a:lstStyle/>
          <a:p>
            <a:r>
              <a:rPr lang="en-US" sz="1600" dirty="0"/>
              <a:t>In a lithium ion battery, charge flows between the electrodes as the lithium ions move between the anode and cathode.</a:t>
            </a:r>
          </a:p>
        </p:txBody>
      </p:sp>
      <p:pic>
        <p:nvPicPr>
          <p:cNvPr id="8" name="Figure" descr="This figure shows a model of the flow of charge in a lithium ion battery. At the left, an approximately cubic structure formed by alternating red, grey, and purple spheres is labeled below as “Positive electrode.” The purple spheres are identified by the label “lithium.” The grey spheres are identified by the label “Metal.” The red spheres are identified by the label “oxygen.” Above this structure is the label “Charge” followed by a right pointing green arrow. At the right is a figure with layers of black interconnected spheres with purple spheres located in gaps between the layers. The black layers are labeled “Graphite layers.” Below the purple and black structure is the label “Negative electrode.” Above is the label “Discharge,” which is preceded by a blue arrow which points left. At the center of the diagram between the two structures are six purple spheres which are each labeled with a plus symbol. Three curved green arrows extend from the red, purple, and grey structure to each of the three closest purple plus labeled spheres. Green curved arrows extend from the right side of the upper and lower of these three purple plus labeled spheres to the black and purple layered structure. Three blue arrows extend from the purple and black layered structure to the remaining three purple plus labeled spheres at the center of the diagram. The base of each arrow has a circle formed by a dashed curved line in the layered structure. The lowest of the three purple plus marked spheres reached by the blue arrows has a second blue arrow extending from its left side which points to a purple sphere in the purple, green, and grey structure."/>
          <p:cNvPicPr>
            <a:picLocks noChangeAspect="1"/>
          </p:cNvPicPr>
          <p:nvPr/>
        </p:nvPicPr>
        <p:blipFill>
          <a:blip r:embed="rId2" cstate="email">
            <a:extLst>
              <a:ext uri="{28A0092B-C50C-407E-A947-70E740481C1C}">
                <a14:useLocalDpi xmlns:a14="http://schemas.microsoft.com/office/drawing/2010/main" val="0"/>
              </a:ext>
            </a:extLst>
          </a:blip>
          <a:srcRect t="-8178" b="-8178"/>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42007025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71638" y="365127"/>
            <a:ext cx="8043712" cy="424583"/>
          </a:xfrm>
        </p:spPr>
        <p:txBody>
          <a:bodyPr/>
          <a:lstStyle/>
          <a:p>
            <a:r>
              <a:rPr lang="en-US" dirty="0"/>
              <a:t>Figure 17.13</a:t>
            </a:r>
          </a:p>
        </p:txBody>
      </p:sp>
      <p:sp>
        <p:nvSpPr>
          <p:cNvPr id="7" name="Figure Legend"/>
          <p:cNvSpPr>
            <a:spLocks noGrp="1"/>
          </p:cNvSpPr>
          <p:nvPr>
            <p:ph idx="13"/>
          </p:nvPr>
        </p:nvSpPr>
        <p:spPr>
          <a:xfrm>
            <a:off x="471638" y="4918365"/>
            <a:ext cx="8043712" cy="1271731"/>
          </a:xfrm>
        </p:spPr>
        <p:txBody>
          <a:bodyPr>
            <a:normAutofit/>
          </a:bodyPr>
          <a:lstStyle/>
          <a:p>
            <a:r>
              <a:rPr lang="en-US" sz="1600" dirty="0"/>
              <a:t>The lead acid battery in your automobile consists of six cells connected in series to give 12 V.</a:t>
            </a:r>
          </a:p>
        </p:txBody>
      </p:sp>
      <p:pic>
        <p:nvPicPr>
          <p:cNvPr id="8" name="Figure" descr="A diagram of a lead acid battery is shown. A black outer casing, which is labeled “Protective casing” is in the form of a rectangular prism. Grey cylindrical projections extend upward from the upper surface of the battery in the back left and back right corners. At the back right corner, the projection is labeled “Positive terminal.” At the back right corner, the projection is labeled “Negative terminal.” The bottom layer of the battery diagram is a dark green color, which is labeled “Dilute H subscript 2 S O subscript 4.” A blue outer covering extends upward from this region near the top of the battery. Inside, alternating grey and white vertical “sheets” are packed together in repeating units within the battery. The battery has the sides cut away to show three of these repeating units which are separated by black vertical dividers, which are labeled as “cell dividers.” The grey layers in the repeating units are labeled “Negative electrode (lead).” The white layers are labeled “Postive electrode (lead dioxide).”"/>
          <p:cNvPicPr>
            <a:picLocks noChangeAspect="1"/>
          </p:cNvPicPr>
          <p:nvPr/>
        </p:nvPicPr>
        <p:blipFill>
          <a:blip r:embed="rId2" cstate="email">
            <a:extLst>
              <a:ext uri="{28A0092B-C50C-407E-A947-70E740481C1C}">
                <a14:useLocalDpi xmlns:a14="http://schemas.microsoft.com/office/drawing/2010/main" val="0"/>
              </a:ext>
            </a:extLst>
          </a:blip>
          <a:srcRect l="-22535" r="-22535"/>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40556829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81263" y="365127"/>
            <a:ext cx="8034087" cy="424583"/>
          </a:xfrm>
        </p:spPr>
        <p:txBody>
          <a:bodyPr/>
          <a:lstStyle/>
          <a:p>
            <a:r>
              <a:rPr lang="en-US" dirty="0"/>
              <a:t>Figure 17.14</a:t>
            </a:r>
          </a:p>
        </p:txBody>
      </p:sp>
      <p:sp>
        <p:nvSpPr>
          <p:cNvPr id="7" name="Figure Legend"/>
          <p:cNvSpPr>
            <a:spLocks noGrp="1"/>
          </p:cNvSpPr>
          <p:nvPr>
            <p:ph idx="13"/>
          </p:nvPr>
        </p:nvSpPr>
        <p:spPr>
          <a:xfrm>
            <a:off x="471639" y="5221995"/>
            <a:ext cx="8043712" cy="968101"/>
          </a:xfrm>
        </p:spPr>
        <p:txBody>
          <a:bodyPr>
            <a:normAutofit/>
          </a:bodyPr>
          <a:lstStyle/>
          <a:p>
            <a:r>
              <a:rPr lang="en-US" sz="1600" dirty="0"/>
              <a:t>In this hydrogen fuel-cell schematic, oxygen from the air reacts with hydrogen, producing water and electricity.</a:t>
            </a:r>
          </a:p>
        </p:txBody>
      </p:sp>
      <p:pic>
        <p:nvPicPr>
          <p:cNvPr id="14338" name="Picture 2" descr="A diagram is shown of a hydrogen fuel cell. At the center is a vertical rectangle which is shaded dark gray and labeled “Electrolyte.” This region has two labels for H superscript plus in it. To the right and left are narrow vertical rectangles shaded light gray. The one to the right is labeled “Cathode” and the one to the left is labeled “Anode.” To the left of the left-most light gray region is a white region shaped like a closed left bracket. A yellow arrow points in to the white region with the label to show “Fuel In.” In the middle of the white area are two yellow arrows pointing toward the gray shading labeled “H subscript 2.” At the bottom of the white region is a yellow arrow pointing out that is labeled “Excess Fuel.” On the right side is another white region that makes a right closed bracket shape. There are two arrows with the label “Air In” and “H subscript 2 O” in the upper left side of this area pointing in. One arrow is light blue and one is dark blue. In the middle to the white area is a light blue arrow pointing toward the gray shading. The arrow is labeled “O subscript 2.” Below that are two dark blue arrows pointing out from the gray shading to the white area labeled “H subscript 2 O.” At the bottom of the white region are the light blue arrow for O subscript 2 and the dark blue arrow for H subscript 2 O pointing out. This is labeled “Unused Gases Out.” Black line segments extend upward from the light gray shaded regions. These line segments are connected by a horizontal segment that has a curly shape in a circle at the center. This shape is labeled “Electric Current.” In the left light gray shaded region above the yellow arrows is a red arrow pointing up, the label e superscript minus above it, and then another red arrow. The black line segment above this area also has the label e superscript minus. Where the line turns right to connect to the Electric Current shape is a right-facing red arrow. On the other side of the shape where the line turns downward to connect to the other light gray shaded region is a red downward-facing arrow. Below that arrow in the light gray region is the label e superscript minus, followed by a red down arrow, followed by another e superscript minus label that stops before the light blue arrow pointing in to the shaded area."/>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128219" y="1180928"/>
            <a:ext cx="4873377" cy="3653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86234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17.6 Corrosion</a:t>
            </a:r>
          </a:p>
          <a:p>
            <a:pPr lvl="1"/>
            <a:r>
              <a:rPr lang="en-US" dirty="0"/>
              <a:t>Define corrosion</a:t>
            </a:r>
          </a:p>
          <a:p>
            <a:pPr lvl="1"/>
            <a:r>
              <a:rPr lang="en-US" dirty="0"/>
              <a:t>List some of the methods used to prevent or slow corrosion</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16695004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62013" y="365127"/>
            <a:ext cx="8053337" cy="424583"/>
          </a:xfrm>
        </p:spPr>
        <p:txBody>
          <a:bodyPr/>
          <a:lstStyle/>
          <a:p>
            <a:r>
              <a:rPr lang="en-US" dirty="0"/>
              <a:t>Figure 17.15</a:t>
            </a:r>
          </a:p>
        </p:txBody>
      </p:sp>
      <p:sp>
        <p:nvSpPr>
          <p:cNvPr id="7" name="Figure Legend"/>
          <p:cNvSpPr>
            <a:spLocks noGrp="1"/>
          </p:cNvSpPr>
          <p:nvPr>
            <p:ph idx="13"/>
          </p:nvPr>
        </p:nvSpPr>
        <p:spPr>
          <a:xfrm>
            <a:off x="462013" y="4918365"/>
            <a:ext cx="8053337" cy="1271731"/>
          </a:xfrm>
        </p:spPr>
        <p:txBody>
          <a:bodyPr>
            <a:normAutofit/>
          </a:bodyPr>
          <a:lstStyle/>
          <a:p>
            <a:pPr>
              <a:buClr>
                <a:srgbClr val="6CB255"/>
              </a:buClr>
            </a:pPr>
            <a:r>
              <a:rPr lang="en-US" sz="1600" dirty="0"/>
              <a:t>(a) The Statue of Liberty is covered with a copper skin, and was originally brown, as shown in this painting. (b) Exposure to the elements has resulted in the formation of the blue-green patina seen today.</a:t>
            </a:r>
          </a:p>
        </p:txBody>
      </p:sp>
      <p:pic>
        <p:nvPicPr>
          <p:cNvPr id="8" name="Figure" descr="This figure contains two photos of the Statue of Liberty. Photo a appears to be an antique photo which shows the original brown color of the copper covered statue. Photo b shows the blue-green appearance of the statue today. In both photos, the statue is shown atop a building, with a body of water in the background."/>
          <p:cNvPicPr>
            <a:picLocks noChangeAspect="1"/>
          </p:cNvPicPr>
          <p:nvPr/>
        </p:nvPicPr>
        <p:blipFill>
          <a:blip r:embed="rId2" cstate="email">
            <a:extLst>
              <a:ext uri="{28A0092B-C50C-407E-A947-70E740481C1C}">
                <a14:useLocalDpi xmlns:a14="http://schemas.microsoft.com/office/drawing/2010/main" val="0"/>
              </a:ext>
            </a:extLst>
          </a:blip>
          <a:srcRect l="-27733" r="-27733"/>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16285672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71638" y="365127"/>
            <a:ext cx="8043712" cy="424583"/>
          </a:xfrm>
        </p:spPr>
        <p:txBody>
          <a:bodyPr/>
          <a:lstStyle/>
          <a:p>
            <a:r>
              <a:rPr lang="en-US" dirty="0"/>
              <a:t>Figure 17.16</a:t>
            </a:r>
          </a:p>
        </p:txBody>
      </p:sp>
      <p:sp>
        <p:nvSpPr>
          <p:cNvPr id="7" name="Figure Legend"/>
          <p:cNvSpPr>
            <a:spLocks noGrp="1"/>
          </p:cNvSpPr>
          <p:nvPr>
            <p:ph idx="13"/>
          </p:nvPr>
        </p:nvSpPr>
        <p:spPr>
          <a:xfrm>
            <a:off x="471638" y="4918365"/>
            <a:ext cx="8043712" cy="1271731"/>
          </a:xfrm>
        </p:spPr>
        <p:txBody>
          <a:bodyPr>
            <a:normAutofit/>
          </a:bodyPr>
          <a:lstStyle/>
          <a:p>
            <a:r>
              <a:rPr lang="en-US" sz="1600" dirty="0"/>
              <a:t>Corrosion can occur when a painted iron or steel surface is exposed to the environment by a scratch through the paint. A galvanic cell results that may be approximated by the simplified cell schematic Fe(</a:t>
            </a:r>
            <a:r>
              <a:rPr lang="en-US" sz="1600" i="1" dirty="0"/>
              <a:t>s</a:t>
            </a:r>
            <a:r>
              <a:rPr lang="en-US" sz="1600" dirty="0"/>
              <a:t>) | Fe</a:t>
            </a:r>
            <a:r>
              <a:rPr lang="en-US" sz="1600" baseline="30000" dirty="0"/>
              <a:t>2+</a:t>
            </a:r>
            <a:r>
              <a:rPr lang="en-US" sz="1600" dirty="0"/>
              <a:t>(</a:t>
            </a:r>
            <a:r>
              <a:rPr lang="en-US" sz="1600" i="1" dirty="0" err="1"/>
              <a:t>aq</a:t>
            </a:r>
            <a:r>
              <a:rPr lang="en-US" sz="1600" dirty="0"/>
              <a:t>) ||O</a:t>
            </a:r>
            <a:r>
              <a:rPr lang="en-US" sz="1600" baseline="-25000" dirty="0"/>
              <a:t>2</a:t>
            </a:r>
            <a:r>
              <a:rPr lang="en-US" sz="1600" dirty="0"/>
              <a:t>(</a:t>
            </a:r>
            <a:r>
              <a:rPr lang="en-US" sz="1600" i="1" dirty="0" err="1"/>
              <a:t>aq</a:t>
            </a:r>
            <a:r>
              <a:rPr lang="en-US" sz="1600" dirty="0"/>
              <a:t>), H</a:t>
            </a:r>
            <a:r>
              <a:rPr lang="en-US" sz="1600" baseline="-25000" dirty="0"/>
              <a:t>2</a:t>
            </a:r>
            <a:r>
              <a:rPr lang="en-US" sz="1600" dirty="0"/>
              <a:t>O(</a:t>
            </a:r>
            <a:r>
              <a:rPr lang="en-US" sz="1600" i="1" dirty="0"/>
              <a:t>l</a:t>
            </a:r>
            <a:r>
              <a:rPr lang="en-US" sz="1600" dirty="0"/>
              <a:t>) | Fe(</a:t>
            </a:r>
            <a:r>
              <a:rPr lang="en-US" sz="1600" i="1" dirty="0"/>
              <a:t>s</a:t>
            </a:r>
            <a:r>
              <a:rPr lang="en-US" sz="1600" dirty="0"/>
              <a:t>).</a:t>
            </a:r>
          </a:p>
        </p:txBody>
      </p:sp>
      <p:pic>
        <p:nvPicPr>
          <p:cNvPr id="8" name="Figure" descr="A grey rectangle, labeled “iron,” is shown with thin purple layers, labeled “Paint layer,” at its upper and lower surfaces. A gap in the upper purple layer at the upper left of the diagram is labeled “Cathodic site.” A blue droplet labeled “water” is positioned on top of the gap. A curved arrow extends from a space above the droplet to the surface of the grey region and into the water droplet. The base of the arrow is labeled “O subscript 2” and the tip of the arrow is labeled “H subscript 2 O.” A gap to the right and on the bottom side of the grey region shows that some of the grey region is gone from the region beneath the purple layer. A water droplet covers this gap and extends into the open space in the grey rectangle. The label “F e superscript 2 positive” is at the center of the droplet. A curved arrow points from the edge of the grey area below to the label. A second curved arrow extends from the F e superscript 2 positive arrow to a rust brown chunk on the lower surface of the purple layer at the edge of the water droplet. A curved arrow extends from O subscript 2 outside the droplet into the droplet to the rust brown chunk. The grey region at the lower right portion of the diagram is labeled “Anodic site.” An arrow extends from the anodic site toward the cathodic site, which is labeled “e superscript negative.”"/>
          <p:cNvPicPr>
            <a:picLocks noChangeAspect="1"/>
          </p:cNvPicPr>
          <p:nvPr/>
        </p:nvPicPr>
        <p:blipFill>
          <a:blip r:embed="rId2" cstate="email">
            <a:extLst>
              <a:ext uri="{28A0092B-C50C-407E-A947-70E740481C1C}">
                <a14:useLocalDpi xmlns:a14="http://schemas.microsoft.com/office/drawing/2010/main" val="0"/>
              </a:ext>
            </a:extLst>
          </a:blip>
          <a:srcRect l="-9068" r="-9068"/>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78684765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62013" y="365127"/>
            <a:ext cx="8053337" cy="424583"/>
          </a:xfrm>
        </p:spPr>
        <p:txBody>
          <a:bodyPr/>
          <a:lstStyle/>
          <a:p>
            <a:r>
              <a:rPr lang="en-US" dirty="0"/>
              <a:t>Figure 17.17</a:t>
            </a:r>
          </a:p>
        </p:txBody>
      </p:sp>
      <p:sp>
        <p:nvSpPr>
          <p:cNvPr id="7" name="Figure Legend"/>
          <p:cNvSpPr>
            <a:spLocks noGrp="1"/>
          </p:cNvSpPr>
          <p:nvPr>
            <p:ph idx="13"/>
          </p:nvPr>
        </p:nvSpPr>
        <p:spPr>
          <a:xfrm>
            <a:off x="462013" y="4918365"/>
            <a:ext cx="8053337" cy="1271731"/>
          </a:xfrm>
        </p:spPr>
        <p:txBody>
          <a:bodyPr>
            <a:normAutofit/>
          </a:bodyPr>
          <a:lstStyle/>
          <a:p>
            <a:r>
              <a:rPr lang="en-US" sz="1600" dirty="0"/>
              <a:t>Cathodic protection is a useful approach to electrochemically preventing corrosion of underground storage tanks.</a:t>
            </a:r>
          </a:p>
        </p:txBody>
      </p:sp>
      <p:pic>
        <p:nvPicPr>
          <p:cNvPr id="15362" name="Picture 2" descr="A diagram is shown of an underground storage tank system. Underground is a metal tank-like structure, labeled “Sacrificial anode” which is vertically oriented. M g is on the tank, followed by a right arrow, followed by M g superscript 2 plus. A black line extends upward from the center of the tank, but stays underground. A horizontal black line segment continues right underground. 2 e superscript minus is followed by an arrow that points right below the line segment. A vertical black line segment leads downward to a horizontal grey tank which is labeled “Object to be protected (cathode).” 2 e subscript minus is on the tank with an arrow pointing from it to the ground below the tank. Below that arrow is “2 H superscript plus plus O subscript 2 arrow 2 H subscript 2 O.”"/>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153844" y="1257300"/>
            <a:ext cx="6723215" cy="3253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5719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17.7 Electrolysis</a:t>
            </a:r>
          </a:p>
          <a:p>
            <a:pPr lvl="1"/>
            <a:r>
              <a:rPr lang="en-US" dirty="0"/>
              <a:t>Describe the process of electrolysis</a:t>
            </a:r>
          </a:p>
          <a:p>
            <a:pPr lvl="1"/>
            <a:r>
              <a:rPr lang="en-US" dirty="0"/>
              <a:t>Compare the operation of electrolytic cells with that of galvanic cells</a:t>
            </a:r>
          </a:p>
          <a:p>
            <a:pPr lvl="1"/>
            <a:r>
              <a:rPr lang="en-US" dirty="0"/>
              <a:t>Perform stoichiometric calculations for electrolytic processes</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2427198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71638" y="365127"/>
            <a:ext cx="8043712" cy="424583"/>
          </a:xfrm>
        </p:spPr>
        <p:txBody>
          <a:bodyPr/>
          <a:lstStyle/>
          <a:p>
            <a:r>
              <a:rPr lang="en-US" dirty="0"/>
              <a:t>Figure 17.18</a:t>
            </a:r>
          </a:p>
        </p:txBody>
      </p:sp>
      <p:sp>
        <p:nvSpPr>
          <p:cNvPr id="7" name="Figure Legend"/>
          <p:cNvSpPr>
            <a:spLocks noGrp="1"/>
          </p:cNvSpPr>
          <p:nvPr>
            <p:ph idx="13"/>
          </p:nvPr>
        </p:nvSpPr>
        <p:spPr>
          <a:xfrm>
            <a:off x="471638" y="4918365"/>
            <a:ext cx="8043712" cy="1271731"/>
          </a:xfrm>
        </p:spPr>
        <p:txBody>
          <a:bodyPr>
            <a:normAutofit/>
          </a:bodyPr>
          <a:lstStyle/>
          <a:p>
            <a:r>
              <a:rPr lang="en-US" sz="1600" dirty="0"/>
              <a:t>Cells of this sort (a cell for the electrolysis of molten sodium chloride) are used in the </a:t>
            </a:r>
            <a:r>
              <a:rPr lang="en-US" sz="1600" i="1" dirty="0"/>
              <a:t>Downs process</a:t>
            </a:r>
            <a:r>
              <a:rPr lang="en-US" sz="1600" dirty="0"/>
              <a:t> for production of sodium and chlorine, and they typically use iron cathodes and carbon anodes.</a:t>
            </a:r>
          </a:p>
        </p:txBody>
      </p:sp>
      <p:pic>
        <p:nvPicPr>
          <p:cNvPr id="8" name="Figure" descr="This diagram shows a tank containing a light blue liquid, labeled “Molten N a C l.” A vertical dark grey divider with small, evenly distributed dark dots, labeled “Porous screen” is located at the center of the tank dividing it into two halves. Dark grey bars are positioned at the center of each of the halves of the tank. The bar on the left, which is labeled “Anode” has green bubbles originating from it. The bar on the right which is labeled “Cathode” has light grey bubbles originating from it. An arrow points left from the center of the tank toward the anode, which is labeled “C l superscript negative.” An arrow points right from the center of the tank toward the cathode, which is labeled “N a superscript plus.” A line extends from the tops of the anode and cathode to a rectangle centrally placed above the tank which is labeled “Voltage source.” An arrow extends upward above the anode to the left of the line which is labeled “e superscript negative.” A plus symbol is located to the left of the voltage source and a negative sign it located to its right. An arrow points downward along the line segment leading to the cathode. This arrow is labeled “e superscript negative.” The left side of below the diagram is the label “2 C l superscript negative right pointing arrow C l subscript 2 ( g ) plus 2 e superscript negative.” At the right, below the diagram is the label “2 N a superscript plus plus 2 e superscript negative right pointing arrow 2 N a ( l ).”"/>
          <p:cNvPicPr>
            <a:picLocks noChangeAspect="1"/>
          </p:cNvPicPr>
          <p:nvPr/>
        </p:nvPicPr>
        <p:blipFill>
          <a:blip r:embed="rId2" cstate="email">
            <a:extLst>
              <a:ext uri="{28A0092B-C50C-407E-A947-70E740481C1C}">
                <a14:useLocalDpi xmlns:a14="http://schemas.microsoft.com/office/drawing/2010/main" val="0"/>
              </a:ext>
            </a:extLst>
          </a:blip>
          <a:srcRect l="-32222" r="-32222"/>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77628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of Redox Chemistry</a:t>
            </a:r>
          </a:p>
        </p:txBody>
      </p:sp>
      <p:sp>
        <p:nvSpPr>
          <p:cNvPr id="3" name="Content Placeholder 2"/>
          <p:cNvSpPr>
            <a:spLocks noGrp="1"/>
          </p:cNvSpPr>
          <p:nvPr>
            <p:ph idx="1"/>
          </p:nvPr>
        </p:nvSpPr>
        <p:spPr>
          <a:xfrm>
            <a:off x="628650" y="955965"/>
            <a:ext cx="7886700" cy="4909576"/>
          </a:xfrm>
        </p:spPr>
        <p:txBody>
          <a:bodyPr>
            <a:normAutofit/>
          </a:bodyPr>
          <a:lstStyle/>
          <a:p>
            <a:r>
              <a:rPr lang="en-US" b="1" dirty="0"/>
              <a:t>Oxidation</a:t>
            </a:r>
          </a:p>
          <a:p>
            <a:pPr lvl="1"/>
            <a:r>
              <a:rPr lang="en-US" dirty="0"/>
              <a:t>Loss of electrons</a:t>
            </a:r>
          </a:p>
          <a:p>
            <a:pPr lvl="1"/>
            <a:r>
              <a:rPr lang="en-US" dirty="0"/>
              <a:t>Electrons are produced</a:t>
            </a:r>
          </a:p>
          <a:p>
            <a:pPr lvl="1"/>
            <a:r>
              <a:rPr lang="en-US" dirty="0"/>
              <a:t>The species is oxidized</a:t>
            </a:r>
          </a:p>
          <a:p>
            <a:endParaRPr lang="en-US" dirty="0"/>
          </a:p>
          <a:p>
            <a:r>
              <a:rPr lang="en-US" b="1" dirty="0"/>
              <a:t>Reduction</a:t>
            </a:r>
          </a:p>
          <a:p>
            <a:pPr lvl="1"/>
            <a:r>
              <a:rPr lang="en-US" dirty="0"/>
              <a:t>Gain of electrons</a:t>
            </a:r>
          </a:p>
          <a:p>
            <a:pPr lvl="1"/>
            <a:r>
              <a:rPr lang="en-US" dirty="0"/>
              <a:t>Electrons are consumed</a:t>
            </a:r>
          </a:p>
          <a:p>
            <a:pPr lvl="1"/>
            <a:r>
              <a:rPr lang="en-US" dirty="0"/>
              <a:t>The species is reduced </a:t>
            </a:r>
          </a:p>
          <a:p>
            <a:endParaRPr lang="en-US" dirty="0"/>
          </a:p>
          <a:p>
            <a:r>
              <a:rPr lang="en-US" b="1" dirty="0"/>
              <a:t>Redox Reaction</a:t>
            </a:r>
          </a:p>
          <a:p>
            <a:pPr lvl="1"/>
            <a:r>
              <a:rPr lang="en-US" dirty="0"/>
              <a:t>Oxidation and reduction occur simultaneously</a:t>
            </a:r>
          </a:p>
          <a:p>
            <a:endParaRPr lang="en-US" dirty="0"/>
          </a:p>
        </p:txBody>
      </p:sp>
    </p:spTree>
    <p:extLst>
      <p:ext uri="{BB962C8B-B14F-4D97-AF65-F5344CB8AC3E}">
        <p14:creationId xmlns:p14="http://schemas.microsoft.com/office/powerpoint/2010/main" val="16118764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81263" y="365126"/>
            <a:ext cx="8034087" cy="466148"/>
          </a:xfrm>
        </p:spPr>
        <p:txBody>
          <a:bodyPr>
            <a:normAutofit/>
          </a:bodyPr>
          <a:lstStyle/>
          <a:p>
            <a:r>
              <a:rPr lang="en-US" dirty="0">
                <a:solidFill>
                  <a:srgbClr val="6CB255"/>
                </a:solidFill>
              </a:rPr>
              <a:t>Figure 17.19</a:t>
            </a:r>
          </a:p>
        </p:txBody>
      </p:sp>
      <p:sp>
        <p:nvSpPr>
          <p:cNvPr id="14" name="Figure Legend"/>
          <p:cNvSpPr>
            <a:spLocks noGrp="1"/>
          </p:cNvSpPr>
          <p:nvPr>
            <p:ph sz="half" idx="2"/>
          </p:nvPr>
        </p:nvSpPr>
        <p:spPr>
          <a:xfrm>
            <a:off x="4606925" y="1107617"/>
            <a:ext cx="3913188" cy="5256973"/>
          </a:xfrm>
          <a:ln>
            <a:noFill/>
          </a:ln>
        </p:spPr>
        <p:txBody>
          <a:bodyPr>
            <a:noAutofit/>
          </a:bodyPr>
          <a:lstStyle/>
          <a:p>
            <a:pPr marL="0" indent="0">
              <a:buNone/>
            </a:pPr>
            <a:r>
              <a:rPr lang="en-US" sz="1600" dirty="0"/>
              <a:t>The electrolysis of water produces stoichiometric amounts of oxygen gas at the anode and hydrogen at the anode.</a:t>
            </a:r>
            <a:endParaRPr lang="en-US" sz="1600" dirty="0">
              <a:solidFill>
                <a:schemeClr val="tx1"/>
              </a:solidFill>
            </a:endParaRPr>
          </a:p>
        </p:txBody>
      </p:sp>
      <p:pic>
        <p:nvPicPr>
          <p:cNvPr id="7" name="Figure" descr="This figure shows an apparatus used for electrolysis. A central chamber with an open top has a vertical column extending below that is nearly full of a clear, colorless liquid, which is labeled “H subscript 2 O plus H subscript 2 S O subscript 4.” A horizontal tube in the apparatus connects the central region to vertical columns to the left and right, each of which has a valve or stopcock at the top and a stoppered bottom. On the left, the stopper at the bottom has a small brown square connected just above it in the liquid. The square is labeled “Anode plus.” A black wire extends from the stopper at the left to a rectangle which is labeled “Voltage source” on to the stopper at the right. The left side of the rectangle is labeled with a plus symbol and the right side is labeled with a negative sign. The stopper on the right also has a brown square connected to it which is in the liquid in the apparatus. This square is labeled “Cathode negative.” The level of the solution on the left arm or tube of the apparatus is significantly higher than the level of the right arm. Bubbles are present near the surface of the liquid on each side of the apparatus, with the bubbles labeled as “O subscript 2 ( g )” on the left and “H subscript 2 ( g )” on the right."/>
          <p:cNvPicPr>
            <a:picLocks noChangeAspect="1"/>
          </p:cNvPicPr>
          <p:nvPr/>
        </p:nvPicPr>
        <p:blipFill>
          <a:blip r:embed="rId2" cstate="email">
            <a:extLst>
              <a:ext uri="{28A0092B-C50C-407E-A947-70E740481C1C}">
                <a14:useLocalDpi xmlns:a14="http://schemas.microsoft.com/office/drawing/2010/main" val="0"/>
              </a:ext>
            </a:extLst>
          </a:blip>
          <a:srcRect l="-11548" r="-11548"/>
          <a:stretch>
            <a:fillRect/>
          </a:stretch>
        </p:blipFill>
        <p:spPr>
          <a:xfrm>
            <a:off x="457200" y="1108075"/>
            <a:ext cx="4032250" cy="5256213"/>
          </a:xfrm>
          <a:prstGeom prst="rect">
            <a:avLst/>
          </a:prstGeom>
        </p:spPr>
      </p:pic>
    </p:spTree>
    <p:extLst>
      <p:ext uri="{BB962C8B-B14F-4D97-AF65-F5344CB8AC3E}">
        <p14:creationId xmlns:p14="http://schemas.microsoft.com/office/powerpoint/2010/main" val="40581103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71638" y="365127"/>
            <a:ext cx="8043712" cy="424583"/>
          </a:xfrm>
        </p:spPr>
        <p:txBody>
          <a:bodyPr/>
          <a:lstStyle/>
          <a:p>
            <a:r>
              <a:rPr lang="en-US" dirty="0"/>
              <a:t>Figure 17.20</a:t>
            </a:r>
          </a:p>
        </p:txBody>
      </p:sp>
      <p:sp>
        <p:nvSpPr>
          <p:cNvPr id="7" name="Figure Legend"/>
          <p:cNvSpPr>
            <a:spLocks noGrp="1"/>
          </p:cNvSpPr>
          <p:nvPr>
            <p:ph idx="13"/>
          </p:nvPr>
        </p:nvSpPr>
        <p:spPr>
          <a:xfrm>
            <a:off x="471638" y="4918365"/>
            <a:ext cx="8043712" cy="1271731"/>
          </a:xfrm>
        </p:spPr>
        <p:txBody>
          <a:bodyPr>
            <a:normAutofit/>
          </a:bodyPr>
          <a:lstStyle/>
          <a:p>
            <a:r>
              <a:rPr lang="en-US" sz="1600" dirty="0"/>
              <a:t>This schematic shows an electrolytic cell for silver plating eating utensils.</a:t>
            </a:r>
          </a:p>
        </p:txBody>
      </p:sp>
      <p:pic>
        <p:nvPicPr>
          <p:cNvPr id="8" name="Figure" descr="This figure contains a diagram of an electrochemical cell. One beakers is shown that is just over half full. The beaker contains a clear, colorless solution that is labeled “A g N O subscript 3 ( a q ).” A silver strip is mostly submerged in the liquid on the left. This strip is labeled “Silver (anode).” The top of the strip is labeled with a red plus symbol. An arrow points right from the surface of the metal strip into the solution to the label “A g superscript plus” to the right. A spoon is similarly suspended in the solution and is labeled “Spoon (cathode).” It is labeled with a black negative sign on the tip of the spoon’s handle above the surface of the liquid. An arrow extends from the label “A g superscript plus” to the spoon on the right. A wire extends from the top of the spoon and the strip to a rectangle labeled “Voltage source.” An arrow points upward from silver strip which is labeled “e superscript negative.” Similarly, an arrow points down at the right to the surface of the spoon which is also labeled “e superscript negative.” A plus sign is shown just outside the voltage source to the left and a negative is shown to its right."/>
          <p:cNvPicPr>
            <a:picLocks noChangeAspect="1"/>
          </p:cNvPicPr>
          <p:nvPr/>
        </p:nvPicPr>
        <p:blipFill>
          <a:blip r:embed="rId2" cstate="email">
            <a:extLst>
              <a:ext uri="{28A0092B-C50C-407E-A947-70E740481C1C}">
                <a14:useLocalDpi xmlns:a14="http://schemas.microsoft.com/office/drawing/2010/main" val="0"/>
              </a:ext>
            </a:extLst>
          </a:blip>
          <a:srcRect l="-41437" r="-41437"/>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6114022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pyright"/>
          <p:cNvSpPr>
            <a:spLocks noGrp="1"/>
          </p:cNvSpPr>
          <p:nvPr>
            <p:ph sz="half" idx="1"/>
          </p:nvPr>
        </p:nvSpPr>
        <p:spPr>
          <a:xfrm>
            <a:off x="457200" y="1107617"/>
            <a:ext cx="8062912" cy="5256973"/>
          </a:xfrm>
        </p:spPr>
        <p:txBody>
          <a:bodyPr anchor="ctr">
            <a:noAutofit/>
          </a:bodyPr>
          <a:lstStyle/>
          <a:p>
            <a:pPr marL="0" indent="0">
              <a:buNone/>
            </a:pPr>
            <a:r>
              <a:rPr lang="en-US" sz="1600"/>
              <a:t>This OpenStax ancillary resource is © Rice University under a CC-BY 4.0 International license; it may be reproduced or modified but must be attributed to OpenStax, Rice University and any changes must be noted.</a:t>
            </a:r>
          </a:p>
          <a:p>
            <a:endParaRPr lang="en-US" sz="1600" dirty="0"/>
          </a:p>
        </p:txBody>
      </p:sp>
    </p:spTree>
    <p:extLst>
      <p:ext uri="{BB962C8B-B14F-4D97-AF65-F5344CB8AC3E}">
        <p14:creationId xmlns:p14="http://schemas.microsoft.com/office/powerpoint/2010/main" val="3444614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Oxidizing Agent and Reducing Agent</a:t>
            </a:r>
          </a:p>
        </p:txBody>
      </p:sp>
      <p:sp>
        <p:nvSpPr>
          <p:cNvPr id="3" name="Content Placeholder 2"/>
          <p:cNvSpPr>
            <a:spLocks noGrp="1"/>
          </p:cNvSpPr>
          <p:nvPr>
            <p:ph idx="1"/>
          </p:nvPr>
        </p:nvSpPr>
        <p:spPr>
          <a:xfrm>
            <a:off x="628650" y="955965"/>
            <a:ext cx="7886700" cy="4262806"/>
          </a:xfrm>
        </p:spPr>
        <p:txBody>
          <a:bodyPr>
            <a:normAutofit/>
          </a:bodyPr>
          <a:lstStyle/>
          <a:p>
            <a:r>
              <a:rPr lang="en-US" dirty="0"/>
              <a:t>Something must cause the species to be reduced.</a:t>
            </a:r>
          </a:p>
          <a:p>
            <a:pPr lvl="1"/>
            <a:r>
              <a:rPr lang="en-US" dirty="0"/>
              <a:t>This is the </a:t>
            </a:r>
            <a:r>
              <a:rPr lang="en-US" b="1" dirty="0"/>
              <a:t>reducing agent (reductant)</a:t>
            </a:r>
            <a:r>
              <a:rPr lang="en-US" dirty="0"/>
              <a:t>.</a:t>
            </a:r>
          </a:p>
          <a:p>
            <a:endParaRPr lang="en-US" dirty="0"/>
          </a:p>
          <a:p>
            <a:r>
              <a:rPr lang="en-US" dirty="0"/>
              <a:t>Something must cause the species to be oxidized. </a:t>
            </a:r>
          </a:p>
          <a:p>
            <a:pPr lvl="1"/>
            <a:r>
              <a:rPr lang="en-US" dirty="0"/>
              <a:t> This is the </a:t>
            </a:r>
            <a:r>
              <a:rPr lang="en-US" b="1" dirty="0"/>
              <a:t>oxidizing agent (oxidant)</a:t>
            </a:r>
            <a:r>
              <a:rPr lang="en-US" dirty="0"/>
              <a:t>.</a:t>
            </a:r>
          </a:p>
          <a:p>
            <a:endParaRPr lang="en-US" dirty="0"/>
          </a:p>
          <a:p>
            <a:r>
              <a:rPr lang="en-US" dirty="0"/>
              <a:t>Note that</a:t>
            </a:r>
          </a:p>
          <a:p>
            <a:pPr lvl="1"/>
            <a:r>
              <a:rPr lang="en-US" dirty="0"/>
              <a:t>The </a:t>
            </a:r>
            <a:r>
              <a:rPr lang="en-US" b="1" dirty="0"/>
              <a:t>oxidizing </a:t>
            </a:r>
            <a:r>
              <a:rPr lang="en-US" dirty="0"/>
              <a:t>agent is </a:t>
            </a:r>
            <a:r>
              <a:rPr lang="en-US" i="1" dirty="0"/>
              <a:t>reduced</a:t>
            </a:r>
            <a:r>
              <a:rPr lang="en-US" dirty="0"/>
              <a:t>.</a:t>
            </a:r>
          </a:p>
          <a:p>
            <a:pPr lvl="1"/>
            <a:r>
              <a:rPr lang="en-US" dirty="0"/>
              <a:t>The </a:t>
            </a:r>
            <a:r>
              <a:rPr lang="en-US" b="1" dirty="0"/>
              <a:t>reducing</a:t>
            </a:r>
            <a:r>
              <a:rPr lang="en-US" dirty="0"/>
              <a:t> agent is </a:t>
            </a:r>
            <a:r>
              <a:rPr lang="en-US" i="1" dirty="0"/>
              <a:t>oxidized</a:t>
            </a:r>
            <a:r>
              <a:rPr lang="en-US" dirty="0"/>
              <a:t>.</a:t>
            </a:r>
          </a:p>
          <a:p>
            <a:pPr lvl="1"/>
            <a:r>
              <a:rPr lang="en-US" dirty="0"/>
              <a:t>Both of these appear as reactants (not products) in the overall redox reaction. </a:t>
            </a:r>
          </a:p>
          <a:p>
            <a:endParaRPr lang="en-US" dirty="0"/>
          </a:p>
        </p:txBody>
      </p:sp>
    </p:spTree>
    <p:extLst>
      <p:ext uri="{BB962C8B-B14F-4D97-AF65-F5344CB8AC3E}">
        <p14:creationId xmlns:p14="http://schemas.microsoft.com/office/powerpoint/2010/main" val="3374857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Oxidation Number (or Oxidation State)</a:t>
            </a:r>
          </a:p>
        </p:txBody>
      </p:sp>
      <p:sp>
        <p:nvSpPr>
          <p:cNvPr id="3" name="Content Placeholder 2"/>
          <p:cNvSpPr>
            <a:spLocks noGrp="1"/>
          </p:cNvSpPr>
          <p:nvPr>
            <p:ph idx="1"/>
          </p:nvPr>
        </p:nvSpPr>
        <p:spPr>
          <a:xfrm>
            <a:off x="628650" y="955965"/>
            <a:ext cx="7886700" cy="4530435"/>
          </a:xfrm>
        </p:spPr>
        <p:txBody>
          <a:bodyPr>
            <a:normAutofit/>
          </a:bodyPr>
          <a:lstStyle/>
          <a:p>
            <a:r>
              <a:rPr lang="en-US" dirty="0"/>
              <a:t>The assignment of </a:t>
            </a:r>
            <a:r>
              <a:rPr lang="en-US" b="1" dirty="0"/>
              <a:t>oxidation numbers </a:t>
            </a:r>
            <a:r>
              <a:rPr lang="en-US" dirty="0"/>
              <a:t>allows one to determine what is being oxidized and what is being reduced. </a:t>
            </a:r>
          </a:p>
          <a:p>
            <a:endParaRPr lang="en-US" dirty="0"/>
          </a:p>
          <a:p>
            <a:r>
              <a:rPr lang="en-US" dirty="0"/>
              <a:t>For elements and monoatomic ions oxidation numbers are just the charge of the species.</a:t>
            </a:r>
          </a:p>
          <a:p>
            <a:endParaRPr lang="en-US" dirty="0"/>
          </a:p>
          <a:p>
            <a:r>
              <a:rPr lang="en-US" dirty="0"/>
              <a:t>In molecules and polyatomic ions, oxidation numbers are not real charges.</a:t>
            </a:r>
          </a:p>
          <a:p>
            <a:pPr lvl="1"/>
            <a:r>
              <a:rPr lang="en-US" dirty="0"/>
              <a:t>Rules exist for assigning oxidation numbers. </a:t>
            </a:r>
          </a:p>
          <a:p>
            <a:endParaRPr lang="en-US" dirty="0"/>
          </a:p>
          <a:p>
            <a:r>
              <a:rPr lang="en-US" dirty="0"/>
              <a:t>Oxidation numbers are generally small whole numbers, but may be fractional. </a:t>
            </a:r>
          </a:p>
          <a:p>
            <a:endParaRPr lang="en-US" dirty="0"/>
          </a:p>
        </p:txBody>
      </p:sp>
    </p:spTree>
    <p:extLst>
      <p:ext uri="{BB962C8B-B14F-4D97-AF65-F5344CB8AC3E}">
        <p14:creationId xmlns:p14="http://schemas.microsoft.com/office/powerpoint/2010/main" val="2278122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Redox Reactions and Oxidation Numbers</a:t>
            </a:r>
          </a:p>
        </p:txBody>
      </p:sp>
      <p:sp>
        <p:nvSpPr>
          <p:cNvPr id="3" name="Content Placeholder 2"/>
          <p:cNvSpPr>
            <a:spLocks noGrp="1"/>
          </p:cNvSpPr>
          <p:nvPr>
            <p:ph idx="1"/>
          </p:nvPr>
        </p:nvSpPr>
        <p:spPr/>
        <p:txBody>
          <a:bodyPr>
            <a:normAutofit/>
          </a:bodyPr>
          <a:lstStyle/>
          <a:p>
            <a:r>
              <a:rPr lang="en-US" dirty="0">
                <a:ea typeface="Osaka" charset="0"/>
                <a:cs typeface="Osaka" charset="0"/>
              </a:rPr>
              <a:t>Oxidation results in an increase in oxidation number.</a:t>
            </a:r>
          </a:p>
          <a:p>
            <a:pPr lvl="1">
              <a:buNone/>
            </a:pPr>
            <a:endParaRPr lang="en-US" sz="2100" dirty="0">
              <a:solidFill>
                <a:schemeClr val="accent3"/>
              </a:solidFill>
              <a:ea typeface="Osaka" charset="0"/>
              <a:cs typeface="Osaka" charset="0"/>
            </a:endParaRPr>
          </a:p>
          <a:p>
            <a:pPr algn="ctr">
              <a:buNone/>
            </a:pPr>
            <a:r>
              <a:rPr lang="en-US" dirty="0">
                <a:solidFill>
                  <a:schemeClr val="accent3"/>
                </a:solidFill>
                <a:ea typeface="Osaka" charset="0"/>
                <a:cs typeface="Osaka" charset="0"/>
              </a:rPr>
              <a:t>Cu (s)  →  Cu</a:t>
            </a:r>
            <a:r>
              <a:rPr lang="en-US" baseline="30000" dirty="0">
                <a:solidFill>
                  <a:schemeClr val="accent3"/>
                </a:solidFill>
                <a:ea typeface="Osaka" charset="0"/>
                <a:cs typeface="Osaka" charset="0"/>
              </a:rPr>
              <a:t>2+</a:t>
            </a:r>
            <a:r>
              <a:rPr lang="en-US" dirty="0">
                <a:solidFill>
                  <a:schemeClr val="accent3"/>
                </a:solidFill>
                <a:ea typeface="Osaka" charset="0"/>
                <a:cs typeface="Osaka" charset="0"/>
              </a:rPr>
              <a:t> (</a:t>
            </a:r>
            <a:r>
              <a:rPr lang="en-US" dirty="0" err="1">
                <a:solidFill>
                  <a:schemeClr val="accent3"/>
                </a:solidFill>
                <a:ea typeface="Osaka" charset="0"/>
                <a:cs typeface="Osaka" charset="0"/>
              </a:rPr>
              <a:t>aq</a:t>
            </a:r>
            <a:r>
              <a:rPr lang="en-US" dirty="0">
                <a:solidFill>
                  <a:schemeClr val="accent3"/>
                </a:solidFill>
                <a:ea typeface="Osaka" charset="0"/>
                <a:cs typeface="Osaka" charset="0"/>
              </a:rPr>
              <a:t>) + 2e</a:t>
            </a:r>
            <a:r>
              <a:rPr lang="en-US" baseline="30000" dirty="0">
                <a:solidFill>
                  <a:schemeClr val="accent3"/>
                </a:solidFill>
                <a:sym typeface="Wingdings" pitchFamily="2" charset="2"/>
              </a:rPr>
              <a:t>–</a:t>
            </a:r>
            <a:endParaRPr lang="en-US" baseline="30000" dirty="0">
              <a:solidFill>
                <a:schemeClr val="accent3"/>
              </a:solidFill>
              <a:ea typeface="Osaka" charset="0"/>
              <a:cs typeface="Osaka" charset="0"/>
            </a:endParaRPr>
          </a:p>
          <a:p>
            <a:pPr lvl="1">
              <a:buNone/>
            </a:pPr>
            <a:endParaRPr lang="en-US" sz="2100" dirty="0">
              <a:solidFill>
                <a:schemeClr val="accent3"/>
              </a:solidFill>
              <a:ea typeface="Osaka" charset="0"/>
              <a:cs typeface="Osaka" charset="0"/>
            </a:endParaRPr>
          </a:p>
          <a:p>
            <a:r>
              <a:rPr lang="en-US" dirty="0">
                <a:ea typeface="Osaka" charset="0"/>
                <a:cs typeface="Osaka" charset="0"/>
              </a:rPr>
              <a:t>Reduction results in a decrease in oxidation number.</a:t>
            </a:r>
          </a:p>
          <a:p>
            <a:pPr lvl="1">
              <a:buNone/>
            </a:pPr>
            <a:endParaRPr lang="en-US" sz="2100" dirty="0">
              <a:solidFill>
                <a:schemeClr val="accent3"/>
              </a:solidFill>
              <a:ea typeface="Osaka" charset="0"/>
              <a:cs typeface="Osaka" charset="0"/>
            </a:endParaRPr>
          </a:p>
          <a:p>
            <a:pPr algn="ctr">
              <a:buNone/>
            </a:pPr>
            <a:r>
              <a:rPr lang="en-US" dirty="0">
                <a:solidFill>
                  <a:schemeClr val="accent3"/>
                </a:solidFill>
                <a:ea typeface="Osaka" charset="0"/>
                <a:cs typeface="Osaka" charset="0"/>
              </a:rPr>
              <a:t>2Ag</a:t>
            </a:r>
            <a:r>
              <a:rPr lang="en-US" baseline="30000" dirty="0">
                <a:solidFill>
                  <a:schemeClr val="accent3"/>
                </a:solidFill>
                <a:ea typeface="Osaka" charset="0"/>
                <a:cs typeface="Osaka" charset="0"/>
              </a:rPr>
              <a:t>+</a:t>
            </a:r>
            <a:r>
              <a:rPr lang="en-US" dirty="0">
                <a:solidFill>
                  <a:schemeClr val="accent3"/>
                </a:solidFill>
                <a:ea typeface="Osaka" charset="0"/>
                <a:cs typeface="Osaka" charset="0"/>
              </a:rPr>
              <a:t>(</a:t>
            </a:r>
            <a:r>
              <a:rPr lang="en-US" dirty="0" err="1">
                <a:solidFill>
                  <a:schemeClr val="accent3"/>
                </a:solidFill>
                <a:ea typeface="Osaka" charset="0"/>
                <a:cs typeface="Osaka" charset="0"/>
              </a:rPr>
              <a:t>aq</a:t>
            </a:r>
            <a:r>
              <a:rPr lang="en-US" dirty="0">
                <a:solidFill>
                  <a:schemeClr val="accent3"/>
                </a:solidFill>
                <a:ea typeface="Osaka" charset="0"/>
                <a:cs typeface="Osaka" charset="0"/>
              </a:rPr>
              <a:t>) + 2e</a:t>
            </a:r>
            <a:r>
              <a:rPr lang="en-US" baseline="30000" dirty="0">
                <a:solidFill>
                  <a:schemeClr val="accent3"/>
                </a:solidFill>
                <a:ea typeface="Osaka" charset="0"/>
                <a:cs typeface="Osaka" charset="0"/>
              </a:rPr>
              <a:t>–</a:t>
            </a:r>
            <a:r>
              <a:rPr lang="en-US" dirty="0">
                <a:solidFill>
                  <a:schemeClr val="accent3"/>
                </a:solidFill>
                <a:ea typeface="Osaka" charset="0"/>
                <a:cs typeface="Osaka" charset="0"/>
              </a:rPr>
              <a:t>  →  2Ag(s)</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534876674"/>
      </p:ext>
    </p:extLst>
  </p:cSld>
  <p:clrMapOvr>
    <a:masterClrMapping/>
  </p:clrMapOvr>
</p:sld>
</file>

<file path=ppt/theme/theme1.xml><?xml version="1.0" encoding="utf-8"?>
<a:theme xmlns:a="http://schemas.openxmlformats.org/drawingml/2006/main" name="Office Theme">
  <a:themeElements>
    <a:clrScheme name="OpenStax">
      <a:dk1>
        <a:srgbClr val="000000"/>
      </a:dk1>
      <a:lt1>
        <a:srgbClr val="FFFFFF"/>
      </a:lt1>
      <a:dk2>
        <a:srgbClr val="44546A"/>
      </a:dk2>
      <a:lt2>
        <a:srgbClr val="E7E6E6"/>
      </a:lt2>
      <a:accent1>
        <a:srgbClr val="609A33"/>
      </a:accent1>
      <a:accent2>
        <a:srgbClr val="DB5935"/>
      </a:accent2>
      <a:accent3>
        <a:srgbClr val="464846"/>
      </a:accent3>
      <a:accent4>
        <a:srgbClr val="EAC322"/>
      </a:accent4>
      <a:accent5>
        <a:srgbClr val="1B1E3F"/>
      </a:accent5>
      <a:accent6>
        <a:srgbClr val="70AD47"/>
      </a:accent6>
      <a:hlink>
        <a:srgbClr val="29749C"/>
      </a:hlink>
      <a:folHlink>
        <a:srgbClr val="9450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654</TotalTime>
  <Words>2994</Words>
  <Application>Microsoft Macintosh PowerPoint</Application>
  <PresentationFormat>On-screen Show (4:3)</PresentationFormat>
  <Paragraphs>408</Paragraphs>
  <Slides>62</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68" baseType="lpstr">
      <vt:lpstr>Arial</vt:lpstr>
      <vt:lpstr>Calibri</vt:lpstr>
      <vt:lpstr>Calibri Light</vt:lpstr>
      <vt:lpstr>Times New Roman</vt:lpstr>
      <vt:lpstr>Office Theme</vt:lpstr>
      <vt:lpstr>Equation</vt:lpstr>
      <vt:lpstr>PowerPoint Presentation</vt:lpstr>
      <vt:lpstr>Chapter Outline</vt:lpstr>
      <vt:lpstr>Figure 17.1</vt:lpstr>
      <vt:lpstr>Learning Objectives</vt:lpstr>
      <vt:lpstr>Electrochemistry</vt:lpstr>
      <vt:lpstr>Review of Redox Chemistry</vt:lpstr>
      <vt:lpstr>Oxidizing Agent and Reducing Agent</vt:lpstr>
      <vt:lpstr>Oxidation Number (or Oxidation State)</vt:lpstr>
      <vt:lpstr>Redox Reactions and Oxidation Numbers</vt:lpstr>
      <vt:lpstr>Steps for Balancing Redox Reactions</vt:lpstr>
      <vt:lpstr>Learning Objectives</vt:lpstr>
      <vt:lpstr>Cu-Ag+ Redox Reaction</vt:lpstr>
      <vt:lpstr>Figure 17.2</vt:lpstr>
      <vt:lpstr>Galvanic Cells (Voltaic Cells)</vt:lpstr>
      <vt:lpstr>Galvanic Cells</vt:lpstr>
      <vt:lpstr>Figure 17.3</vt:lpstr>
      <vt:lpstr>Cu-Ag+ Galvanic Cell</vt:lpstr>
      <vt:lpstr>Cu-Ag+ Galvanic Cell</vt:lpstr>
      <vt:lpstr>Cu-Ag+ Galvanic Cell</vt:lpstr>
      <vt:lpstr>Charge Balance</vt:lpstr>
      <vt:lpstr>Salt Bridges</vt:lpstr>
      <vt:lpstr>Cell Notation</vt:lpstr>
      <vt:lpstr>Figure 17.4</vt:lpstr>
      <vt:lpstr>Galvanic Cell Summary</vt:lpstr>
      <vt:lpstr>Learning Objectives</vt:lpstr>
      <vt:lpstr>Electrode and Cell Potentials</vt:lpstr>
      <vt:lpstr>Cell Potential</vt:lpstr>
      <vt:lpstr>Figure 17.5</vt:lpstr>
      <vt:lpstr>Standard Potentials (E°)</vt:lpstr>
      <vt:lpstr>E° Cathode and Anode</vt:lpstr>
      <vt:lpstr>E° Cathode and Anode</vt:lpstr>
      <vt:lpstr>E° Cathode and Anode</vt:lpstr>
      <vt:lpstr>Figure 17.6</vt:lpstr>
      <vt:lpstr>Table 17.1 Selected Standard Reduction Potentials at 25 °C</vt:lpstr>
      <vt:lpstr>Table 17.1 Selected Standard Reduction Potentials at 25 °C (continued)</vt:lpstr>
      <vt:lpstr>Learning Objectives</vt:lpstr>
      <vt:lpstr>Potential, Free Energy, and Equilibrium</vt:lpstr>
      <vt:lpstr>Relationship Between E°, ΔG° and K</vt:lpstr>
      <vt:lpstr>Relationship Between E°, ΔG° and K</vt:lpstr>
      <vt:lpstr>Relationship Between E°, ΔG° and K</vt:lpstr>
      <vt:lpstr>Relationship Between E°, ΔG° and K</vt:lpstr>
      <vt:lpstr>Figure 17.7</vt:lpstr>
      <vt:lpstr>Effect of Concentration on Potential</vt:lpstr>
      <vt:lpstr>Effect of Concentration on Potential</vt:lpstr>
      <vt:lpstr>The Nernst Equation</vt:lpstr>
      <vt:lpstr>Learning Objectives</vt:lpstr>
      <vt:lpstr>Figure 17.8</vt:lpstr>
      <vt:lpstr>Figure 17.9</vt:lpstr>
      <vt:lpstr>Figure 17.10</vt:lpstr>
      <vt:lpstr>Figure 17.11</vt:lpstr>
      <vt:lpstr>Figure 17.12</vt:lpstr>
      <vt:lpstr>Figure 17.13</vt:lpstr>
      <vt:lpstr>Figure 17.14</vt:lpstr>
      <vt:lpstr>Learning Objectives</vt:lpstr>
      <vt:lpstr>Figure 17.15</vt:lpstr>
      <vt:lpstr>Figure 17.16</vt:lpstr>
      <vt:lpstr>Figure 17.17</vt:lpstr>
      <vt:lpstr>Learning Objectives</vt:lpstr>
      <vt:lpstr>Figure 17.18</vt:lpstr>
      <vt:lpstr>Figure 17.19</vt:lpstr>
      <vt:lpstr>Figure 17.20</vt:lpstr>
      <vt:lpstr>PowerPoint Presentation</vt:lpstr>
    </vt:vector>
  </TitlesOfParts>
  <Company>WNI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Chemistry - Chapter 17 - Electrochemistry</dc:title>
  <dc:creator>Spuddy McSpare</dc:creator>
  <cp:lastModifiedBy>Microsoft Office User</cp:lastModifiedBy>
  <cp:revision>99</cp:revision>
  <dcterms:created xsi:type="dcterms:W3CDTF">2012-06-04T02:13:36Z</dcterms:created>
  <dcterms:modified xsi:type="dcterms:W3CDTF">2019-08-20T15:57:36Z</dcterms:modified>
</cp:coreProperties>
</file>