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14"/>
  </p:notesMasterIdLst>
  <p:handoutMasterIdLst>
    <p:handoutMasterId r:id="rId115"/>
  </p:handoutMasterIdLst>
  <p:sldIdLst>
    <p:sldId id="256" r:id="rId2"/>
    <p:sldId id="388" r:id="rId3"/>
    <p:sldId id="280" r:id="rId4"/>
    <p:sldId id="390" r:id="rId5"/>
    <p:sldId id="295" r:id="rId6"/>
    <p:sldId id="294" r:id="rId7"/>
    <p:sldId id="293" r:id="rId8"/>
    <p:sldId id="292" r:id="rId9"/>
    <p:sldId id="291" r:id="rId10"/>
    <p:sldId id="290" r:id="rId11"/>
    <p:sldId id="289" r:id="rId12"/>
    <p:sldId id="288" r:id="rId13"/>
    <p:sldId id="287" r:id="rId14"/>
    <p:sldId id="286" r:id="rId15"/>
    <p:sldId id="285" r:id="rId16"/>
    <p:sldId id="283" r:id="rId17"/>
    <p:sldId id="284" r:id="rId18"/>
    <p:sldId id="282" r:id="rId19"/>
    <p:sldId id="281" r:id="rId20"/>
    <p:sldId id="296" r:id="rId21"/>
    <p:sldId id="306" r:id="rId22"/>
    <p:sldId id="305" r:id="rId23"/>
    <p:sldId id="304" r:id="rId24"/>
    <p:sldId id="307" r:id="rId25"/>
    <p:sldId id="302" r:id="rId26"/>
    <p:sldId id="301" r:id="rId27"/>
    <p:sldId id="300" r:id="rId28"/>
    <p:sldId id="299" r:id="rId29"/>
    <p:sldId id="298" r:id="rId30"/>
    <p:sldId id="297" r:id="rId31"/>
    <p:sldId id="314" r:id="rId32"/>
    <p:sldId id="313" r:id="rId33"/>
    <p:sldId id="312" r:id="rId34"/>
    <p:sldId id="311" r:id="rId35"/>
    <p:sldId id="310" r:id="rId36"/>
    <p:sldId id="309" r:id="rId37"/>
    <p:sldId id="322" r:id="rId38"/>
    <p:sldId id="308" r:id="rId39"/>
    <p:sldId id="327" r:id="rId40"/>
    <p:sldId id="326" r:id="rId41"/>
    <p:sldId id="325" r:id="rId42"/>
    <p:sldId id="324" r:id="rId43"/>
    <p:sldId id="330" r:id="rId44"/>
    <p:sldId id="329" r:id="rId45"/>
    <p:sldId id="328" r:id="rId46"/>
    <p:sldId id="323" r:id="rId47"/>
    <p:sldId id="389" r:id="rId48"/>
    <p:sldId id="320" r:id="rId49"/>
    <p:sldId id="385" r:id="rId50"/>
    <p:sldId id="321" r:id="rId51"/>
    <p:sldId id="319" r:id="rId52"/>
    <p:sldId id="318" r:id="rId53"/>
    <p:sldId id="317" r:id="rId54"/>
    <p:sldId id="339" r:id="rId55"/>
    <p:sldId id="338" r:id="rId56"/>
    <p:sldId id="337" r:id="rId57"/>
    <p:sldId id="340" r:id="rId58"/>
    <p:sldId id="336" r:id="rId59"/>
    <p:sldId id="391" r:id="rId60"/>
    <p:sldId id="335" r:id="rId61"/>
    <p:sldId id="343" r:id="rId62"/>
    <p:sldId id="342" r:id="rId63"/>
    <p:sldId id="386" r:id="rId64"/>
    <p:sldId id="334" r:id="rId65"/>
    <p:sldId id="333" r:id="rId66"/>
    <p:sldId id="332" r:id="rId67"/>
    <p:sldId id="341" r:id="rId68"/>
    <p:sldId id="331" r:id="rId69"/>
    <p:sldId id="349" r:id="rId70"/>
    <p:sldId id="348" r:id="rId71"/>
    <p:sldId id="347" r:id="rId72"/>
    <p:sldId id="346" r:id="rId73"/>
    <p:sldId id="344" r:id="rId74"/>
    <p:sldId id="345" r:id="rId75"/>
    <p:sldId id="316" r:id="rId76"/>
    <p:sldId id="392" r:id="rId77"/>
    <p:sldId id="352" r:id="rId78"/>
    <p:sldId id="353" r:id="rId79"/>
    <p:sldId id="351" r:id="rId80"/>
    <p:sldId id="350" r:id="rId81"/>
    <p:sldId id="357" r:id="rId82"/>
    <p:sldId id="356" r:id="rId83"/>
    <p:sldId id="355" r:id="rId84"/>
    <p:sldId id="354" r:id="rId85"/>
    <p:sldId id="315" r:id="rId86"/>
    <p:sldId id="358" r:id="rId87"/>
    <p:sldId id="360" r:id="rId88"/>
    <p:sldId id="359" r:id="rId89"/>
    <p:sldId id="365" r:id="rId90"/>
    <p:sldId id="364" r:id="rId91"/>
    <p:sldId id="363" r:id="rId92"/>
    <p:sldId id="362" r:id="rId93"/>
    <p:sldId id="361" r:id="rId94"/>
    <p:sldId id="366" r:id="rId95"/>
    <p:sldId id="374" r:id="rId96"/>
    <p:sldId id="373" r:id="rId97"/>
    <p:sldId id="372" r:id="rId98"/>
    <p:sldId id="371" r:id="rId99"/>
    <p:sldId id="370" r:id="rId100"/>
    <p:sldId id="369" r:id="rId101"/>
    <p:sldId id="379" r:id="rId102"/>
    <p:sldId id="378" r:id="rId103"/>
    <p:sldId id="382" r:id="rId104"/>
    <p:sldId id="381" r:id="rId105"/>
    <p:sldId id="380" r:id="rId106"/>
    <p:sldId id="377" r:id="rId107"/>
    <p:sldId id="376" r:id="rId108"/>
    <p:sldId id="375" r:id="rId109"/>
    <p:sldId id="368" r:id="rId110"/>
    <p:sldId id="384" r:id="rId111"/>
    <p:sldId id="383" r:id="rId112"/>
    <p:sldId id="387"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0" autoAdjust="0"/>
    <p:restoredTop sz="94574" autoAdjust="0"/>
  </p:normalViewPr>
  <p:slideViewPr>
    <p:cSldViewPr snapToGrid="0" snapToObjects="1">
      <p:cViewPr varScale="1">
        <p:scale>
          <a:sx n="66" d="100"/>
          <a:sy n="66" d="100"/>
        </p:scale>
        <p:origin x="84"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1AFD9-62A3-7B4B-BAC9-BB2A49369F8B}" type="datetimeFigureOut">
              <a:rPr lang="en-US" smtClean="0"/>
              <a:t>6/9/2020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786D3-8DF2-3A42-A231-D47973338D20}" type="slidenum">
              <a:rPr lang="en-US" smtClean="0"/>
              <a:t>‹#›</a:t>
            </a:fld>
            <a:endParaRPr lang="en-US"/>
          </a:p>
        </p:txBody>
      </p:sp>
    </p:spTree>
    <p:extLst>
      <p:ext uri="{BB962C8B-B14F-4D97-AF65-F5344CB8AC3E}">
        <p14:creationId xmlns:p14="http://schemas.microsoft.com/office/powerpoint/2010/main" val="984425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786D3-8DF2-3A42-A231-D47973338D20}" type="slidenum">
              <a:rPr lang="en-US" smtClean="0"/>
              <a:t>65</a:t>
            </a:fld>
            <a:endParaRPr lang="en-US"/>
          </a:p>
        </p:txBody>
      </p:sp>
    </p:spTree>
    <p:extLst>
      <p:ext uri="{BB962C8B-B14F-4D97-AF65-F5344CB8AC3E}">
        <p14:creationId xmlns:p14="http://schemas.microsoft.com/office/powerpoint/2010/main" val="176253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316659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47657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16290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308094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C56BE9D4-739E-47F3-A70C-B02A787539F8}" type="datetime4">
              <a:rPr lang="en-US" smtClean="0"/>
              <a:t>June 9, 2020</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xmlns="" id="{E1CABE9A-8F31-4FD3-A591-87B69DF1628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13571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D920B2E1-A055-4E58-897C-B3C9957F775E}" type="datetime4">
              <a:rPr lang="en-US" smtClean="0"/>
              <a:t>June 9, 2020</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E1CABE9A-8F31-4FD3-A591-87B69DF1628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EDA0C3A7-4B64-461D-B536-C7043EBCFC1F}" type="datetime4">
              <a:rPr lang="en-US" smtClean="0"/>
              <a:t>June 9, 2020</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E1CABE9A-8F31-4FD3-A591-87B69DF1628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BB2316E8-E6AE-4155-ADAC-9B8E3BFD3001}" type="datetime4">
              <a:rPr lang="en-US" smtClean="0"/>
              <a:t>June 9, 2020</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xmlns="" id="{E1CABE9A-8F31-4FD3-A591-87B69DF1628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xmlns="" id="{E1CABE9A-8F31-4FD3-A591-87B69DF16287}"/>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04658662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025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20 </a:t>
            </a:r>
            <a:r>
              <a:rPr lang="en-US" sz="2000" b="1" dirty="0">
                <a:solidFill>
                  <a:srgbClr val="212F62"/>
                </a:solidFill>
                <a:latin typeface="+mn-lt"/>
              </a:rPr>
              <a:t>Organic Chemistry</a:t>
            </a:r>
          </a:p>
          <a:p>
            <a:pPr algn="ctr"/>
            <a:r>
              <a:rPr lang="en-US" sz="1600" cap="none" dirty="0">
                <a:solidFill>
                  <a:schemeClr val="tx1"/>
                </a:solidFill>
                <a:latin typeface="+mn-lt"/>
              </a:rPr>
              <a:t>PowerPoint Image Slideshow</a:t>
            </a:r>
          </a:p>
        </p:txBody>
      </p:sp>
      <p:pic>
        <p:nvPicPr>
          <p:cNvPr id="6" name="Picture 5">
            <a:extLst>
              <a:ext uri="{FF2B5EF4-FFF2-40B4-BE49-F238E27FC236}">
                <a16:creationId xmlns:a16="http://schemas.microsoft.com/office/drawing/2014/main" xmlns="" id="{E1CABE9A-8F31-4FD3-A591-87B69DF1628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a:extLst>
              <a:ext uri="{FF2B5EF4-FFF2-40B4-BE49-F238E27FC236}">
                <a16:creationId xmlns:a16="http://schemas.microsoft.com/office/drawing/2014/main" xmlns=""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r>
              <a:rPr lang="en-US" sz="3600"/>
              <a:t/>
            </a: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In a, a hexagon with a vertex at the top is shown. The vertex just to the right has a line segment attached that extends up and to the right. In b, a zig zag pattern is shown in which line segments rise, fall, rise, fall, and rise moving left to right."/>
          <p:cNvPicPr>
            <a:picLocks noChangeAspect="1"/>
          </p:cNvPicPr>
          <p:nvPr/>
        </p:nvPicPr>
        <p:blipFill>
          <a:blip r:embed="rId2">
            <a:extLst>
              <a:ext uri="{28A0092B-C50C-407E-A947-70E740481C1C}">
                <a14:useLocalDpi xmlns:a14="http://schemas.microsoft.com/office/drawing/2010/main" val="0"/>
              </a:ext>
            </a:extLst>
          </a:blip>
          <a:srcRect t="-21615" b="-2161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6722266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32b</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hows a C H subscript 3 group bonded to a C atom. The C atom is bonded to an O H group and an I atom. It is also bonded to a second C atom. This second C atom is bonded above and below to a C H subscript 3 group. The second C atom is bonded to a C H subscript 2 group with is bonded to a C H subscript 3 group."/>
          <p:cNvPicPr>
            <a:picLocks noChangeAspect="1"/>
          </p:cNvPicPr>
          <p:nvPr/>
        </p:nvPicPr>
        <p:blipFill>
          <a:blip r:embed="rId2">
            <a:extLst>
              <a:ext uri="{28A0092B-C50C-407E-A947-70E740481C1C}">
                <a14:useLocalDpi xmlns:a14="http://schemas.microsoft.com/office/drawing/2010/main" val="0"/>
              </a:ext>
            </a:extLst>
          </a:blip>
          <a:srcRect l="-5287" r="-528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498967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32c</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hows a C H subscript 3 group bonded to a C H group. The C atom in the C H group is bonded to an O H group. The C H group is bonded to a C atom. The C atom is bonded below to a C l atom and above to a C H subscript 2 group. The C atom in the C H subscript 2 group is also bonded to a C H subscript 3 group. The C atom is also bonded to a C H subscript 2 group to the right. This C H subscript 2 group is bonded to another C H subscript 2 group. Below this second C H subscript 2 group a C H subscript 3 group is bonded."/>
          <p:cNvPicPr>
            <a:picLocks noChangeAspect="1"/>
          </p:cNvPicPr>
          <p:nvPr/>
        </p:nvPicPr>
        <p:blipFill>
          <a:blip r:embed="rId2">
            <a:extLst>
              <a:ext uri="{28A0092B-C50C-407E-A947-70E740481C1C}">
                <a14:useLocalDpi xmlns:a14="http://schemas.microsoft.com/office/drawing/2010/main" val="0"/>
              </a:ext>
            </a:extLst>
          </a:blip>
          <a:srcRect t="-17181" b="-1718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9459376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33a</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hows a C H subscript 3 group bonded to a C H subscript 2 group. This C H subscript 2 group is bonded to an O atom which is also bonded to a C H subscript 2 group. This C H subscript 2 group is bonded to a C H subscript 2 group. This C H subscript 2 group is bonded to a C H subscript 2 group. This C H subscript 2 group is bonded to a C H subscritp 3 group. All bonds are in a straight line."/>
          <p:cNvPicPr>
            <a:picLocks noChangeAspect="1"/>
          </p:cNvPicPr>
          <p:nvPr/>
        </p:nvPicPr>
        <p:blipFill>
          <a:blip r:embed="rId2">
            <a:extLst>
              <a:ext uri="{28A0092B-C50C-407E-A947-70E740481C1C}">
                <a14:useLocalDpi xmlns:a14="http://schemas.microsoft.com/office/drawing/2010/main" val="0"/>
              </a:ext>
            </a:extLst>
          </a:blip>
          <a:srcRect t="-226629" b="-22662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2277400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33b</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hows a C H subscript 3 group bonded to a C H subscript 2 group. This C H subscript 2 group is bonded to an O atom. This O atom is bonded to a C H subscript 2 group which is also bonded to another C H subscript 2 group. This C H subscript 2 group is bonded to a C H subscript 3 group. All bonds are in a straight line."/>
          <p:cNvPicPr>
            <a:picLocks noChangeAspect="1"/>
          </p:cNvPicPr>
          <p:nvPr/>
        </p:nvPicPr>
        <p:blipFill>
          <a:blip r:embed="rId2">
            <a:extLst>
              <a:ext uri="{28A0092B-C50C-407E-A947-70E740481C1C}">
                <a14:useLocalDpi xmlns:a14="http://schemas.microsoft.com/office/drawing/2010/main" val="0"/>
              </a:ext>
            </a:extLst>
          </a:blip>
          <a:srcRect t="-197511" b="-19751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6041960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33c</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shows a C H subscript 3 group bonded to an O atom. This O atom is bonded to a C H subscript 2 group which is also bonded to another C H subscript 2 group. This C H subscript 2 group is bonded to a C H subscript 3 group. All bonds are in a straight line."/>
          <p:cNvPicPr>
            <a:picLocks noChangeAspect="1"/>
          </p:cNvPicPr>
          <p:nvPr/>
        </p:nvPicPr>
        <p:blipFill>
          <a:blip r:embed="rId2">
            <a:extLst>
              <a:ext uri="{28A0092B-C50C-407E-A947-70E740481C1C}">
                <a14:useLocalDpi xmlns:a14="http://schemas.microsoft.com/office/drawing/2010/main" val="0"/>
              </a:ext>
            </a:extLst>
          </a:blip>
          <a:srcRect t="-201931" b="-20193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5137880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40</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Structure a shows a C H subscript 3 group bonded up and to the right to a C H group which is bonded down and to the left to a C H subscript 3 group. Above the C H group is bonded an O H group. The C in the C H group is red. Structure b shows a C H subscript 3 group bonded up and to the right to a C H subscript 2 group which is bonded down and to the right to a C H subscript 3 group. The C in the C H subscript 2 group is red. Structure c shows a C H subscript 3 group bonded up and to the right to a red C atom. This C atom forms a double bond with an O atom above it. The C atom also forms a bond with a C H subscript 3 group down and to the right."/>
          <p:cNvPicPr>
            <a:picLocks noChangeAspect="1"/>
          </p:cNvPicPr>
          <p:nvPr/>
        </p:nvPicPr>
        <p:blipFill>
          <a:blip r:embed="rId2" cstate="email">
            <a:extLst>
              <a:ext uri="{28A0092B-C50C-407E-A947-70E740481C1C}">
                <a14:useLocalDpi xmlns:a14="http://schemas.microsoft.com/office/drawing/2010/main" val="0"/>
              </a:ext>
            </a:extLst>
          </a:blip>
          <a:srcRect t="-79037" b="-7903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1435375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41a</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left side of a reaction and arrow are shown. The arrow is labeled with an O in brackets. To the left of the arrow is a molecular structure. It shows a C H subscript 3 group which bonds up and to the right to a C H subscript 2 group. The C H subscript 2 group forms a bond down and to the left to a C atom. This C atom appears in red and forms a double bond with an O atom and a single bond with an H atom."/>
          <p:cNvPicPr>
            <a:picLocks noChangeAspect="1"/>
          </p:cNvPicPr>
          <p:nvPr/>
        </p:nvPicPr>
        <p:blipFill>
          <a:blip r:embed="rId2">
            <a:extLst>
              <a:ext uri="{28A0092B-C50C-407E-A947-70E740481C1C}">
                <a14:useLocalDpi xmlns:a14="http://schemas.microsoft.com/office/drawing/2010/main" val="0"/>
              </a:ext>
            </a:extLst>
          </a:blip>
          <a:srcRect t="-44863" b="-4486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8797057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41b</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left side of a reaction and arrow are shown. The arrow is labeled with an O in brackets. To the left of the arrow is a molecular structure. It shows a C H subscript 3 group bonded up and to the right to a C H subscript 2 group bonded down and to the right to a C H subscript 2 group which is bonded up and to the right to an O H group. The C in the second C H subscript 2 group is red."/>
          <p:cNvPicPr>
            <a:picLocks noChangeAspect="1"/>
          </p:cNvPicPr>
          <p:nvPr/>
        </p:nvPicPr>
        <p:blipFill>
          <a:blip r:embed="rId2">
            <a:extLst>
              <a:ext uri="{28A0092B-C50C-407E-A947-70E740481C1C}">
                <a14:useLocalDpi xmlns:a14="http://schemas.microsoft.com/office/drawing/2010/main" val="0"/>
              </a:ext>
            </a:extLst>
          </a:blip>
          <a:srcRect t="-130873" b="-13087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0721993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41c</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left side of a reaction and arrow are shown. The arrow is labeled with an O in brackets. To the left of the arrow is a molecular structure. It shows a C H subscript 3 group bonded up and to the right to a C H subscript 2 group which is bonded down and to the right to a C H group. The C in this C H group appears in red. The C in the C H group is bonded directly below it to a C H subscript 3 group. The C H group is bonded up and to the right to an O H group."/>
          <p:cNvPicPr>
            <a:picLocks noChangeAspect="1"/>
          </p:cNvPicPr>
          <p:nvPr/>
        </p:nvPicPr>
        <p:blipFill>
          <a:blip r:embed="rId2">
            <a:extLst>
              <a:ext uri="{28A0092B-C50C-407E-A947-70E740481C1C}">
                <a14:useLocalDpi xmlns:a14="http://schemas.microsoft.com/office/drawing/2010/main" val="0"/>
              </a:ext>
            </a:extLst>
          </a:blip>
          <a:srcRect t="-59399" b="-5939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9384410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42a</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left side of a reaction and arrow are shown. The arrow is labeled with an R in brackets. To the left of the arrow is a molecular structure that shows a central, red C atom. This C atom is bonded to a C H subscript 3 group, and H atom, and an O atom. It forms a double bond with the O atom."/>
          <p:cNvPicPr>
            <a:picLocks noChangeAspect="1"/>
          </p:cNvPicPr>
          <p:nvPr/>
        </p:nvPicPr>
        <p:blipFill>
          <a:blip r:embed="rId2">
            <a:extLst>
              <a:ext uri="{28A0092B-C50C-407E-A947-70E740481C1C}">
                <a14:useLocalDpi xmlns:a14="http://schemas.microsoft.com/office/drawing/2010/main" val="0"/>
              </a:ext>
            </a:extLst>
          </a:blip>
          <a:srcRect t="-58524" b="-5852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9599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20.2</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shows a pentagon with a vertex pointing right, from which a line segment extends that has two line segments attached at its right end, one extending up and to the right, and the other extending down and to the right."/>
          <p:cNvPicPr>
            <a:picLocks noChangeAspect="1"/>
          </p:cNvPicPr>
          <p:nvPr/>
        </p:nvPicPr>
        <p:blipFill>
          <a:blip r:embed="rId2">
            <a:extLst>
              <a:ext uri="{28A0092B-C50C-407E-A947-70E740481C1C}">
                <a14:useLocalDpi xmlns:a14="http://schemas.microsoft.com/office/drawing/2010/main" val="0"/>
              </a:ext>
            </a:extLst>
          </a:blip>
          <a:srcRect t="-11878" b="-1187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8499030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42b</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left side of a reaction and arrow are shown. The arrow is labeled with an R in brackets. To the left of the arrow is a molecular structure that shows a central, red C atom. This C atom is bonded to 2 C H subscript 3 groups, and it forms a double bond with an O atom."/>
          <p:cNvPicPr>
            <a:picLocks noChangeAspect="1"/>
          </p:cNvPicPr>
          <p:nvPr/>
        </p:nvPicPr>
        <p:blipFill>
          <a:blip r:embed="rId2">
            <a:extLst>
              <a:ext uri="{28A0092B-C50C-407E-A947-70E740481C1C}">
                <a14:useLocalDpi xmlns:a14="http://schemas.microsoft.com/office/drawing/2010/main" val="0"/>
              </a:ext>
            </a:extLst>
          </a:blip>
          <a:srcRect t="-55980" b="-5598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773814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42c</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left side of a reaction and arrow are shown. The arrow is labeled with an R in brackets. To the left of the arrow is a molecular structure which shows a central, red C atom which is bonded to a C H subscript 3 group, and O H group, and forms a double bond with an O atom."/>
          <p:cNvPicPr>
            <a:picLocks noChangeAspect="1"/>
          </p:cNvPicPr>
          <p:nvPr/>
        </p:nvPicPr>
        <p:blipFill>
          <a:blip r:embed="rId2">
            <a:extLst>
              <a:ext uri="{28A0092B-C50C-407E-A947-70E740481C1C}">
                <a14:useLocalDpi xmlns:a14="http://schemas.microsoft.com/office/drawing/2010/main" val="0"/>
              </a:ext>
            </a:extLst>
          </a:blip>
          <a:srcRect t="-68995" b="-6899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469085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355087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200" y="365127"/>
            <a:ext cx="8058150" cy="424583"/>
          </a:xfrm>
        </p:spPr>
        <p:txBody>
          <a:bodyPr/>
          <a:lstStyle/>
          <a:p>
            <a:r>
              <a:rPr lang="en-US" dirty="0"/>
              <a:t>Example 20.2</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In this figure a ring composed of four C H subscript 2 groups and one C H group in a pentagonal shape is shown. From the C H group, which is at the right side of the pentagon, a C H is bonded. From this C H, a C H subscript 3 group is bonded above and to the right and a second is bonded below and to the right."/>
          <p:cNvPicPr>
            <a:picLocks noChangeAspect="1"/>
          </p:cNvPicPr>
          <p:nvPr/>
        </p:nvPicPr>
        <p:blipFill>
          <a:blip r:embed="rId2">
            <a:extLst>
              <a:ext uri="{28A0092B-C50C-407E-A947-70E740481C1C}">
                <a14:useLocalDpi xmlns:a14="http://schemas.microsoft.com/office/drawing/2010/main" val="0"/>
              </a:ext>
            </a:extLst>
          </a:blip>
          <a:srcRect t="-32024" b="-32024"/>
          <a:stretch>
            <a:fillRect/>
          </a:stretch>
        </p:blipFill>
        <p:spPr>
          <a:xfrm>
            <a:off x="457200" y="1122386"/>
            <a:ext cx="8062913" cy="3500071"/>
          </a:xfrm>
          <a:prstGeom prst="rect">
            <a:avLst/>
          </a:prstGeom>
        </p:spPr>
      </p:pic>
    </p:spTree>
    <p:extLst>
      <p:ext uri="{BB962C8B-B14F-4D97-AF65-F5344CB8AC3E}">
        <p14:creationId xmlns:p14="http://schemas.microsoft.com/office/powerpoint/2010/main" val="175011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20.2</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skeleton model is shown with a zig zag pattern that rises, falls, rises, and falls again left to right through the center of the molecule. From the two risen points, line segments extend both up and down, creating four branches."/>
          <p:cNvPicPr>
            <a:picLocks noChangeAspect="1"/>
          </p:cNvPicPr>
          <p:nvPr/>
        </p:nvPicPr>
        <p:blipFill>
          <a:blip r:embed="rId2">
            <a:extLst>
              <a:ext uri="{28A0092B-C50C-407E-A947-70E740481C1C}">
                <a14:useLocalDpi xmlns:a14="http://schemas.microsoft.com/office/drawing/2010/main" val="0"/>
              </a:ext>
            </a:extLst>
          </a:blip>
          <a:srcRect t="-5110" b="-511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3062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figure illustrates three ways to represent molecules of n dash butane and 2 dash methlylpropane. In the first row of the figure, Lewis structural formulas show element symbols and bonds between atoms. The n dash butane molecule shows 4 carbon atoms represented by the letter C bonded in a straight horizontal chain with hydrogen atoms represented by the letter H bonded above and below all carbon atoms. H atoms are bonded at the ends to the left and right of the left-most and right-most C atoms. In the second row, ball-and-stick models are shown. In these representations, bonds are represented with sticks, and elements are represented with balls. Carbon atoms are black and hydrogen atoms are white in this image. In the third row, space-filling models are shown. In these models, atoms are enlarged and pushed together, without sticks to represent bonds. The molecule names are provided in the fourth row."/>
          <p:cNvPicPr>
            <a:picLocks noChangeAspect="1"/>
          </p:cNvPicPr>
          <p:nvPr/>
        </p:nvPicPr>
        <p:blipFill>
          <a:blip r:embed="rId2" cstate="email">
            <a:extLst>
              <a:ext uri="{28A0092B-C50C-407E-A947-70E740481C1C}">
                <a14:useLocalDpi xmlns:a14="http://schemas.microsoft.com/office/drawing/2010/main" val="0"/>
              </a:ext>
            </a:extLst>
          </a:blip>
          <a:srcRect l="-40019" r="-4001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95638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20.4</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These three representations of the structure of n-butane are not isomers because they all contain the same arrangement of atoms and bonds.</a:t>
            </a:r>
          </a:p>
        </p:txBody>
      </p:sp>
      <p:pic>
        <p:nvPicPr>
          <p:cNvPr id="9" name="Figure" descr="The figure illustrates three ways to represent molecules of n dash butane. In the first row of the figure, Lewis structural formulas show carbon and hydrogen element symbols and bonds between the atoms. The first structure in this row shows three of the linked C atoms in a horizontal row with a single C atom bonded above the left-most carbon. The left-most C atom has two H atoms bonded to it. The C atom bonded above the left-most C atom has three H atoms bonded to it. The C atom bonded to the right of the left-most C atom has two H atoms bonded to it. The right-most C atom has three H atoms bonded to it. The C atoms and the bonds connecting all the C atoms are red. The second structure in the row similarly shows the row of three linked C atoms with a single C atom bonded below the C atom to the left. The left-most C atom has two H atoms bonded to it. The C atom bonded below the left-most C atom has three H atoms bonded to it. The C atom bonded to the right of the left-most C atom has two H atoms bonded to it. The right-most atom has three H atoms bonded to it. All the C atoms and the bonds between them are red. The third structure has two C atoms bonded in a row with a third C atom bonded above the left C atom and the fourth C atom bonded below the right C atom. The C atom bonded above the left C atom has three H atoms bonded to it. The left C atom has two H atoms bonded to it. The right C atom has two H atoms bonded to it. The C atom bonded below the right C atom has three H atoms bonded to it. All the C atoms and the bonds between them are red. In the second row, ball-and-stick models for the structures are shown. In these representations, bonds are represented with sticks, and elements are represented with balls. Carbon atoms are black and hydrogen atoms are white in this image. In the third row, space-filling models are shown. In these models, atoms are enlarged and pushed together, without sticks to represent bonds."/>
          <p:cNvPicPr>
            <a:picLocks noChangeAspect="1"/>
          </p:cNvPicPr>
          <p:nvPr/>
        </p:nvPicPr>
        <p:blipFill>
          <a:blip r:embed="rId2" cstate="email">
            <a:extLst>
              <a:ext uri="{28A0092B-C50C-407E-A947-70E740481C1C}">
                <a14:useLocalDpi xmlns:a14="http://schemas.microsoft.com/office/drawing/2010/main" val="0"/>
              </a:ext>
            </a:extLst>
          </a:blip>
          <a:srcRect l="-37420" r="-3742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4916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shows structural formulas for propane, 2 dash chloropropane, 2 dash methylpropane, 2 comma 4 dash difluorohexane, and 1 dash bromo dash 3 dash chlorohexane. In each of the structures, the carbon atoms are in a row with bonded halogen atoms and a methyl group bonded below the figures. Propane is listed as simply C H subscript 3 C H subscript 2 C H subscript 3, with the numbers 1, 2, and 3 appearing above the carbon atoms from left to right. 2 dash chloropropane similarly shows C H subscript 3 C H C H subscript 3, with the numbers 1, 2, and 3 appearing above the carbon atoms from left to right. A C l atom is bonded below carbon 2. The C l atom is red. 2 dash methylpropane similarly shows C H subscript 3 C H C H subscript 3, with the numbers 3, 2, and 1 appearing above the carbon atoms from left to right. A C H subscript 3 group is bonded beneath carbon 2 and is red. 2 comma 4 dash difluorohexane similarly shows C H subscript 3 C H subscript 2 C H C H subscript 2 C H C H subscript 3, with the numbers 6, 5, 4, 3, 2, and 1 appearing above the carbon atoms from left to right. F atoms are bonded to carbons 4 and 2 at the bottom of the structure and are red. 1 dash bromo dash 3 dash chlorohexane similarly shows C H subscript 2 C H subscript 2 C H C H subscript 2 C H subscript 2 C H subscript 3, with numbers 1, 2, 3, 4, 5, and 6 appearing above the carbon atoms from left to right. B r is bonded below carbon 1 and C l is bonded below carbon 3. Both B r and C l are red."/>
          <p:cNvPicPr>
            <a:picLocks noChangeAspect="1"/>
          </p:cNvPicPr>
          <p:nvPr/>
        </p:nvPicPr>
        <p:blipFill>
          <a:blip r:embed="rId2" cstate="email">
            <a:extLst>
              <a:ext uri="{28A0092B-C50C-407E-A947-70E740481C1C}">
                <a14:useLocalDpi xmlns:a14="http://schemas.microsoft.com/office/drawing/2010/main" val="0"/>
              </a:ext>
            </a:extLst>
          </a:blip>
          <a:srcRect t="-105891" b="-105891"/>
          <a:stretch>
            <a:fillRect/>
          </a:stretch>
        </p:blipFill>
        <p:spPr>
          <a:xfrm>
            <a:off x="457200" y="1122386"/>
            <a:ext cx="8062913" cy="3500071"/>
          </a:xfrm>
          <a:prstGeom prst="rect">
            <a:avLst/>
          </a:prstGeom>
        </p:spPr>
      </p:pic>
    </p:spTree>
    <p:extLst>
      <p:ext uri="{BB962C8B-B14F-4D97-AF65-F5344CB8AC3E}">
        <p14:creationId xmlns:p14="http://schemas.microsoft.com/office/powerpoint/2010/main" val="214540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20.3</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tructure shows a C atom bonded to the H atoms and another C atom. This second C atom is bonded to two H atoms and another C atom. This third C atom is bonded to a B r atom and another C atom. This fourth C atom is bonded to two H atoms and a C l atom."/>
          <p:cNvPicPr>
            <a:picLocks noChangeAspect="1"/>
          </p:cNvPicPr>
          <p:nvPr/>
        </p:nvPicPr>
        <p:blipFill>
          <a:blip r:embed="rId2">
            <a:extLst>
              <a:ext uri="{28A0092B-C50C-407E-A947-70E740481C1C}">
                <a14:useLocalDpi xmlns:a14="http://schemas.microsoft.com/office/drawing/2010/main" val="0"/>
              </a:ext>
            </a:extLst>
          </a:blip>
          <a:srcRect t="-386" b="-38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437666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20.3</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tructure shows a C atom bonded to the H atoms and another C atom. This second C atom is bonded to two H atoms and another C atom. This third C atom is bonded to an H atom, a B r atom, and another C atom. This fourth C atom is bonded to two H atoms and a C l atom. The C atoms are numbered 4, 3, 2, and 1 from left to right."/>
          <p:cNvPicPr>
            <a:picLocks noChangeAspect="1"/>
          </p:cNvPicPr>
          <p:nvPr/>
        </p:nvPicPr>
        <p:blipFill>
          <a:blip r:embed="rId2">
            <a:extLst>
              <a:ext uri="{28A0092B-C50C-407E-A947-70E740481C1C}">
                <a14:useLocalDpi xmlns:a14="http://schemas.microsoft.com/office/drawing/2010/main" val="0"/>
              </a:ext>
            </a:extLst>
          </a:blip>
          <a:srcRect l="-1035" r="-103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68686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20.3</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shows a C atom bonded to three H atoms and another C atom. This second C atom is bonded to two H atoms and a third C atom. The third C atom is bonded to two B r atoms and a fourth C atom. This C atom is bonded to an H atom, and I atom, and a fifth C atom. This last C atom is bonded to three H atoms."/>
          <p:cNvPicPr>
            <a:picLocks noChangeAspect="1"/>
          </p:cNvPicPr>
          <p:nvPr/>
        </p:nvPicPr>
        <p:blipFill>
          <a:blip r:embed="rId2">
            <a:extLst>
              <a:ext uri="{28A0092B-C50C-407E-A947-70E740481C1C}">
                <a14:useLocalDpi xmlns:a14="http://schemas.microsoft.com/office/drawing/2010/main" val="0"/>
              </a:ext>
            </a:extLst>
          </a:blip>
          <a:srcRect t="-50057" b="-5005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96125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20.1 Hydrocarbons</a:t>
            </a:r>
          </a:p>
          <a:p>
            <a:r>
              <a:rPr lang="en-US" dirty="0"/>
              <a:t>20.2 Alcohols and Ethers</a:t>
            </a:r>
          </a:p>
          <a:p>
            <a:r>
              <a:rPr lang="en-US" dirty="0"/>
              <a:t>20.3 Aldehydes, Ketones, Carboxylic Acids, and Esters</a:t>
            </a:r>
          </a:p>
          <a:p>
            <a:r>
              <a:rPr lang="en-US" dirty="0"/>
              <a:t>20.4 Amines and Amides</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86928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20.3</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In this figure, methane is named and represented as C with four H atoms bonded above, below, to the left, and to the right of the C. The methyl group is shown, which appears like methane without the right most H. A dash remains at the location where the H was formerly bonded. Ethane is named and represented with two centrally bonded C atoms to which six H atoms are bonded; two above and below each of the two C atoms and to the left and right ends of the linked C atoms. The ethyl group appears as a similar structure with the right-most H atom removed. A dash remains at the location where the H atom was formerly bonded."/>
          <p:cNvPicPr>
            <a:picLocks noChangeAspect="1"/>
          </p:cNvPicPr>
          <p:nvPr/>
        </p:nvPicPr>
        <p:blipFill>
          <a:blip r:embed="rId2" cstate="email">
            <a:extLst>
              <a:ext uri="{28A0092B-C50C-407E-A947-70E740481C1C}">
                <a14:useLocalDpi xmlns:a14="http://schemas.microsoft.com/office/drawing/2010/main" val="0"/>
              </a:ext>
            </a:extLst>
          </a:blip>
          <a:srcRect t="-55811" b="-5581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63735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42452" y="365127"/>
            <a:ext cx="8072898" cy="424583"/>
          </a:xfrm>
        </p:spPr>
        <p:txBody>
          <a:bodyPr/>
          <a:lstStyle/>
          <a:p>
            <a:r>
              <a:rPr lang="en-US" dirty="0"/>
              <a:t>Example 20.4</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chain of six carbon atoms, numbered 6, 5, 4, 3, 2, and 1 is shown. Bonded above carbon 3, a chain of two carbons is shown, numbered 1 and 2 moving upward. H atoms are present directly above, below, left and right of all carbon atoms in positions not already taken up in bonding to other carbon ato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170" y="1122386"/>
            <a:ext cx="6770970" cy="3500071"/>
          </a:xfrm>
          <a:prstGeom prst="rect">
            <a:avLst/>
          </a:prstGeom>
        </p:spPr>
      </p:pic>
    </p:spTree>
    <p:extLst>
      <p:ext uri="{BB962C8B-B14F-4D97-AF65-F5344CB8AC3E}">
        <p14:creationId xmlns:p14="http://schemas.microsoft.com/office/powerpoint/2010/main" val="400140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62116" y="365127"/>
            <a:ext cx="8053234" cy="424583"/>
          </a:xfrm>
        </p:spPr>
        <p:txBody>
          <a:bodyPr/>
          <a:lstStyle/>
          <a:p>
            <a:r>
              <a:rPr lang="en-US" dirty="0"/>
              <a:t>Example 20.4</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shows a C atom bonded to three H atoms and another C atom. This C atom is bonded to two H atoms and third C atom. The third C atom is bonded to two H atoms and a fourth C atom. The fourth C atom is bonded to two H atoms and a fifth C atom. This C atom is bonded to an H atom, a sixth C atom in the chain, and another C atom which appears to branch off the chain. The C atom in the branch is bonded to two H atoms and another C atom. This C atom is bonded to two H atoms and another C atom. This third C atom appears to the left of the second and is bonded to three H atoms. The sixth C atom in the chain is bonded to two H atoms and a seventh C atom. The seventh C atom is bonded to two H atoms and an eighth C atom. The eighth C atom is bonded to three H ato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170" y="1122386"/>
            <a:ext cx="6770970" cy="3500071"/>
          </a:xfrm>
          <a:prstGeom prst="rect">
            <a:avLst/>
          </a:prstGeom>
        </p:spPr>
      </p:pic>
    </p:spTree>
    <p:extLst>
      <p:ext uri="{BB962C8B-B14F-4D97-AF65-F5344CB8AC3E}">
        <p14:creationId xmlns:p14="http://schemas.microsoft.com/office/powerpoint/2010/main" val="139982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20.4</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In this figure, propane is shown as a chain of three bonded C atoms. Eight H atoms are shown with three bonded to the first C atom, two to the middle C atom, and three to the third C atom. The H atoms bonded to the middle C atom are purple. 2 dash methylpropane is also shown, which similarly has a chain of three bonded C atoms. In this structure, A C atom is bonded beneath the middle C atom of the chain. Ten H atoms are shown with three bonded to the first C atom, one to the middle C atom, three to the third C atom, and three to the C atom also bonded to the middle C atom. The H atom bonded to the middle C atom is g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96" y="1122386"/>
            <a:ext cx="7109519" cy="3500071"/>
          </a:xfrm>
          <a:prstGeom prst="rect">
            <a:avLst/>
          </a:prstGeom>
        </p:spPr>
      </p:pic>
    </p:spTree>
    <p:extLst>
      <p:ext uri="{BB962C8B-B14F-4D97-AF65-F5344CB8AC3E}">
        <p14:creationId xmlns:p14="http://schemas.microsoft.com/office/powerpoint/2010/main" val="406211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365126"/>
            <a:ext cx="8058150" cy="466148"/>
          </a:xfrm>
        </p:spPr>
        <p:txBody>
          <a:bodyPr>
            <a:normAutofit/>
          </a:bodyPr>
          <a:lstStyle/>
          <a:p>
            <a:r>
              <a:rPr lang="en-US" dirty="0">
                <a:solidFill>
                  <a:srgbClr val="6CB255"/>
                </a:solidFill>
              </a:rPr>
              <a:t>Figure 20.5</a:t>
            </a:r>
          </a:p>
        </p:txBody>
      </p:sp>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This listing gives the names and formulas for various alkyl groups formed by the removal of hydrogen atoms from different locations.</a:t>
            </a:r>
          </a:p>
        </p:txBody>
      </p:sp>
      <p:pic>
        <p:nvPicPr>
          <p:cNvPr id="9" name="Figure" descr="This table provides a listing of alkyl groups and corresponding structures. Methyl is shown as C H subscript 3 followed by a dash. Ethyl is shown as C H subscript 3 C H subscript 2 followed by a dash. n dash propyl is shown as C H subscript 3 C H subscript 2 C H subscript 2 followed by a dash. Isopropyl is shown as C H subscript 3 C H C H subscript 3 with a dash extending upward from the middle C. n dash butyl is shown as C H subscript 3 C H subscript 2 C H subscript 2 C H subscript 2 followed by a dash. sec dash butyl is shown as C H subscript 3 C H subscript 2 C H C H subscript 3 with a dash extending upward from the third C counting left to right. Isobutyl is shown as C H subscript 3 C H C H subscript 2 with a dash extending to the right. There is a C H subscript 3 bonded to the middle C. tert dash butyl is shown as C H subscript 3 C C H subscript 3 with a C H subscript 3 group bonded below the middle C and a dash extending upward from the central C."/>
          <p:cNvPicPr>
            <a:picLocks noChangeAspect="1"/>
          </p:cNvPicPr>
          <p:nvPr/>
        </p:nvPicPr>
        <p:blipFill>
          <a:blip r:embed="rId2" cstate="email">
            <a:extLst>
              <a:ext uri="{28A0092B-C50C-407E-A947-70E740481C1C}">
                <a14:useLocalDpi xmlns:a14="http://schemas.microsoft.com/office/drawing/2010/main" val="0"/>
              </a:ext>
            </a:extLst>
          </a:blip>
          <a:srcRect t="-4877" b="-4877"/>
          <a:stretch>
            <a:fillRect/>
          </a:stretch>
        </p:blipFill>
        <p:spPr>
          <a:xfrm>
            <a:off x="457200" y="1108075"/>
            <a:ext cx="4032250" cy="5256213"/>
          </a:xfrm>
          <a:prstGeom prst="rect">
            <a:avLst/>
          </a:prstGeom>
        </p:spPr>
      </p:pic>
      <p:pic>
        <p:nvPicPr>
          <p:cNvPr id="10" name="Picture 9">
            <a:extLst>
              <a:ext uri="{FF2B5EF4-FFF2-40B4-BE49-F238E27FC236}">
                <a16:creationId xmlns:a16="http://schemas.microsoft.com/office/drawing/2014/main" xmlns="" id="{E1CABE9A-8F31-4FD3-A591-87B69DF162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89483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20.5</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shows structures of 3 dash ethylheptane, 2 comma 2 comma 4 dash trimethylpentane, and 4 dash isopropylheptane. The 3 dash ethylheptane structure shows C H subscript 3 C H subscript 2 C H subscript 2 C H subscript 2 C H C H subscript 2 C H subscript 3. Under the C atom labeled 3, is a bond to C H subscript 2 C H subscript 3 which appears in red. The C atoms are labeled 7, 6, 5, 4, 3, 2, and 1 from left to right. The 2 comma 2 comma 4 dash trimethylpentane structure shows C H subscript 3 C bonded to C H subscript 2 C H C H subscript 3. The C atoms are labeled 1, 2, 3, 4, and 5 from left to right. The C atom labeled 2 has a C H subscript 3 bonded above it and below it. The C H subscript 3 groups both appear in red. The C atom labeled 4 has a bond above it to C H subscript 3. The C H subscript 3 group appears in red. The 4 dash isopropylheptane structure shows C H subscript 3 C H subscript 2 C H subscript 2 C H C H subscript 2 C H subscript 2 C H subscript 3. From the fourth C counting from left to right, there is a C H group bonded above. Bonded up and to the right and and up to the left of this C H group are C H subscript 3 groups."/>
          <p:cNvPicPr>
            <a:picLocks noChangeAspect="1"/>
          </p:cNvPicPr>
          <p:nvPr/>
        </p:nvPicPr>
        <p:blipFill>
          <a:blip r:embed="rId2" cstate="email">
            <a:extLst>
              <a:ext uri="{28A0092B-C50C-407E-A947-70E740481C1C}">
                <a14:useLocalDpi xmlns:a14="http://schemas.microsoft.com/office/drawing/2010/main" val="0"/>
              </a:ext>
            </a:extLst>
          </a:blip>
          <a:srcRect t="-61526" b="-6152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22750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20.6</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In a column for the fractional distillation of crude oil, oil heated to about 425 °C in the furnace vaporizes when it enters the base of the tower. The vapors rise through bubble caps in a series of trays in the tower. As the vapors gradually cool, fractions of higher, then of lower, boiling points condense to liquids and are drawn off. (credit left: modification of work by Luigi </a:t>
            </a:r>
            <a:r>
              <a:rPr lang="en-US" sz="1600" dirty="0" err="1"/>
              <a:t>Chiesa</a:t>
            </a:r>
            <a:r>
              <a:rPr lang="en-US" sz="1600" dirty="0"/>
              <a:t>)</a:t>
            </a:r>
          </a:p>
        </p:txBody>
      </p:sp>
      <p:pic>
        <p:nvPicPr>
          <p:cNvPr id="9" name="Figure" descr="This figure contains a photo of a refinery, showing large columnar structures. A diagram of a fractional distillation column is also shown. Near the bottom of the column, an arrow pointing into the column from the left shows a point of entry for heated crude oil. The column contains several layers at which different components are removed. At the very bottom, residue materials are removed through a pipe as indicated by an arrow out of the column. At each successive level, different materials are removed through pipes proceeding from the bottom to the top of the column. In order from bottom to top, these materials are fuel oil, followed by diesel oil, kerosene, naptha, gasoline, and refinery gas at the very top. To the right of the column diagram, a double sided arrow is shown that is blue at the top and gradually changes color to red moving downward. The blue top of the arrow is labeled, “Small molecules: low boiling point, very volatile, flows easily, ignites easily.” The red bottom of the arrow is labeled, “Large molecules: high boiling point, not very volatile, does not flow easily, does not ignite easily.”"/>
          <p:cNvPicPr>
            <a:picLocks noChangeAspect="1"/>
          </p:cNvPicPr>
          <p:nvPr/>
        </p:nvPicPr>
        <p:blipFill>
          <a:blip r:embed="rId2" cstate="email">
            <a:extLst>
              <a:ext uri="{28A0092B-C50C-407E-A947-70E740481C1C}">
                <a14:useLocalDpi xmlns:a14="http://schemas.microsoft.com/office/drawing/2010/main" val="0"/>
              </a:ext>
            </a:extLst>
          </a:blip>
          <a:srcRect l="-27438" r="-2743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15981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20.6</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diagram illustrates the reaction of ethane and C l subscript 2 to form chloroethane. In this reaction, the structural formula of ethane is shown with two C atoms bonded together and three H atoms bonded to each C atom. The H atom on the far right is red. Ethane is added to C l bonded to C l, followed by an arrow that points right. The arrow is labeled, “Heat or light.” To the right, the chloroethane molecule is shown with two C atoms bonded together. The left C atom has three H atoms bonded to it, but the right C atom has two H atoms bonded above and below it along with a C l atom. The C l atom appears in red with 3 pairs of electron dots at the right end of the molecule. This is followed by a plus sign, which in turn is followed in red by H bonded to C l. Three pairs of electron dots are present above, to the right, and below the C l."/>
          <p:cNvPicPr>
            <a:picLocks noChangeAspect="1"/>
          </p:cNvPicPr>
          <p:nvPr/>
        </p:nvPicPr>
        <p:blipFill>
          <a:blip r:embed="rId2" cstate="email">
            <a:extLst>
              <a:ext uri="{28A0092B-C50C-407E-A947-70E740481C1C}">
                <a14:useLocalDpi xmlns:a14="http://schemas.microsoft.com/office/drawing/2010/main" val="0"/>
              </a:ext>
            </a:extLst>
          </a:blip>
          <a:srcRect t="-53736" b="-5373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33177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20.7</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Expanded structures, ball-and-stick structures, and space-filling models for the alkenes </a:t>
            </a:r>
            <a:r>
              <a:rPr lang="en-US" sz="1600" dirty="0" err="1"/>
              <a:t>ethene</a:t>
            </a:r>
            <a:r>
              <a:rPr lang="en-US" sz="1600" dirty="0"/>
              <a:t>, propene, and 1-butene are shown.</a:t>
            </a:r>
          </a:p>
        </p:txBody>
      </p:sp>
      <p:pic>
        <p:nvPicPr>
          <p:cNvPr id="9" name="Figure" descr="Lewis structural formulas show carbon and hydrogen element symbols and bonds between the atoms. The first structure in this row shows two bonded C atoms with a double bond between them. Each C atom has two H atoms bonded to it as well. The second structure in the row shows three bonded C atoms with a double bond up and to the right between the first and second C atoms moving left to right across the chain, and a single bond down and to the right between the second and third C atom. The first C atom has two H atoms bonded to it, the second C atom has one H atom bonded to it, and the third C atom has three H atoms bonded to it. The third structure shows four bonded C atoms with one bonded up and to the right to a C atom, down and to the right to a C atom, and double bonded up and to the right to a C atom. The first C atom, moving from left to right, has three H atoms bonded to it. The second C atom has two H atoms bonded to it. The third C atom has one H atom bonded to it, and the fourth C atom has two H atoms bonded to it. In the second row, ball-and-stick models for the structures are shown. In these representations, single bonds are represented with sticks, double bonds are represented with two parallel sticks, and elements are represented with balls. Carbon atoms are black and hydrogen atoms are white in this image. In the third row, space-filling models are shown. In these models, atoms are enlarged and pushed together, without sticks to represent bonds. In the final row, names are provided. The molecule with the double bond between two C atoms is named ethene. The molecule with the double bond between the first and second C atoms in the chain of three is named propene. The molecule with the double bond between the carbon atoms in the chain of four is named 1 dash butene."/>
          <p:cNvPicPr>
            <a:picLocks noChangeAspect="1"/>
          </p:cNvPicPr>
          <p:nvPr/>
        </p:nvPicPr>
        <p:blipFill>
          <a:blip r:embed="rId2" cstate="email">
            <a:extLst>
              <a:ext uri="{28A0092B-C50C-407E-A947-70E740481C1C}">
                <a14:useLocalDpi xmlns:a14="http://schemas.microsoft.com/office/drawing/2010/main" val="0"/>
              </a:ext>
            </a:extLst>
          </a:blip>
          <a:srcRect l="-4490" r="-449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577497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20.8</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reaction for the polymerization of ethylene to polyethylene is shown.</a:t>
            </a:r>
          </a:p>
        </p:txBody>
      </p:sp>
      <p:pic>
        <p:nvPicPr>
          <p:cNvPr id="9" name="Figure" descr="This diagram has three rows, showing ethylene reacting to form polyethylene. In the first row, Lewis structural formulas show three molecules of ethylene being added together, which are each composed of two doubly bonded C atoms, each with two bonded H atoms. Ellipses, or three dots, are present before and after the molecule structures, which in turn are followed by an arrow pointing right. On the right side of the arrow, the ellipses or dots again appear to the left of a dash that connects to a chain of 7 C atoms, each with H atoms connected above and below. A dash appears at the end of the chain, which in turn is followed by ellipses or dots. The reaction diagram is repeated in the second row using ball-and-stick models for the structures. In these representations, single bonds are represented with sticks, double bonds are represented with two parallel sticks, and elements are represented with balls. Carbon atoms are black and hydrogen atoms are white in this image. In the third row, space-filling models are shown. In these models, atoms are enlarged spheres which are pushed together, without sticks to represent bonds."/>
          <p:cNvPicPr>
            <a:picLocks noChangeAspect="1"/>
          </p:cNvPicPr>
          <p:nvPr/>
        </p:nvPicPr>
        <p:blipFill>
          <a:blip r:embed="rId2" cstate="email">
            <a:extLst>
              <a:ext uri="{28A0092B-C50C-407E-A947-70E740481C1C}">
                <a14:useLocalDpi xmlns:a14="http://schemas.microsoft.com/office/drawing/2010/main" val="0"/>
              </a:ext>
            </a:extLst>
          </a:blip>
          <a:srcRect t="-7369" b="-736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74548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a:t>
            </a:r>
          </a:p>
        </p:txBody>
      </p:sp>
      <p:sp>
        <p:nvSpPr>
          <p:cNvPr id="7" name="Figure Legend"/>
          <p:cNvSpPr>
            <a:spLocks noGrp="1"/>
          </p:cNvSpPr>
          <p:nvPr>
            <p:ph idx="13"/>
          </p:nvPr>
        </p:nvSpPr>
        <p:spPr>
          <a:xfrm>
            <a:off x="457199" y="4849541"/>
            <a:ext cx="7886700" cy="1271731"/>
          </a:xfrm>
        </p:spPr>
        <p:txBody>
          <a:bodyPr>
            <a:normAutofit/>
          </a:bodyPr>
          <a:lstStyle/>
          <a:p>
            <a:r>
              <a:rPr lang="en-US" sz="1600" dirty="0"/>
              <a:t>All organic compounds contain carbon and most are formed by living things, although they are also formed by geological and artificial processes. (credit left: modification of work by Jon Sullivan; credit left middle: modification of work by Deb </a:t>
            </a:r>
            <a:r>
              <a:rPr lang="en-US" sz="1600" dirty="0" err="1"/>
              <a:t>Tremper</a:t>
            </a:r>
            <a:r>
              <a:rPr lang="en-US" sz="1600" dirty="0"/>
              <a:t>; credit right middle: modification of work by “</a:t>
            </a:r>
            <a:r>
              <a:rPr lang="en-US" sz="1600" dirty="0" err="1"/>
              <a:t>annszyp</a:t>
            </a:r>
            <a:r>
              <a:rPr lang="en-US" sz="1600" dirty="0"/>
              <a:t>”/Wikimedia Commons; credit right: modification of work by George </a:t>
            </a:r>
            <a:r>
              <a:rPr lang="en-US" sz="1600" dirty="0" err="1"/>
              <a:t>Shuklin</a:t>
            </a:r>
            <a:r>
              <a:rPr lang="en-US" sz="1600" dirty="0"/>
              <a:t>)</a:t>
            </a:r>
          </a:p>
        </p:txBody>
      </p:sp>
      <p:pic>
        <p:nvPicPr>
          <p:cNvPr id="9" name="Figure" descr="This figure includes four photographs. The first is of an orange and black butterfly on a large leaf. The second shows a seam on a worn pair of blue jeans. The third image is of a red plastic drinking cup. The last image shows the blue flames of a lit burner on a gas stove."/>
          <p:cNvPicPr>
            <a:picLocks noChangeAspect="1"/>
          </p:cNvPicPr>
          <p:nvPr/>
        </p:nvPicPr>
        <p:blipFill>
          <a:blip r:embed="rId2" cstate="email">
            <a:extLst>
              <a:ext uri="{28A0092B-C50C-407E-A947-70E740481C1C}">
                <a14:useLocalDpi xmlns:a14="http://schemas.microsoft.com/office/drawing/2010/main" val="0"/>
              </a:ext>
            </a:extLst>
          </a:blip>
          <a:srcRect t="-42361" b="-4236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141963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20.9</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Each type of recyclable plastic is imprinted with a code for easy identification.</a:t>
            </a:r>
          </a:p>
        </p:txBody>
      </p:sp>
      <p:pic>
        <p:nvPicPr>
          <p:cNvPr id="9" name="Figure" descr="This table shows recycling symbols, names, and uses of various types of plastics. Symbols are shown with three arrows in a triangular shape surrounding a number. Number 1 is labeled P E T E. The related plastic, polyethylene terephthalate (P E T E), is used in soda bottles and oven-ready food trays. Number 2 is labeled H D P E. The related plastic is high-density polyethylene (H D P E), which is used in bottles for milk and dishwashing liquids. Number 3 is labeled V. The related plastic is polyvinyl chloride or (P V C). This plastic is used in food trays, plastic wrap, and bottles for mineral water and shampoo. Number 4 is labeled L D P E. This plastic is low density polyethylene (L D P E). It is used in shopping bags and garbage bags. Number 5 is labeled P P. The related plastic is polypropylene (P P). It is used in margarine tubs and microwaveable food trays. Number 6 is labeled P S. The related plastic is polystyrene (P S). It is used in yogurt tubs, foam meat trays, egg cartons, vending cups, plastic cutlery, and packaging for electronics and toys. Number 7 is labeled other for any other plastics. Items in this category include those plastic materials that do not fit any other category. Melamine used in plastic plates and cups is an example."/>
          <p:cNvPicPr>
            <a:picLocks noChangeAspect="1"/>
          </p:cNvPicPr>
          <p:nvPr/>
        </p:nvPicPr>
        <p:blipFill>
          <a:blip r:embed="rId2" cstate="email">
            <a:extLst>
              <a:ext uri="{28A0092B-C50C-407E-A947-70E740481C1C}">
                <a14:useLocalDpi xmlns:a14="http://schemas.microsoft.com/office/drawing/2010/main" val="0"/>
              </a:ext>
            </a:extLst>
          </a:blip>
          <a:srcRect l="-44065" r="-4406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61599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Four structural formulas and names are shown. The first shows two red C atoms connected by a red double bond illustrated with two parallel line segments. H atoms are bonded above and below to the left of the left-most C atom. Two more H atoms are similarly bonded to the right of the C atom on the right. Beneath this structure the name ethene and alternate name ethylene are shown. The second shows three C atoms bonded together with a red double bond between the red first and second C atoms moving left to right across the three-carbon chain. H atoms are bonded above and below to the left of the C atom to the left. A single H is bonded above the middle C atom. Three more H atoms are bonded above, below, and to the right of the third C atom. Beneath this structure the name propene and alternate name propylene is shown. The third shows four C atoms bonded together, numbered one through four moving left to right with a red double bond between the red first and second carbon in the chain. H atoms are bonded above and below to the left of the C atom to the left. A single H is bonded above the second C atom. H atoms are bonded above and below the third C atom. Three more H atoms are bonded above, below, and to the right of the fourth C atom. Beneath this structure the name 1 dash butene is shown. The fourth shows four C atoms bonded together, numbered one through four moving left to right with a red double bond between the red second and third C atoms in the chain. H atoms are bonded above, below, and to the left of the left-most C atom. A single H atom is bonded above the second C atom. A single H atom is bonded above the third C atom. Three more H atoms are bonded above, below, and to the right of the fourth C atom. Beneath this structure the name 2 dash butene is shown."/>
          <p:cNvPicPr>
            <a:picLocks noChangeAspect="1"/>
          </p:cNvPicPr>
          <p:nvPr/>
        </p:nvPicPr>
        <p:blipFill>
          <a:blip r:embed="rId2" cstate="email">
            <a:extLst>
              <a:ext uri="{28A0092B-C50C-407E-A947-70E740481C1C}">
                <a14:useLocalDpi xmlns:a14="http://schemas.microsoft.com/office/drawing/2010/main" val="0"/>
              </a:ext>
            </a:extLst>
          </a:blip>
          <a:srcRect t="-67567" b="-6756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434873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20.10</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These molecular models show the structural and geometric isomers of </a:t>
            </a:r>
            <a:r>
              <a:rPr lang="en-US" sz="1600" dirty="0" err="1"/>
              <a:t>butene</a:t>
            </a:r>
            <a:r>
              <a:rPr lang="en-US" sz="1600" dirty="0"/>
              <a:t>.</a:t>
            </a:r>
          </a:p>
        </p:txBody>
      </p:sp>
      <p:pic>
        <p:nvPicPr>
          <p:cNvPr id="9" name="Figure" descr="The figure illustrates three ways to represent isomers of butene. In the first row of the figure, Lewis structural formulas show carbon and hydrogen element symbols and bonds between the atoms. The first structure in this row shows a C atom with a double bond to another C atom which is bonded down and to the right to C H subscript 2 which, in turn, is bonded to C H subscript 3. The first C atom, moving from left to right, has two H atoms bonded to it and the second C atom has one H atom bonded to it. The second structure in the row shows a C atom with a double bond to another C atom. The first C atom is bonded to an H atom up and to the left and C H subscript 3 down and to the left. The second C atom is bonded to an H atom up and to the right and C H subscript 3 down and to the right. Both C H subscript 3 structures appear in red. The third structure shows a C atom with a double bond to another C atom. The first C atom from the left is bonded up to a the left to C H subscript 3 which appears and red. It is also bonded down and to the left to an H atom. The second C atom is bonded up and to the right to an H atom and down and to the left to C H subscript 3 which appears in red. In the second row, ball-and-stick models for the structures are shown. In these representations, single bonds are represented with sticks, double bonds are represented with two parallel sticks, and elements are represented with balls. C atoms are black and H atoms are white in this image. In the third row, space-filling models are shown. In these models, atoms are enlarged and pushed together, without sticks to represent bonds. In the final row, names are provided. The molecule with the double bond between the first and second carbons is named 1 dash butene. The two molecules with the double bond between the second and third carbon atoms is called 2 dash butene. The first model, which has both C H subscript 3 groups beneath the double bond is called the cis isomer. The second which has the C H subscript 3 groups on opposite sides of the double bond is named the trans isomer."/>
          <p:cNvPicPr>
            <a:picLocks noChangeAspect="1"/>
          </p:cNvPicPr>
          <p:nvPr/>
        </p:nvPicPr>
        <p:blipFill>
          <a:blip r:embed="rId2" cstate="email">
            <a:extLst>
              <a:ext uri="{28A0092B-C50C-407E-A947-70E740481C1C}">
                <a14:useLocalDpi xmlns:a14="http://schemas.microsoft.com/office/drawing/2010/main" val="0"/>
              </a:ext>
            </a:extLst>
          </a:blip>
          <a:srcRect l="-9097" r="-909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05372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20.8</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diagram illustrates the reaction of ethene and C l subscript 2 to form 1 comma 2 dash dichloroethane. In this reaction, the structural formula of ethane is shown. It has a double bond between the two C atoms with two H atoms bonded to each C atom plus C l bonded to C l. This is shown on to the left of an arrow. The two C atoms and the double bond between them are shown in red. To the right of the arrow, the 1 comma 2 dash dichloroethane molecule is shown. It has only single bonds and each C atom has a C l with three pairs of electron dots bonded beneath it. The C and C l atoms, single bond between them, and electron pairs are shown in red. Each C atom also has two H atoms bonded to it."/>
          <p:cNvPicPr>
            <a:picLocks noChangeAspect="1"/>
          </p:cNvPicPr>
          <p:nvPr/>
        </p:nvPicPr>
        <p:blipFill>
          <a:blip r:embed="rId2" cstate="email">
            <a:extLst>
              <a:ext uri="{28A0092B-C50C-407E-A947-70E740481C1C}">
                <a14:useLocalDpi xmlns:a14="http://schemas.microsoft.com/office/drawing/2010/main" val="0"/>
              </a:ext>
            </a:extLst>
          </a:blip>
          <a:srcRect t="-54247" b="-5424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940840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20.5</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left side of a reaction and arrow are shown with an empty product side. On the left, C H subscript 3 is bonded down and to the right to C H which has a double bond to another C H. The second C H is bonded up and to the right to C H subscript 2 which is also bonded to C H subscript 3. A plus sign is shown with a C l atom bonded to a C l atom following it. This is also followed by a reaction arrow."/>
          <p:cNvPicPr>
            <a:picLocks noChangeAspect="1"/>
          </p:cNvPicPr>
          <p:nvPr/>
        </p:nvPicPr>
        <p:blipFill>
          <a:blip r:embed="rId2">
            <a:extLst>
              <a:ext uri="{28A0092B-C50C-407E-A947-70E740481C1C}">
                <a14:useLocalDpi xmlns:a14="http://schemas.microsoft.com/office/drawing/2010/main" val="0"/>
              </a:ext>
            </a:extLst>
          </a:blip>
          <a:srcRect t="-60220" b="-6022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964545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20.5</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C H subscript 3 is bonded down and to the right to C H which is bonded down and to the left to C l. C H is also bonded to another C H which is bonded down and to the right to C l and up and to the right to C H subscript 2. C H subscript 2 is also bonded to C H subscript 3."/>
          <p:cNvPicPr>
            <a:picLocks noChangeAspect="1"/>
          </p:cNvPicPr>
          <p:nvPr/>
        </p:nvPicPr>
        <p:blipFill>
          <a:blip r:embed="rId2">
            <a:extLst>
              <a:ext uri="{28A0092B-C50C-407E-A947-70E740481C1C}">
                <a14:useLocalDpi xmlns:a14="http://schemas.microsoft.com/office/drawing/2010/main" val="0"/>
              </a:ext>
            </a:extLst>
          </a:blip>
          <a:srcRect t="-3848" b="-384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391262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20.5</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hows a C atom bonded to three H atoms and another C atom. This second C atom is bonded to two H atoms and a third C atom. This third C atom is bonded to one H atom and also forms a double bond with a fourth C atom. This fourth C atom is bonded to one H atom and a fifth C atom. This fifth C atom is bonded to two H atoms and a sixth C atom. This sixth C atom is bonded to three H atoms. There is a plus sign followed by a C l atom bonded to another C l atom. There is a reaction arrow. no products are shown."/>
          <p:cNvPicPr>
            <a:picLocks noChangeAspect="1"/>
          </p:cNvPicPr>
          <p:nvPr/>
        </p:nvPicPr>
        <p:blipFill>
          <a:blip r:embed="rId2" cstate="email">
            <a:extLst>
              <a:ext uri="{28A0092B-C50C-407E-A947-70E740481C1C}">
                <a14:useLocalDpi xmlns:a14="http://schemas.microsoft.com/office/drawing/2010/main" val="0"/>
              </a:ext>
            </a:extLst>
          </a:blip>
          <a:srcRect t="-96959" b="-9695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08144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20.9</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structural formula and name for ethyne, also known as acetylene, are shown. In red, two C atoms are shown with a triple bond illustrated by three horizontal line segments between them. Shown in black at each end of the structure, a single H atom is bonded."/>
          <p:cNvPicPr>
            <a:picLocks noChangeAspect="1"/>
          </p:cNvPicPr>
          <p:nvPr/>
        </p:nvPicPr>
        <p:blipFill>
          <a:blip r:embed="rId2">
            <a:extLst>
              <a:ext uri="{28A0092B-C50C-407E-A947-70E740481C1C}">
                <a14:useLocalDpi xmlns:a14="http://schemas.microsoft.com/office/drawing/2010/main" val="0"/>
              </a:ext>
            </a:extLst>
          </a:blip>
          <a:srcRect t="-33977" b="-3397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910605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20.6</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structural formula is shown with C H subscript 3 bonded to a C atom which is triple bonded to another C atom which is bonded to C H subscript 3. Each C atom is labeled 1, 2, 3, and 4 from left to right."/>
          <p:cNvPicPr>
            <a:picLocks noChangeAspect="1"/>
          </p:cNvPicPr>
          <p:nvPr/>
        </p:nvPicPr>
        <p:blipFill>
          <a:blip r:embed="rId2">
            <a:extLst>
              <a:ext uri="{28A0092B-C50C-407E-A947-70E740481C1C}">
                <a14:useLocalDpi xmlns:a14="http://schemas.microsoft.com/office/drawing/2010/main" val="0"/>
              </a:ext>
            </a:extLst>
          </a:blip>
          <a:srcRect t="-44177" b="-4417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19995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20.6</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structural formula is shown with an H atom bonded to a C atom. The C atom has a triple bond with another C atom which is also bonded to C H. The C H has a double bond with another C H which is also bonded up and to the right to C H subscript 3. Each C atom is labeled 1, 2, 3, 4, or 5 from left to right."/>
          <p:cNvPicPr>
            <a:picLocks noChangeAspect="1"/>
          </p:cNvPicPr>
          <p:nvPr/>
        </p:nvPicPr>
        <p:blipFill>
          <a:blip r:embed="rId2">
            <a:extLst>
              <a:ext uri="{28A0092B-C50C-407E-A947-70E740481C1C}">
                <a14:useLocalDpi xmlns:a14="http://schemas.microsoft.com/office/drawing/2010/main" val="0"/>
              </a:ext>
            </a:extLst>
          </a:blip>
          <a:srcRect t="-56880" b="-5688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5211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20.1 Hydrocarbons</a:t>
            </a:r>
          </a:p>
          <a:p>
            <a:pPr lvl="1"/>
            <a:r>
              <a:rPr lang="en-US" dirty="0"/>
              <a:t>Explain the importance of hydrocarbons and the reason for their diversity</a:t>
            </a:r>
          </a:p>
          <a:p>
            <a:pPr lvl="1"/>
            <a:r>
              <a:rPr lang="en-US" dirty="0"/>
              <a:t>Name saturated and unsaturated hydrocarbons, and molecules derived from them</a:t>
            </a:r>
          </a:p>
          <a:p>
            <a:pPr lvl="1"/>
            <a:r>
              <a:rPr lang="en-US" dirty="0"/>
              <a:t>Describe the reactions characteristic of saturated and unsaturated hydrocarbons</a:t>
            </a:r>
          </a:p>
          <a:p>
            <a:pPr lvl="1"/>
            <a:r>
              <a:rPr lang="en-US" dirty="0"/>
              <a:t>Identify structural and geometric isomers of hydrocarbons</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267463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20.10</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diagram illustrates the reaction of ethyne and two molecules of B r subscript 2 to form 1 comma 1 comma 2 comma 2 dash tetrabromoethane. In this reaction, the structural formula of ethyne, an H atom bonded to a red C atom with a red triple bond to another red C atom bonded to a black H atom, plus B r bonded to B r plus B r bonded to B r is shown to the left of an arrow. On the right, the form 1 comma 1 comma 2 comma 2 dash tetrabromoethane molecule is shown. It has an H atom bonded to a C atom which is bonded to another C atom which is bonded to an H atom. Each C atom is bonded above and below to a B r atom. Each B r atom has three pairs of electron dots. The C and B r atoms, single bond between them, and electron pairs are shown in red."/>
          <p:cNvPicPr>
            <a:picLocks noChangeAspect="1"/>
          </p:cNvPicPr>
          <p:nvPr/>
        </p:nvPicPr>
        <p:blipFill>
          <a:blip r:embed="rId2" cstate="email">
            <a:extLst>
              <a:ext uri="{28A0092B-C50C-407E-A947-70E740481C1C}">
                <a14:useLocalDpi xmlns:a14="http://schemas.microsoft.com/office/drawing/2010/main" val="0"/>
              </a:ext>
            </a:extLst>
          </a:blip>
          <a:srcRect t="-73755" b="-7375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02594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tructural formula shows a six carbon hydrocarbon ring. On the left side there are six C atoms. The C atom on top and to the left forms a single bond to the C atom on the top and to the right. The C atom has a double bond to another C atom which has a single bond to a C atom. That C atom has a double bond to another C atom which has a single bond to a C atom. That C atom forms a double bond with another C atom. Each C atom has a single bond to an H atom. There is a double sided arrow and the structure on the right is almost identical to the structure on the left. The structure on the right shows double bonds where the structure on the left showed single bonds. The structure on the right shows single bonds where the stucture on the left showed double bonds."/>
          <p:cNvPicPr>
            <a:picLocks noChangeAspect="1"/>
          </p:cNvPicPr>
          <p:nvPr/>
        </p:nvPicPr>
        <p:blipFill>
          <a:blip r:embed="rId2">
            <a:extLst>
              <a:ext uri="{28A0092B-C50C-407E-A947-70E740481C1C}">
                <a14:useLocalDpi xmlns:a14="http://schemas.microsoft.com/office/drawing/2010/main" val="0"/>
              </a:ext>
            </a:extLst>
          </a:blip>
          <a:srcRect t="-12425" b="-1242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524940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20.11</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This condensed formula shows the unique bonding structure of benzene.</a:t>
            </a:r>
          </a:p>
        </p:txBody>
      </p:sp>
      <p:pic>
        <p:nvPicPr>
          <p:cNvPr id="9" name="Figure" descr="A six carbon hydrocarbon ring structural formula is shown. Each C atom is bonded to only one H atom. A circle is at the center of the ring."/>
          <p:cNvPicPr>
            <a:picLocks noChangeAspect="1"/>
          </p:cNvPicPr>
          <p:nvPr/>
        </p:nvPicPr>
        <p:blipFill>
          <a:blip r:embed="rId2">
            <a:extLst>
              <a:ext uri="{28A0092B-C50C-407E-A947-70E740481C1C}">
                <a14:useLocalDpi xmlns:a14="http://schemas.microsoft.com/office/drawing/2010/main" val="0"/>
              </a:ext>
            </a:extLst>
          </a:blip>
          <a:srcRect l="-9895" r="-989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333213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20.12</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ree structural formulas are shown. The first is labeled toluene. This molecule has a six carbon hydrocarbon ring in which five of the C atoms are each bonded to only one H atom. At the upper right of the ring, the C atom that does not have a bonded H atom has a red C H subscript 3 group attached. A circle is at the center of the ring. The second is labeled xylene. This molecule has a six carbon hydrocarbon ring in which four of the C atoms are each bonded to only one H atom. At the upper right and right of the ring, the two C atoms that do not have bonded H atoms have C H subscript 3 groups attached. These C H subscript 3 groups appear in red. A circle is at the center of the ring. The third is labeled styrene. This molecule has a six carbon hydrocarbon ring in which five of the carbon atoms are each bonded to only one H atom. At the upper right of the ring, the carbon that does not have a bonded H atom has a red C H double bond C H subscript 2 group attached. A circle is at the center of the ring."/>
          <p:cNvPicPr>
            <a:picLocks noChangeAspect="1"/>
          </p:cNvPicPr>
          <p:nvPr/>
        </p:nvPicPr>
        <p:blipFill>
          <a:blip r:embed="rId2" cstate="email">
            <a:extLst>
              <a:ext uri="{28A0092B-C50C-407E-A947-70E740481C1C}">
                <a14:useLocalDpi xmlns:a14="http://schemas.microsoft.com/office/drawing/2010/main" val="0"/>
              </a:ext>
            </a:extLst>
          </a:blip>
          <a:srcRect t="-39670" b="-3967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805578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structural formulas are shown. The first has a six carbon hydrocarbon ring in which four of the carbon atoms are each bonded to only one H atom. At the upper right of the ring, the carbon that does not have a bonded H atom has a C H subscript 3 group attached. The C to the lower right has a C l atom attached. A circle is at the center of the ring. The second molecule has a hexagon with a circle inside. From a vertex of the hexagon at the upper right a C H subscript 3 group is attached. From the vertex at the lower right, a C l atom is attached."/>
          <p:cNvPicPr>
            <a:picLocks noChangeAspect="1"/>
          </p:cNvPicPr>
          <p:nvPr/>
        </p:nvPicPr>
        <p:blipFill>
          <a:blip r:embed="rId2">
            <a:extLst>
              <a:ext uri="{28A0092B-C50C-407E-A947-70E740481C1C}">
                <a14:useLocalDpi xmlns:a14="http://schemas.microsoft.com/office/drawing/2010/main" val="0"/>
              </a:ext>
            </a:extLst>
          </a:blip>
          <a:srcRect t="-10811" b="-1081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832350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pairs of structural formulas are shown. The first has a six carbon hydrocarbon ring in which four of the C atoms are each bonded to only one H atom. At the upper right of the ring, the C atom that does not have a bonded H atom has a C H subscript 3 group attached. The C atom to the right has a C l atom attached. A circle is at the center of the ring. The second molecule in the first pair has a hexagon with a circle inside. From a vertex of the hexagon at the upper right a C H subscript 3 group is attached. From the vertex at the right, a C l atom is attached. The second pair first shows a six carbon hydrocarbon ring in which four of the C atoms are each bonded to only one H atom. A C l atom is attached to the left-most C atom and a C H subscript 3 group is attached to the right-most C atom. A circle is at the center of the ring. The second molecule in the pair has a hexagon with a circle inside. A C H subscript 3 group is attached to a vertex on the right side of the hexagon and to a vertex on the left side, a C l atom is bonded."/>
          <p:cNvPicPr>
            <a:picLocks noChangeAspect="1"/>
          </p:cNvPicPr>
          <p:nvPr/>
        </p:nvPicPr>
        <p:blipFill>
          <a:blip r:embed="rId2" cstate="email">
            <a:extLst>
              <a:ext uri="{28A0092B-C50C-407E-A947-70E740481C1C}">
                <a14:useLocalDpi xmlns:a14="http://schemas.microsoft.com/office/drawing/2010/main" val="0"/>
              </a:ext>
            </a:extLst>
          </a:blip>
          <a:srcRect t="-93108" b="-9310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983692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ree pairs of structural formulas are shown. The first has a six carbon hydrocarbon ring in which four of the C atoms are each bonded to only one H atom. At the upper right and right of the ring, the two C atoms that do not have bonded H atoms have one B r atom bonded each. A circle is at the center of the ring. Beneath this structure, a similar structure is shown which has a hexagon with a circle inside. From vertices of the hexagon at the upper right and right single B r atoms are attached. The second has a six carbon hydrocarbon ring in which four of the C atoms are each bonded to only one H atom. At the upper right and lower right of the ring, the two C atoms that do not have bonded H atoms have a single B r atom bonded each. A circle is at the center of the ring. Beneath this structure, a similar structure is shown which has a hexagon with a circle inside. From vertices of the hexagon at the upper right and lower right single B r atoms are attached. The third has a six carbon hydrocarbon ring in which four of the C atoms are each bonded to only one H atom. At the upper right and lower left of the ring, the two C atoms that do not have bonded H atoms have B r atoms bonded. A circle is at the center of the ring. Beneath this structure, a similar structure is shown which has a hexagon with a circle inside. From vertices of the hexagon at the upper right and lower left, single B r atoms are attached."/>
          <p:cNvPicPr>
            <a:picLocks noChangeAspect="1"/>
          </p:cNvPicPr>
          <p:nvPr/>
        </p:nvPicPr>
        <p:blipFill>
          <a:blip r:embed="rId2" cstate="email">
            <a:extLst>
              <a:ext uri="{28A0092B-C50C-407E-A947-70E740481C1C}">
                <a14:useLocalDpi xmlns:a14="http://schemas.microsoft.com/office/drawing/2010/main" val="0"/>
              </a:ext>
            </a:extLst>
          </a:blip>
          <a:srcRect l="-9540" r="-954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741334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20.2 Alcohols and Ethers</a:t>
            </a:r>
          </a:p>
          <a:p>
            <a:pPr lvl="1"/>
            <a:r>
              <a:rPr lang="en-US" dirty="0"/>
              <a:t>Describe the structure and properties of alcohols</a:t>
            </a:r>
          </a:p>
          <a:p>
            <a:pPr lvl="1"/>
            <a:r>
              <a:rPr lang="en-US" dirty="0"/>
              <a:t>Describe the structure and properties of ethers</a:t>
            </a:r>
          </a:p>
          <a:p>
            <a:pPr lvl="1"/>
            <a:r>
              <a:rPr lang="en-US" dirty="0"/>
              <a:t>Name and draw structures for alcohols and ethers</a:t>
            </a:r>
          </a:p>
          <a:p>
            <a:pPr lvl="1"/>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462399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20.13</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shows the reaction of glucose to produce ethanol and C O subscript 2. The reaction shows C subscript 6 H subscript 12 O subscript 6 ( a q ) arrow labeled “yeast” 2 C subscript 2 H subscript 5 O H (a q) plus 2 C O subscript 2 ( g ). The O H in ethanol is shown in red."/>
          <p:cNvPicPr>
            <a:picLocks noChangeAspect="1"/>
          </p:cNvPicPr>
          <p:nvPr/>
        </p:nvPicPr>
        <p:blipFill>
          <a:blip r:embed="rId2">
            <a:extLst>
              <a:ext uri="{28A0092B-C50C-407E-A947-70E740481C1C}">
                <a14:useLocalDpi xmlns:a14="http://schemas.microsoft.com/office/drawing/2010/main" val="0"/>
              </a:ext>
            </a:extLst>
          </a:blip>
          <a:srcRect t="-92506" b="-9250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781571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20.14</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reaction shows two carbons connected by a double bond, each with two bonded H atoms plus H O H arrow labeled “H subscript 3 O superscript plus” followed by two carbon atoms connected with a single bond with 5 bonded H atoms and an O H group shown in red at the right end of the molecule. The O of this group is shown with 2 pairs of electron dots."/>
          <p:cNvPicPr>
            <a:picLocks noChangeAspect="1"/>
          </p:cNvPicPr>
          <p:nvPr/>
        </p:nvPicPr>
        <p:blipFill>
          <a:blip r:embed="rId2">
            <a:extLst>
              <a:ext uri="{28A0092B-C50C-407E-A947-70E740481C1C}">
                <a14:useLocalDpi xmlns:a14="http://schemas.microsoft.com/office/drawing/2010/main" val="0"/>
              </a:ext>
            </a:extLst>
          </a:blip>
          <a:srcRect t="-47973" b="-4797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6459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20.2</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Pictured are the Lewis structures, ball-and-stick models, and space-filling models for molecules of methane, ethane, and pentane.</a:t>
            </a:r>
          </a:p>
        </p:txBody>
      </p:sp>
      <p:pic>
        <p:nvPicPr>
          <p:cNvPr id="9" name="Figure" descr="The figure illustrates four ways to represent molecules for molecules of methane, ethane, and pentane. In the first row of the figure, Lewis structural formulas show element symbols and bonds between atoms. Methane has a central C atom with four H atoms bonded to it. Ethane has a C atom with three H atoms bonded to it. The C atom is also bonded to another C atom with three H atoms bonded to it. Pentane has a C atom with three H atoms bonded to it. The C atom is bonded to another C atom with two H atoms bonded to it. The C atom is bonded to another C atom with two H atoms bonded to it. The C atom is bonded to another C atom with two H atoms bonded to it. The C atom is bonded to another C atom with three H atoms bonded to it. In the second row, ball-and-stick models are shown. In these representations, bonds are represented with sticks, and elements are represented with balls. Carbon atoms are black and hydrogen atoms are white in this image. In the third row, space-filling models are shown. In these models, atoms are enlarged and pushed together, without sticks to represent bonds. The molecule names and structural formulas are provided in the fourth row. Methane is named and represented with a condensed structural formula as C H subscript 4. Ethane is named and represented with two structural formulas C H subscript 3 C H subscript 3 and C subscript 2 H subscript 6. Pentane is named and represented as both C H subscript 3 C H subscript 2 C H subscript 2 C H subscript 2 C H subscript 3 and C subscript 5 H subscript 12."/>
          <p:cNvPicPr>
            <a:picLocks noChangeAspect="1"/>
          </p:cNvPicPr>
          <p:nvPr/>
        </p:nvPicPr>
        <p:blipFill>
          <a:blip r:embed="rId2" cstate="email">
            <a:extLst>
              <a:ext uri="{28A0092B-C50C-407E-A947-70E740481C1C}">
                <a14:useLocalDpi xmlns:a14="http://schemas.microsoft.com/office/drawing/2010/main" val="0"/>
              </a:ext>
            </a:extLst>
          </a:blip>
          <a:srcRect l="-3515" r="-351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99197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20.15</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Structural formulas for 1 comma 2 dash ethanediol and 1 comma 2 comma 3 dash propanetriol are shown. The first structure has a two C atom hydrocarbon chain with an O H group attached to each carbon. The O H groups are shown in red an each O atom has two sets of electron dots. Each C atom also has two H atoms bonded to it. The second structure shows a three C atom hydrocarbon chain with an O H group bonded to each carbon. The O H groups are shown in red, and each O atom has two sets of electron dots. The first C atom has two H atoms bonded to it. The second C atom has one H atom bonded to it. The third C atom has two H atoms bonded to it."/>
          <p:cNvPicPr>
            <a:picLocks noChangeAspect="1"/>
          </p:cNvPicPr>
          <p:nvPr/>
        </p:nvPicPr>
        <p:blipFill>
          <a:blip r:embed="rId2">
            <a:extLst>
              <a:ext uri="{28A0092B-C50C-407E-A947-70E740481C1C}">
                <a14:useLocalDpi xmlns:a14="http://schemas.microsoft.com/office/drawing/2010/main" val="0"/>
              </a:ext>
            </a:extLst>
          </a:blip>
          <a:srcRect l="-4224" r="-422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58031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20.8</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molecular structure of a hydrocarbon chain with a length of five C atoms is shown. The first C atom (from left to right) is bonded to three H atoms. The second C atom is bonded on one H atom and an O atom which is also bonded to an H atom. The O atom has two sets of electron dots. The third C atom is bonded to two H atoms. The fourth C atom is bonded to two H atoms. The fifth C atom is bonded to three H atoms. All bonds shown are single."/>
          <p:cNvPicPr>
            <a:picLocks noChangeAspect="1"/>
          </p:cNvPicPr>
          <p:nvPr/>
        </p:nvPicPr>
        <p:blipFill>
          <a:blip r:embed="rId2">
            <a:extLst>
              <a:ext uri="{28A0092B-C50C-407E-A947-70E740481C1C}">
                <a14:useLocalDpi xmlns:a14="http://schemas.microsoft.com/office/drawing/2010/main" val="0"/>
              </a:ext>
            </a:extLst>
          </a:blip>
          <a:srcRect t="-20540" b="-2054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270921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20.8</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structure shown has a C H subscript 3 group bonded up and to the right to a C atom. The C atom is bonded down and to the right to a C H subscript 2 group. The C H subscript 2 group is bonded up and to the right to a C H subscript 2 group. The C H subscript 2 group is bonded down and to the right to a C H subscript 3 group. The second C atom (from left to right) is bonded to a C H subscript 3 group and an O H group."/>
          <p:cNvPicPr>
            <a:picLocks noChangeAspect="1"/>
          </p:cNvPicPr>
          <p:nvPr/>
        </p:nvPicPr>
        <p:blipFill>
          <a:blip r:embed="rId2">
            <a:extLst>
              <a:ext uri="{28A0092B-C50C-407E-A947-70E740481C1C}">
                <a14:useLocalDpi xmlns:a14="http://schemas.microsoft.com/office/drawing/2010/main" val="0"/>
              </a:ext>
            </a:extLst>
          </a:blip>
          <a:srcRect t="-13550" b="-1355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574606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20.16</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molecular structure is shown with a red C H subscript 3 group bonded up and to the right to a red O atom. The O atom is bonded down and to the right to a C H subscript 2 group. The C H subscript 2 group is bonded up and to the right to a C H subscript 3 group."/>
          <p:cNvPicPr>
            <a:picLocks noChangeAspect="1"/>
          </p:cNvPicPr>
          <p:nvPr/>
        </p:nvPicPr>
        <p:blipFill>
          <a:blip r:embed="rId2">
            <a:extLst>
              <a:ext uri="{28A0092B-C50C-407E-A947-70E740481C1C}">
                <a14:useLocalDpi xmlns:a14="http://schemas.microsoft.com/office/drawing/2010/main" val="0"/>
              </a:ext>
            </a:extLst>
          </a:blip>
          <a:srcRect t="-63775" b="-6377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323031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20.9</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molecular structure shows a C H subscript 3 group bonded down and to the right to a C H subscript 2 group. The C H subscript 2 group is bonded up and to the right to an O atom. The O atom is bonded down and to the right to a C H subscript 2 group. The C H subscript 2 group is bonded up and to the right to a C H subscript 3 group."/>
          <p:cNvPicPr>
            <a:picLocks noChangeAspect="1"/>
          </p:cNvPicPr>
          <p:nvPr/>
        </p:nvPicPr>
        <p:blipFill>
          <a:blip r:embed="rId2">
            <a:extLst>
              <a:ext uri="{28A0092B-C50C-407E-A947-70E740481C1C}">
                <a14:useLocalDpi xmlns:a14="http://schemas.microsoft.com/office/drawing/2010/main" val="0"/>
              </a:ext>
            </a:extLst>
          </a:blip>
          <a:srcRect t="-60220" b="-6022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27212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20.9</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molecular structure shows a C H subscript 3 group bonded up and to the right to an O atom. The O atom is bonded down and to the right to a C H group. The C H group is bonded up and to the right to a C H subscript 3 group. The C H group is also bonded down and to the right to another C H subscript 3 group."/>
          <p:cNvPicPr>
            <a:picLocks noChangeAspect="1"/>
          </p:cNvPicPr>
          <p:nvPr/>
        </p:nvPicPr>
        <p:blipFill>
          <a:blip r:embed="rId2">
            <a:extLst>
              <a:ext uri="{28A0092B-C50C-407E-A947-70E740481C1C}">
                <a14:useLocalDpi xmlns:a14="http://schemas.microsoft.com/office/drawing/2010/main" val="0"/>
              </a:ext>
            </a:extLst>
          </a:blip>
          <a:srcRect t="-11878" b="-1187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36259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shows a reaction. The first molecule, which is labeled, “ethanol,” is a two C atom chain. The first C atom is bonded to three H atoms and a second C atom. The second C atom is bonded to a red O atom with two sets of electron dots. The O atom has a red bond to a red H atom. There is a plus sign. The next molecule, which is labeled, “ethanol,” is a red H atom with a red bond to a red O atom with two pairs of electron dots. The O atom is bonded to a C atom which is bonded to two H atoms and a second C atom. The second C atom is bonded to three H atoms. There is a green dotted box around the red H atom in the first molecule, the plus sign, and the red H and O atoms in the second molecule. To the right o the second molecule there is an arrow labeled H subscript 2 S O subscript 4 above and Greek capital delta below. The arrow is labeled, “sulfuric acid.” The resulting molecules are a C atom bonded with three H atoms and a second C atom. The second C atom is bonded to two H atoms and a red O atom. The red O atom has two sets of electron dots. The O atom is bonded to a third C atom which is bonded to two H atoms and a fourth C atom. The fourth C atom is bonded to three H atoms. This molecule is labeled, “diethyl ether.” There is a plus sign and a red H O H."/>
          <p:cNvPicPr>
            <a:picLocks noChangeAspect="1"/>
          </p:cNvPicPr>
          <p:nvPr/>
        </p:nvPicPr>
        <p:blipFill>
          <a:blip r:embed="rId2" cstate="email">
            <a:extLst>
              <a:ext uri="{28A0092B-C50C-407E-A947-70E740481C1C}">
                <a14:useLocalDpi xmlns:a14="http://schemas.microsoft.com/office/drawing/2010/main" val="0"/>
              </a:ext>
            </a:extLst>
          </a:blip>
          <a:srcRect t="-95444" b="-9544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022324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20.12</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illustrations show the molecular structures of fructose, a five-carbon monosaccharide, and of lactose, a disaccharide composed of two isomeric, six-carbon sugars.</a:t>
            </a:r>
          </a:p>
        </p:txBody>
      </p:sp>
      <p:pic>
        <p:nvPicPr>
          <p:cNvPr id="9" name="Figure" descr="This figure shows structural and ball-and-stick models for the common sugars fructose and lactose. Carbon atoms are illustrated in black, oxygen atoms are red, and hydrogen atoms are white in the ball-and-stick models."/>
          <p:cNvPicPr>
            <a:picLocks noChangeAspect="1"/>
          </p:cNvPicPr>
          <p:nvPr/>
        </p:nvPicPr>
        <p:blipFill>
          <a:blip r:embed="rId2" cstate="email">
            <a:extLst>
              <a:ext uri="{28A0092B-C50C-407E-A947-70E740481C1C}">
                <a14:useLocalDpi xmlns:a14="http://schemas.microsoft.com/office/drawing/2010/main" val="0"/>
              </a:ext>
            </a:extLst>
          </a:blip>
          <a:srcRect l="-22469" r="-2246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543217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20.13</a:t>
            </a:r>
          </a:p>
        </p:txBody>
      </p:sp>
      <p:sp>
        <p:nvSpPr>
          <p:cNvPr id="7" name="Figure Legend"/>
          <p:cNvSpPr>
            <a:spLocks noGrp="1"/>
          </p:cNvSpPr>
          <p:nvPr>
            <p:ph idx="13"/>
          </p:nvPr>
        </p:nvSpPr>
        <p:spPr>
          <a:xfrm>
            <a:off x="457199" y="5344732"/>
            <a:ext cx="8058151" cy="845364"/>
          </a:xfrm>
        </p:spPr>
        <p:txBody>
          <a:bodyPr>
            <a:normAutofit/>
          </a:bodyPr>
          <a:lstStyle/>
          <a:p>
            <a:r>
              <a:rPr lang="en-US" sz="1600" dirty="0"/>
              <a:t>Diabetes is a disease characterized by high concentrations of glucose in the blood. Treating diabetes involves making lifestyle changes, monitoring blood-sugar levels, and sometimes insulin injections. (credit: “</a:t>
            </a:r>
            <a:r>
              <a:rPr lang="en-US" sz="1600" dirty="0" err="1"/>
              <a:t>Blausen</a:t>
            </a:r>
            <a:r>
              <a:rPr lang="en-US" sz="1600" dirty="0"/>
              <a:t> Medical Communications”/Wikimedia Commons)</a:t>
            </a:r>
          </a:p>
        </p:txBody>
      </p:sp>
      <p:pic>
        <p:nvPicPr>
          <p:cNvPr id="2050" name="Picture 2" descr="This is a diagram of a hand with a blood droplet on an index finger and a nearby sharp pointed pen-like object. The finger is next shown touching a white and green test strip with arrows pointing to the green region where the bloody finger touches the strip. An arrow points to a small rectangular device in which the green end of the strip is inserted. An L C D display provides a read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76612" y="946128"/>
            <a:ext cx="5512829" cy="413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966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20.3 Aldehydes, Ketones, Carboxylic Acids, and Esters</a:t>
            </a:r>
          </a:p>
          <a:p>
            <a:pPr lvl="1"/>
            <a:r>
              <a:rPr lang="en-US" dirty="0"/>
              <a:t>Describe the structure and properties of aldehydes, ketones, carboxylic acids and esters</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5525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20.3</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same structure can be represented three different ways: an expanded formula, a condensed formula, and a skeletal structure.</a:t>
            </a:r>
          </a:p>
        </p:txBody>
      </p:sp>
      <p:pic>
        <p:nvPicPr>
          <p:cNvPr id="9" name="Figure" descr="In this figure, a hydrocarbon molecule is shown in three ways. First, an expanded formula shows all individual carbon atoms, hydrogen atoms, and bonds in a branched hydrocarbon molecule. An initial C atom is bonded to three H atoms. The C atom is bonded to another C atom in the chain. This second C atom is bonded to one H atom and another C atom above the chain. The C atom bonded above the second C atom in the chain is bonded to three H atoms. The second C atom in the chain is bonded to a third C atom in the chain. This third C atom is bonded to on H atom and another C atom below the chain. This C atom is bonded to two H atoms and another C atom below the chain. This second C atom below the chain is bonded to three H atoms. The third C atom in the chain is bonded to a fourth C atom in the chain. The fourth C atom is bonded to two H atoms and a fifth C atom. The fifth C atom is bonded to two H atoms and a sixth C atom. The sixth C atom is bonded to three H atoms. Second, a condensed formula shows each carbon atom of the molecule in clusters with the hydrogen atoms bonded to it, leaving C H, C H subscript 2, and C H subscript 3 groups with bonds between them. The structure shows a C H subscript 3 group bonded to a C H group. The C H group is bonded above to a C H subscript 3 group. The C H group is also bonded to another C H group. This C H group is bonded to a C H subscript 2 group below and a C H subscript 3 group below that. This C H group is also bonded to a C H subscript 2 group which is bonded to another C H subscript 2 group. This C H subscript 2 group is bonded to a final C H subscript 2 group. The final structure in the figure is a skeletal structure which includes only line segments arranged to indicate the structure of the molecule."/>
          <p:cNvPicPr>
            <a:picLocks noChangeAspect="1"/>
          </p:cNvPicPr>
          <p:nvPr/>
        </p:nvPicPr>
        <p:blipFill>
          <a:blip r:embed="rId2" cstate="email">
            <a:extLst>
              <a:ext uri="{28A0092B-C50C-407E-A947-70E740481C1C}">
                <a14:useLocalDpi xmlns:a14="http://schemas.microsoft.com/office/drawing/2010/main" val="0"/>
              </a:ext>
            </a:extLst>
          </a:blip>
          <a:srcRect t="-6320" b="-632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2714461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20.18</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C atom is shown with dashes appearing to the left and right. An O atom is double bonded above the C atom."/>
          <p:cNvPicPr>
            <a:picLocks noChangeAspect="1"/>
          </p:cNvPicPr>
          <p:nvPr/>
        </p:nvPicPr>
        <p:blipFill>
          <a:blip r:embed="rId2">
            <a:extLst>
              <a:ext uri="{28A0092B-C50C-407E-A947-70E740481C1C}">
                <a14:useLocalDpi xmlns:a14="http://schemas.microsoft.com/office/drawing/2010/main" val="0"/>
              </a:ext>
            </a:extLst>
          </a:blip>
          <a:srcRect t="-27655" b="-2765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73524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20.19</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Five structures are shown. The first is a C atom with an R group bonded to the left and an H atom to the right. An O atom is double bonded above the C atom. This structure is labeled, “Functional group of an aldehyde.” The second structure shows a C atom with R groups bonded to the left and right. An O atom is double bonded above the C atom. This structure is labeled, “Functional group of a ketone.” The third structure looks exactly like the functional group of a ketone. The fourth structure is labeled C H subscript 3 C H O. It is also labeled, “An aldehyde,” and “ethanal (acetaldehyde).” This structure has a C atom to which 3 H atoms are bonded above, below, and to the left. In red to the right of this C atom, a C atom is attached which has an O atom double bonded above and an H atom bonded to the right. The O atom as two sets of electron dots. The fifth structure is labeled C H subscript 3 C O C H subscript 2 C H subscript 3. It is also labeled, “A ketone,” and “butanone.” This structure has a C atom to which 3 H atoms are bonded above, below, and to the left. To the right of this in red is a C atom to which an O atom is double bonded above. The O atom has two sets of electron dots. Attached to the right of this red C atom in black is a two carbon atom chain with H atoms attached above, below, and to the right."/>
          <p:cNvPicPr>
            <a:picLocks noChangeAspect="1"/>
          </p:cNvPicPr>
          <p:nvPr/>
        </p:nvPicPr>
        <p:blipFill>
          <a:blip r:embed="rId2">
            <a:extLst>
              <a:ext uri="{28A0092B-C50C-407E-A947-70E740481C1C}">
                <a14:useLocalDpi xmlns:a14="http://schemas.microsoft.com/office/drawing/2010/main" val="0"/>
              </a:ext>
            </a:extLst>
          </a:blip>
          <a:srcRect t="-33480" b="-3348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333313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20.20</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CNX_Chem_20_03_ketone_img.jpg"/>
          <p:cNvPicPr>
            <a:picLocks noChangeAspect="1"/>
          </p:cNvPicPr>
          <p:nvPr/>
        </p:nvPicPr>
        <p:blipFill>
          <a:blip r:embed="rId2">
            <a:extLst>
              <a:ext uri="{28A0092B-C50C-407E-A947-70E740481C1C}">
                <a14:useLocalDpi xmlns:a14="http://schemas.microsoft.com/office/drawing/2010/main" val="0"/>
              </a:ext>
            </a:extLst>
          </a:blip>
          <a:srcRect t="-27655" b="-2765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934558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No Alt Text"/>
          <p:cNvPicPr>
            <a:picLocks noChangeAspect="1"/>
          </p:cNvPicPr>
          <p:nvPr/>
        </p:nvPicPr>
        <p:blipFill>
          <a:blip r:embed="rId2">
            <a:extLst>
              <a:ext uri="{28A0092B-C50C-407E-A947-70E740481C1C}">
                <a14:useLocalDpi xmlns:a14="http://schemas.microsoft.com/office/drawing/2010/main" val="0"/>
              </a:ext>
            </a:extLst>
          </a:blip>
          <a:srcRect t="-4471" b="-447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2727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20.14</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carbonyl group is polar, and the geometry of the bonds around the central carbon is </a:t>
            </a:r>
            <a:r>
              <a:rPr lang="en-US" sz="1600" dirty="0" err="1"/>
              <a:t>trigonal</a:t>
            </a:r>
            <a:r>
              <a:rPr lang="en-US" sz="1600" dirty="0"/>
              <a:t> </a:t>
            </a:r>
            <a:r>
              <a:rPr lang="is-IS" sz="1600" dirty="0"/>
              <a:t>planar.</a:t>
            </a:r>
            <a:endParaRPr lang="en-US" sz="1600" dirty="0"/>
          </a:p>
        </p:txBody>
      </p:sp>
      <p:pic>
        <p:nvPicPr>
          <p:cNvPr id="9" name="Figure" descr="This structure shows a central C atom to which an O atom is double bonded above. To the lower left, R superscript 1 is bonded and to the lower right, R superscript 2 is bonded. A Greek lowercase delta superscript plus appears to the left of the C and just above the bond with R superscript 1. Similarly, a Greek lowercase delta superscript negative sign appears to the left of the O atom. An arc is drawn from the double bond that links the C atom and the O atom to the bond that links the C atom to the R superscript 2 group. This arc is labeled approximately 120 degrees."/>
          <p:cNvPicPr>
            <a:picLocks noChangeAspect="1"/>
          </p:cNvPicPr>
          <p:nvPr/>
        </p:nvPicPr>
        <p:blipFill>
          <a:blip r:embed="rId2">
            <a:extLst>
              <a:ext uri="{28A0092B-C50C-407E-A947-70E740481C1C}">
                <a14:useLocalDpi xmlns:a14="http://schemas.microsoft.com/office/drawing/2010/main" val="0"/>
              </a:ext>
            </a:extLst>
          </a:blip>
          <a:srcRect t="-10291" b="-1029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873800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20.22</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reaction is shown. On the left appears an alcohol and on the right, a carbonyl group. Above the reaction arrow appears the word “oxidation.” The alcohol is represented as a C atom with dashes to the left and below, an H atom bonded above, and an O atom bonded to an H atom in red connected to the right. The O atom has two sets of electron dots. The carbonyl group is indicated in red with a C atom to which an O atom is double bonded above. Dashes appear left and right of the C atom in black. The O atom has two sets of electron dots."/>
          <p:cNvPicPr>
            <a:picLocks noChangeAspect="1"/>
          </p:cNvPicPr>
          <p:nvPr/>
        </p:nvPicPr>
        <p:blipFill>
          <a:blip r:embed="rId3">
            <a:extLst>
              <a:ext uri="{28A0092B-C50C-407E-A947-70E740481C1C}">
                <a14:useLocalDpi xmlns:a14="http://schemas.microsoft.com/office/drawing/2010/main" val="0"/>
              </a:ext>
            </a:extLst>
          </a:blip>
          <a:srcRect t="-28378" b="-2837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456495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20.10</a:t>
            </a:r>
          </a:p>
        </p:txBody>
      </p:sp>
      <p:sp>
        <p:nvSpPr>
          <p:cNvPr id="7" name="Figure Legend" hidden="1"/>
          <p:cNvSpPr>
            <a:spLocks noGrp="1"/>
          </p:cNvSpPr>
          <p:nvPr>
            <p:ph idx="13"/>
          </p:nvPr>
        </p:nvSpPr>
        <p:spPr/>
        <p:txBody>
          <a:bodyPr>
            <a:normAutofit/>
          </a:bodyPr>
          <a:lstStyle/>
          <a:p>
            <a:endParaRPr lang="en-US" sz="1600" dirty="0"/>
          </a:p>
        </p:txBody>
      </p:sp>
      <p:pic>
        <p:nvPicPr>
          <p:cNvPr id="1026" name="Picture 2" descr="A molecular structure is shown. A C H subscript 3 group is bonded up and to the right to a C H subscript 2 group. Bonded to the C H subscript 2 group down and to the right is an O H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18" y="1887481"/>
            <a:ext cx="7880132" cy="159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02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20.10</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ree molecular structures are shown, each with a red central C atom. In a, a C H subscript 3 group is bonded to the lower left, an H atom is bonded above, and H subscript 2 appears to the right of the central C atom. In b, an O atom is double bonded above the central C atom, a C H subscript 3 group is bonded to the lower left, and an H atom is bonded to the lower right. In c, an O atom is double bonded above the central C atom, a C H subscript 3 group is bonded to the lower left, and an O H group is bonded to the lower right."/>
          <p:cNvPicPr>
            <a:picLocks noChangeAspect="1"/>
          </p:cNvPicPr>
          <p:nvPr/>
        </p:nvPicPr>
        <p:blipFill>
          <a:blip r:embed="rId2">
            <a:extLst>
              <a:ext uri="{28A0092B-C50C-407E-A947-70E740481C1C}">
                <a14:useLocalDpi xmlns:a14="http://schemas.microsoft.com/office/drawing/2010/main" val="0"/>
              </a:ext>
            </a:extLst>
          </a:blip>
          <a:srcRect t="-32024" b="-3202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72931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20.23</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reaction is shown. An alcohol appears on the left and an aldehyde on the right of the reaction arrow. The alcohol is shown as C H subscript 3 C H subscript 2 C H subscript 2 O H, and the aldehyde is shown as C H subscript 3 C H subscript 2 C H O. The O H group at the right end of the alcohol structure and the C H O group at the right end of the aldehyde structure are in red."/>
          <p:cNvPicPr>
            <a:picLocks noChangeAspect="1"/>
          </p:cNvPicPr>
          <p:nvPr/>
        </p:nvPicPr>
        <p:blipFill>
          <a:blip r:embed="rId2">
            <a:extLst>
              <a:ext uri="{28A0092B-C50C-407E-A947-70E740481C1C}">
                <a14:useLocalDpi xmlns:a14="http://schemas.microsoft.com/office/drawing/2010/main" val="0"/>
              </a:ext>
            </a:extLst>
          </a:blip>
          <a:srcRect t="-92506" b="-9250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408775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20.24</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reaction is shown. An alcohol appears on the left and a ketone on the right of the reaction arrow. The alcohol is shown as C H subscript 3 C H ( O H ) C H subscript 3 and the ketone is shown as C H subscript 3 C O C H subscript 3. The O H group in the alcohol structure and the C O group at the center of the ketone structure are in red."/>
          <p:cNvPicPr>
            <a:picLocks noChangeAspect="1"/>
          </p:cNvPicPr>
          <p:nvPr/>
        </p:nvPicPr>
        <p:blipFill>
          <a:blip r:embed="rId2">
            <a:extLst>
              <a:ext uri="{28A0092B-C50C-407E-A947-70E740481C1C}">
                <a14:useLocalDpi xmlns:a14="http://schemas.microsoft.com/office/drawing/2010/main" val="0"/>
              </a:ext>
            </a:extLst>
          </a:blip>
          <a:srcRect t="-92506" b="-9250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66145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Figure a shows a branched molecule with C H subscript 3 bonded to C with C H subscript 3 groups bonded both above and below it. To the right of the central C, a C H is bonded which has a C H subscript 3 group bonded above and to the right and below and to the right. Figure b shows a straight chain molecule composed of C H subscript 3 C H subscript 2 C H subscript 2 C H subscript 2 C H subscript 2 C H subscript 2 C H subscript 3."/>
          <p:cNvPicPr>
            <a:picLocks noChangeAspect="1"/>
          </p:cNvPicPr>
          <p:nvPr/>
        </p:nvPicPr>
        <p:blipFill>
          <a:blip r:embed="rId2">
            <a:extLst>
              <a:ext uri="{28A0092B-C50C-407E-A947-70E740481C1C}">
                <a14:useLocalDpi xmlns:a14="http://schemas.microsoft.com/office/drawing/2010/main" val="0"/>
              </a:ext>
            </a:extLst>
          </a:blip>
          <a:srcRect t="-21615" b="-2161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938294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20.15</a:t>
            </a:r>
          </a:p>
        </p:txBody>
      </p:sp>
      <p:sp>
        <p:nvSpPr>
          <p:cNvPr id="7" name="Figure Legend"/>
          <p:cNvSpPr>
            <a:spLocks noGrp="1"/>
          </p:cNvSpPr>
          <p:nvPr>
            <p:ph idx="13"/>
          </p:nvPr>
        </p:nvSpPr>
        <p:spPr>
          <a:xfrm>
            <a:off x="457199" y="5152571"/>
            <a:ext cx="8058151" cy="1037525"/>
          </a:xfrm>
        </p:spPr>
        <p:txBody>
          <a:bodyPr>
            <a:normAutofit/>
          </a:bodyPr>
          <a:lstStyle/>
          <a:p>
            <a:r>
              <a:rPr lang="en-US" sz="1600" dirty="0"/>
              <a:t>Esters are responsible for the odors associated with various plants and their fruits.</a:t>
            </a:r>
          </a:p>
        </p:txBody>
      </p:sp>
      <p:pic>
        <p:nvPicPr>
          <p:cNvPr id="2" name="Picture 1" descr="There are nine structures represented in this figure. The first is labeled, “raspberry,” and, “iso-butyl formate.” It shows an H atom with a line going up and to the right which then goes down and to the right. It goes up and to the right again and down and to the right and up and to the right. At the first peak is a double bond to an O atom. At the first trough is an O atom. At the second trough, there is a line going straight down. The second is labeled, “apple,” and, “butyl acetate.” There is a line that goes up and to the right, down and to the right, up and to the right, and down and to the right. At the second peak is a double bond to an O atom. At the end, on the right is O C H subscript 3. The third is labeled, “pineapple,” and, “ethyl butyrate.” It is a line that goes up and to the right, down and to the right, up and to the right, down and to the right, up and to the right, and down and to the right. At the second peak is a double bond to an O atom and at the second trough is an O atom. The fourth is labeled, “rum,” and “propyl isobutyrate.” It shows a line that goes down and to the right, up and to the right, down and to the right, up and to the right, down and to the right and up and to the right. The first complete peak has a double bond to an O atom and the second trough has an O atom. The fifth is labeled, “peach,” and “benzyl acetate.” It shows a line that goes up and to the right, down and to the right, up and to the right and down and to the right. This line connects to a hexagon with a circle inside it. The first peak has a double bond to an O atom and the first trough has an O atom. The sixth is labeled, “orange,” and, “octyl acetate.” It shows a line that goes up and to the right and down and to the right and up and to the right and down and to the right and up and to the right and down and to the right and up and to the right and down and to the right and up and to the right and down and to the right. The first peak has a double bond to an O atom and the first complete trough has and an O atom. The seventh is labeled, “wintergreen,” and “methyl salicylate.” It shows a hexagon with a circle inside of it. On the right, is a bond down and to the right to an O H group. On the right is a bond to a line that goes up and to the right and down and two the right and up and to the right. At the first peak is a double bond to an O atom, the next trough shows and O atom and at the end of the line is a C H subscript 3 group. The eighth is labeled, “honey,” and “methyl phenylacetate.” It shows a hexagon with a circle inside of it. It shows it connecting to a line on the right that goes down and to the right then up and to the right and down and to the right and up and to the right. At the first peak that is not part of the hexagon is a double bond to an O atom. At the last trough is an O atom. The ninth is labeled, “strawberry,” and “ethyl methylphenylglycidate.” This shows a hexagon with a circle inside of it. On the right, it connects to a line that goes up and to the right and down and to the right and up and to the right and down and to the right and up and to the right and down and to the right. At the first peak is a line that extends above and below. Below, it connects to an O atom. At the next trough, the line extends down and to the left to the same O atom. At the next peak is a double bond to an O atom and at the next trough is an O atom."/>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14474" y="1172083"/>
            <a:ext cx="5943600" cy="3630168"/>
          </a:xfrm>
          <a:prstGeom prst="rect">
            <a:avLst/>
          </a:prstGeom>
        </p:spPr>
      </p:pic>
    </p:spTree>
    <p:extLst>
      <p:ext uri="{BB962C8B-B14F-4D97-AF65-F5344CB8AC3E}">
        <p14:creationId xmlns:p14="http://schemas.microsoft.com/office/powerpoint/2010/main" val="179531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20.25</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structures are shown. The first structure is labeled, “ethanoic acid,” and, “acetic acid.” This structure indicates a C atom to which H atoms are bonded above, below and to the left. To the right of this in red is a bonded group comprised of a C atom to which an O atom is double bonded above. To the right of the red C atom, an O atom is bonded which has an H atom bonded to its right. Both O atoms have two sets of electron dots. The second structure is labeled, “methyl ethanoate,” and, “methyl acetate.” This structure indicates a C atom to which H atoms are bonded above, below and to the left. In red, bonded to the right is a C atom with a double bonded O atom above and a single bonded O atom to the right. To the right of this last O atom in black is another C atom to which H atoms are bonded above, below and to the right. Both O atoms have two pairs of electron dots."/>
          <p:cNvPicPr>
            <a:picLocks noChangeAspect="1"/>
          </p:cNvPicPr>
          <p:nvPr/>
        </p:nvPicPr>
        <p:blipFill>
          <a:blip r:embed="rId2">
            <a:extLst>
              <a:ext uri="{28A0092B-C50C-407E-A947-70E740481C1C}">
                <a14:useLocalDpi xmlns:a14="http://schemas.microsoft.com/office/drawing/2010/main" val="0"/>
              </a:ext>
            </a:extLst>
          </a:blip>
          <a:srcRect t="-13550" b="-1355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700471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20.26</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chemical reaction is shown. On the left, a structure of propionic acid is indicated. This structure includes a 2 carbon hydrocarbon group on the left end in black. Above, below, and to the left, H atoms are bonded. This group is bonded to a red group comprised of a C atom to which an O atom is double bonded above. To the right of the red C atom, an O atom is connected with a single bond. To the right of the O atom, an H atom is bonded. To the right of this structure appears a plus and N a O H. Following the reaction arrow, the propionate ion is shown. This structure is in brackets. Appearing inside the brackets, is a 2 carbon hydrocarbon group on the left end. Above, below, and to the left, H atoms are bonded. To the right of this group, a group in red is attached comprised of a C atom to which an O atom is double bonded above and a second O atom is single bonded to the right. Outside the brackets appears a superscript minus symbol. This is followed by a plus sign, N a superscript plus another plus sign and H subscript 2 O. The singly bonded O atom in the propionate ion structure has 3 pairs of electron dots. All other O atoms have two pairs of electron dots."/>
          <p:cNvPicPr>
            <a:picLocks noChangeAspect="1"/>
          </p:cNvPicPr>
          <p:nvPr/>
        </p:nvPicPr>
        <p:blipFill>
          <a:blip r:embed="rId2" cstate="email">
            <a:extLst>
              <a:ext uri="{28A0092B-C50C-407E-A947-70E740481C1C}">
                <a14:useLocalDpi xmlns:a14="http://schemas.microsoft.com/office/drawing/2010/main" val="0"/>
              </a:ext>
            </a:extLst>
          </a:blip>
          <a:srcRect t="-78255" b="-7825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179659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chemical reaction with two arrows is shown. On the left, an alcohol, indicated with a C atom to which an R group is bonded to the left, H atoms are bonded above and below, and in red, a single bonded O atom with an H atom bonded to the right is shown. Following the first reaction arrow, an aldehyde is shown. This structure is represented with an R group bonded to a red C atom to which an H atom is bonded above and to the right, and an O atom is double bonded below and to the right. Appearing to the right of the second arrow, is a carboxylic acid comprised of an R group bonded to a C atom to which, in red, an O atom is single bonded with an H atom bonded to its right side. A red O is double bonded below and to the right. All O atoms have two pairs of electron dots."/>
          <p:cNvPicPr>
            <a:picLocks noChangeAspect="1"/>
          </p:cNvPicPr>
          <p:nvPr/>
        </p:nvPicPr>
        <p:blipFill>
          <a:blip r:embed="rId2" cstate="email">
            <a:extLst>
              <a:ext uri="{28A0092B-C50C-407E-A947-70E740481C1C}">
                <a14:useLocalDpi xmlns:a14="http://schemas.microsoft.com/office/drawing/2010/main" val="0"/>
              </a:ext>
            </a:extLst>
          </a:blip>
          <a:srcRect t="-51741" b="-5174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054066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20.28</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chemical reaction is shown. On the left, a C H subscript 3 group bonded to a red C atom. The C atom forms a double bond with an O atom which is also in red. The C atom is also bonded to an O atom which is bonded to an H atom, also in red. A plus sign is shown, which is followed by H O C H subscript 2 C H subscript 3. The H O group is in red. Following a reaction arrow, a C H subscript 3 group is shown which is bonded to a red C atom with a double bonded O atom and a single bonded O. To the right of this single bonded O atom, a C H subscript 2 C H subscript 3 group is attached and shown in black. This structure is followed by a plus sign and H subscript 2 O. The O atoms in the first structure on the left and the structure following the reaction arrow have two pairs of electron dots."/>
          <p:cNvPicPr>
            <a:picLocks noChangeAspect="1"/>
          </p:cNvPicPr>
          <p:nvPr/>
        </p:nvPicPr>
        <p:blipFill>
          <a:blip r:embed="rId2" cstate="email">
            <a:extLst>
              <a:ext uri="{28A0092B-C50C-407E-A947-70E740481C1C}">
                <a14:useLocalDpi xmlns:a14="http://schemas.microsoft.com/office/drawing/2010/main" val="0"/>
              </a:ext>
            </a:extLst>
          </a:blip>
          <a:srcRect t="-60220" b="-6022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356282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20.16</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Over 350 different volatile molecules (many members of the ester family) have been identified in </a:t>
            </a:r>
            <a:r>
              <a:rPr lang="pl-PL" sz="1600" dirty="0" err="1"/>
              <a:t>strawberries</a:t>
            </a:r>
            <a:r>
              <a:rPr lang="pl-PL" sz="1600" dirty="0"/>
              <a:t>. (</a:t>
            </a:r>
            <a:r>
              <a:rPr lang="pl-PL" sz="1600" dirty="0" err="1"/>
              <a:t>credit</a:t>
            </a:r>
            <a:r>
              <a:rPr lang="pl-PL" sz="1600" dirty="0"/>
              <a:t>: </a:t>
            </a:r>
            <a:r>
              <a:rPr lang="pl-PL" sz="1600" dirty="0" err="1"/>
              <a:t>Rebecca</a:t>
            </a:r>
            <a:r>
              <a:rPr lang="pl-PL" sz="1600" dirty="0"/>
              <a:t> </a:t>
            </a:r>
            <a:r>
              <a:rPr lang="pl-PL" sz="1600" dirty="0" err="1"/>
              <a:t>Siegel</a:t>
            </a:r>
            <a:r>
              <a:rPr lang="pl-PL" sz="1600" dirty="0"/>
              <a:t>)</a:t>
            </a:r>
            <a:endParaRPr lang="en-US" sz="1600" dirty="0"/>
          </a:p>
        </p:txBody>
      </p:sp>
      <p:pic>
        <p:nvPicPr>
          <p:cNvPr id="9" name="Figure" descr="This is a photo of a bright red strawberry being held in a human hand."/>
          <p:cNvPicPr>
            <a:picLocks noChangeAspect="1"/>
          </p:cNvPicPr>
          <p:nvPr/>
        </p:nvPicPr>
        <p:blipFill>
          <a:blip r:embed="rId2" cstate="email">
            <a:extLst>
              <a:ext uri="{28A0092B-C50C-407E-A947-70E740481C1C}">
                <a14:useLocalDpi xmlns:a14="http://schemas.microsoft.com/office/drawing/2010/main" val="0"/>
              </a:ext>
            </a:extLst>
          </a:blip>
          <a:srcRect l="-36121" r="-3612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284127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20.4 Amines and Amides</a:t>
            </a:r>
          </a:p>
          <a:p>
            <a:pPr lvl="1"/>
            <a:r>
              <a:rPr lang="en-US" dirty="0"/>
              <a:t>Describe the structure and properties of an amine</a:t>
            </a:r>
          </a:p>
          <a:p>
            <a:pPr lvl="1"/>
            <a:r>
              <a:rPr lang="en-US" dirty="0"/>
              <a:t>Describe the structure and properties of an amide</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9204590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20.29</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ree structures are shown, each with a red, central N atom which has a pair of electron dots indicated in red above the N atoms. The first structure is labeled methyl amine. To the left of the N, a C H subscript 3 group is bonded. H atoms are bonded to the right and bottom of the central N atom. The second structure is labeled dimethyl amine. This structure has C H subscript 3 groups bonded to the left and right of the N atom and a single H atom is bonded below. The third structure is labeled trimethyl amine, which has C H subscript 3 groups bonded to the left, right, and below the central N atom."/>
          <p:cNvPicPr>
            <a:picLocks noChangeAspect="1"/>
          </p:cNvPicPr>
          <p:nvPr/>
        </p:nvPicPr>
        <p:blipFill>
          <a:blip r:embed="rId2">
            <a:extLst>
              <a:ext uri="{28A0092B-C50C-407E-A947-70E740481C1C}">
                <a14:useLocalDpi xmlns:a14="http://schemas.microsoft.com/office/drawing/2010/main" val="0"/>
              </a:ext>
            </a:extLst>
          </a:blip>
          <a:srcRect t="-44685" b="-4468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99890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20.17</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illustration shows one of the resonance structures of pyridine.</a:t>
            </a:r>
          </a:p>
        </p:txBody>
      </p:sp>
      <p:pic>
        <p:nvPicPr>
          <p:cNvPr id="9" name="Figure" descr="A molecular structure is shown. A ring of five C atoms and one N atom is shown with alternating double bonds. Single H atoms are bonded, appearing at the outside of the ring on each C atom. The N atom has an unshared electron pair shown on the N atom on the outer side of the ring. The N atom, electron dot pair, and bonds connected to it in the ring are shown in red."/>
          <p:cNvPicPr>
            <a:picLocks noChangeAspect="1"/>
          </p:cNvPicPr>
          <p:nvPr/>
        </p:nvPicPr>
        <p:blipFill>
          <a:blip r:embed="rId2">
            <a:extLst>
              <a:ext uri="{28A0092B-C50C-407E-A947-70E740481C1C}">
                <a14:useLocalDpi xmlns:a14="http://schemas.microsoft.com/office/drawing/2010/main" val="0"/>
              </a:ext>
            </a:extLst>
          </a:blip>
          <a:srcRect l="-29741" r="-2974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089039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20.18</a:t>
            </a:r>
          </a:p>
        </p:txBody>
      </p:sp>
      <p:sp>
        <p:nvSpPr>
          <p:cNvPr id="7" name="Figure Legend"/>
          <p:cNvSpPr>
            <a:spLocks noGrp="1"/>
          </p:cNvSpPr>
          <p:nvPr>
            <p:ph idx="13"/>
          </p:nvPr>
        </p:nvSpPr>
        <p:spPr>
          <a:xfrm>
            <a:off x="457199" y="4918365"/>
            <a:ext cx="8058151" cy="1636981"/>
          </a:xfrm>
        </p:spPr>
        <p:txBody>
          <a:bodyPr>
            <a:normAutofit fontScale="92500"/>
          </a:bodyPr>
          <a:lstStyle/>
          <a:p>
            <a:r>
              <a:rPr lang="en-US" sz="1600" dirty="0"/>
              <a:t>DNA is an organic molecule and the genetic material for all living organisms. (a) DNA is a double helix consisting of two single DNA strands hydrogen bonded together at each nitrogenous base. (b) This detail shows the hydrogen bonding (dotted lines) between nitrogenous bases on each DNA strand and the way in which each nucleotide is joined to the next, forming a backbone of sugars and phosphate groups along each strand. (c) This detail shows the structure of one of the four nucleotides that makes up the DNA polymer. Each nucleotide consists of a nitrogenous base (a double-ring molecule, in this case), a five-carbon sugar (</a:t>
            </a:r>
            <a:r>
              <a:rPr lang="en-US" sz="1600" dirty="0" err="1"/>
              <a:t>deoxyribose</a:t>
            </a:r>
            <a:r>
              <a:rPr lang="en-US" sz="1600" dirty="0"/>
              <a:t>), and a phosphate group.</a:t>
            </a:r>
          </a:p>
        </p:txBody>
      </p:sp>
      <p:pic>
        <p:nvPicPr>
          <p:cNvPr id="9" name="Figure" descr="Diagram a shows DNA as a double helix composed of the nitrogenous bases adenine, thymine, guanine, and cytosine paired up along a sugar-phosphate backbone. The helix has labeled 3 prime and 5 prime directions or ends. In diagram b, the molecular level arrangement of the bases connected by hydrogen bonding within the sugar-phosphate backbone is shown. Adenine is shown with hydrogen bonding to thymine and similarly the linkage via hydrogen bonding between cytosine and guanine is shown. Again, 3 prime and 5 prime directional information is provided. In diagram c, the bonding between a nitrogenous base, sugar, and phosphate is shown."/>
          <p:cNvPicPr>
            <a:picLocks noChangeAspect="1"/>
          </p:cNvPicPr>
          <p:nvPr/>
        </p:nvPicPr>
        <p:blipFill>
          <a:blip r:embed="rId2" cstate="email">
            <a:extLst>
              <a:ext uri="{28A0092B-C50C-407E-A947-70E740481C1C}">
                <a14:useLocalDpi xmlns:a14="http://schemas.microsoft.com/office/drawing/2010/main" val="0"/>
              </a:ext>
            </a:extLst>
          </a:blip>
          <a:srcRect l="-65182" r="-6518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40777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Figure a shows a branched skeleton structure that looks like a plus sign with line segments extending up and to the right and down and to the left of the rightmost point of the plus sign. Figure b appears in a zig zag pattern made with six line segments. The segments rise, fall, rise, fall, rise, and fall moving left to right across the figure."/>
          <p:cNvPicPr>
            <a:picLocks noChangeAspect="1"/>
          </p:cNvPicPr>
          <p:nvPr/>
        </p:nvPicPr>
        <p:blipFill>
          <a:blip r:embed="rId2">
            <a:extLst>
              <a:ext uri="{28A0092B-C50C-407E-A947-70E740481C1C}">
                <a14:useLocalDpi xmlns:a14="http://schemas.microsoft.com/office/drawing/2010/main" val="0"/>
              </a:ext>
            </a:extLst>
          </a:blip>
          <a:srcRect t="-27945" b="-2794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785022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20.30</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reactions are shown. In the first, ammonia reacts with H superscript plus. An unshared pair of electron dots sits above the N atom. To the left, right, and bottom, H atoms are bonded. This is followed by a plus symbol and an H atom with a superscript plus symbol. To the right of the reaction arrow, ammonium ion is shown in brackets with a superscript plus symbol outside. Inside the brackets, the N atom is shown with H atoms bonded on all four sides. In a very similar second reaction, methyl amine reacts with H superscript plus to yield methyl ammonium ion. The methyl amine structure is like ammonia except a C H subscript 3 group is attached in place of the left most H atom in the structure. Similarly, the resulting methyl ammonium ion is represented in brackets with a superscript plus symbol appearing outside. Inside, the structure is similar to that of methyl amine except that an H atom appears at the top of the N atom where the unshared electron pair was previously shown."/>
          <p:cNvPicPr>
            <a:picLocks noChangeAspect="1"/>
          </p:cNvPicPr>
          <p:nvPr/>
        </p:nvPicPr>
        <p:blipFill>
          <a:blip r:embed="rId2" cstate="email">
            <a:extLst>
              <a:ext uri="{28A0092B-C50C-407E-A947-70E740481C1C}">
                <a14:useLocalDpi xmlns:a14="http://schemas.microsoft.com/office/drawing/2010/main" val="0"/>
              </a:ext>
            </a:extLst>
          </a:blip>
          <a:srcRect l="-5878" r="-587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467355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20.31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Molecular structures of nicotine, morphine, codeine, and heroin are shown. These large structures share some common features, including rings. In the complex structures of morphine, codeine, and heroin, bonds to some O atoms in the structures are indicated with dashed wedges and bonds to some H atoms and N atoms are shown as solid wedges."/>
          <p:cNvPicPr>
            <a:picLocks noChangeAspect="1"/>
          </p:cNvPicPr>
          <p:nvPr/>
        </p:nvPicPr>
        <p:blipFill>
          <a:blip r:embed="rId2" cstate="email">
            <a:extLst>
              <a:ext uri="{28A0092B-C50C-407E-A947-70E740481C1C}">
                <a14:useLocalDpi xmlns:a14="http://schemas.microsoft.com/office/drawing/2010/main" val="0"/>
              </a:ext>
            </a:extLst>
          </a:blip>
          <a:srcRect l="-34467" r="-3446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887251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20.19</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Poppies can be used in the production of opium, a plant latex that contains morphine from which other opiates, such as heroin, can be synthesized. (credit: Karen Roe)</a:t>
            </a:r>
          </a:p>
        </p:txBody>
      </p:sp>
      <p:pic>
        <p:nvPicPr>
          <p:cNvPr id="9" name="Figure" descr="This is a photo of a field of red-orange poppies."/>
          <p:cNvPicPr>
            <a:picLocks noChangeAspect="1"/>
          </p:cNvPicPr>
          <p:nvPr/>
        </p:nvPicPr>
        <p:blipFill>
          <a:blip r:embed="rId2" cstate="email">
            <a:extLst>
              <a:ext uri="{28A0092B-C50C-407E-A947-70E740481C1C}">
                <a14:useLocalDpi xmlns:a14="http://schemas.microsoft.com/office/drawing/2010/main" val="0"/>
              </a:ext>
            </a:extLst>
          </a:blip>
          <a:srcRect l="-36252" r="-3625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1553243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20.32</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shows three structures. Two examples are provided. The basic structure has an H atom or R group bonded to a C atom which is double bonded to an O atom. The O atom as two sets of electron dots. The C atom is bonded to an N atom which in turn is bonded to two R groups or two H atoms. The N atom as one set of electron dots. The next structure includes acetamide, which has C H subscript 3 bonded to a C atom with a doubly bonded O atom. The second C atom is also bonded to N H subscript 2. Hexanamide has a hydrocarbon chain of length 6 involving all single bonds. The condensed structure is shown here. To the sixth C atom at the right end of the chain, an O atom is double bonded and an N H subscript 2 group is single bonded."/>
          <p:cNvPicPr>
            <a:picLocks noChangeAspect="1"/>
          </p:cNvPicPr>
          <p:nvPr/>
        </p:nvPicPr>
        <p:blipFill>
          <a:blip r:embed="rId2">
            <a:extLst>
              <a:ext uri="{28A0092B-C50C-407E-A947-70E740481C1C}">
                <a14:useLocalDpi xmlns:a14="http://schemas.microsoft.com/office/drawing/2010/main" val="0"/>
              </a:ext>
            </a:extLst>
          </a:blip>
          <a:srcRect l="-12730" r="-1273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1694137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20.33</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chemical reaction is shown between a carboxylic acid and amine to form an amide and water. Structures are shown. The carboxylic acid is shown as a C H subscript 3 group bonded to a C H subscript 2 group bonded to a C atom with a double bonded O atom above and an O H group bonded to the right. There is a plus sign. The amine is shown as an N atom with two H atoms bonded to the bottom and left sides. A C H subscript 3 group is bonded to the right side of the N atom. To the right of an arrow, an amide is shown as a C H subscript 3 group bonded to a C H subscript 2 group bonded to a C atom which is double bonded to an O atom above and an N with an H atom bonded below. The N atom is bonded to a C H subscript 3 group. The final product indicated after a plus sign is water, H subscript 2 O."/>
          <p:cNvPicPr>
            <a:picLocks noChangeAspect="1"/>
          </p:cNvPicPr>
          <p:nvPr/>
        </p:nvPicPr>
        <p:blipFill>
          <a:blip r:embed="rId2" cstate="email">
            <a:extLst>
              <a:ext uri="{28A0092B-C50C-407E-A947-70E740481C1C}">
                <a14:useLocalDpi xmlns:a14="http://schemas.microsoft.com/office/drawing/2010/main" val="0"/>
              </a:ext>
            </a:extLst>
          </a:blip>
          <a:srcRect t="-88315" b="-8831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943736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20.20</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This condensation reaction forms a dipeptide from two amino acids and leads to the formation </a:t>
            </a:r>
            <a:r>
              <a:rPr lang="nl-NL" sz="1600" dirty="0"/>
              <a:t>of water.</a:t>
            </a:r>
            <a:endParaRPr lang="en-US" sz="1600" dirty="0"/>
          </a:p>
        </p:txBody>
      </p:sp>
      <p:pic>
        <p:nvPicPr>
          <p:cNvPr id="9" name="Figure" descr="This figure shows two amino acid molecules. These molecules have two singly bonded carbon atoms to which an amino group is bonded on the left and the C atom to the right is a component of a carboxyl group. The C atom at the center has an R group bonded below and an H atom bonded above. The amino acid at the top left has an amino group identified and enclosed in a green dashed rectangle. This group is comprised of an N atom with two bonded H atoms. The amino acid at the right has a carboxyl group identified in a green dashed rectangle. This group has a C atom to which an O H group and a doubly bonded O atom are bonded. The amino acid to the left has the O H group to the lower right in red. The amino acid on the right has an H atom that is bonded to the N atom in red. An arrow points downward and is labeled condensation reaction. A curved arrow extends down and to the right off of the downward arrow, pointing to H subscript 2 O, which is in red. A single, larger molecule appears beneath the downward arrow. At the locations of the red O H group and H atom, the amino acid molecules are bonded together. This bond is labeled as a peptide bond and the larger molecule formed is labeled as a polypeptide chain."/>
          <p:cNvPicPr>
            <a:picLocks noChangeAspect="1"/>
          </p:cNvPicPr>
          <p:nvPr/>
        </p:nvPicPr>
        <p:blipFill>
          <a:blip r:embed="rId2" cstate="email">
            <a:extLst>
              <a:ext uri="{28A0092B-C50C-407E-A947-70E740481C1C}">
                <a14:useLocalDpi xmlns:a14="http://schemas.microsoft.com/office/drawing/2010/main" val="0"/>
              </a:ext>
            </a:extLst>
          </a:blip>
          <a:srcRect l="-23362" r="-2336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2842462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20.21</a:t>
            </a:r>
          </a:p>
        </p:txBody>
      </p:sp>
      <p:sp>
        <p:nvSpPr>
          <p:cNvPr id="7" name="Figure Legend"/>
          <p:cNvSpPr>
            <a:spLocks noGrp="1"/>
          </p:cNvSpPr>
          <p:nvPr>
            <p:ph idx="13"/>
          </p:nvPr>
        </p:nvSpPr>
        <p:spPr>
          <a:xfrm>
            <a:off x="457199" y="4918365"/>
            <a:ext cx="8058151" cy="1271731"/>
          </a:xfrm>
        </p:spPr>
        <p:txBody>
          <a:bodyPr>
            <a:normAutofit/>
          </a:bodyPr>
          <a:lstStyle/>
          <a:p>
            <a:r>
              <a:rPr lang="en-US" sz="1400" dirty="0"/>
              <a:t>A computer rendering shows the three-dimensional structure of the enzyme phenylalanine hydroxylase. In the disease phenylketonuria, a defect in the shape of phenylalanine hydroxylase causes it to lose its function in breaking down phenylalanine.</a:t>
            </a:r>
          </a:p>
        </p:txBody>
      </p:sp>
      <p:pic>
        <p:nvPicPr>
          <p:cNvPr id="9" name="Figure" descr="This figure includes a computer generated image of an enzyme molecule showing string and curled ribbon-like structural components in purple, green, and yellow hues."/>
          <p:cNvPicPr>
            <a:picLocks noChangeAspect="1"/>
          </p:cNvPicPr>
          <p:nvPr/>
        </p:nvPicPr>
        <p:blipFill>
          <a:blip r:embed="rId2" cstate="email">
            <a:extLst>
              <a:ext uri="{28A0092B-C50C-407E-A947-70E740481C1C}">
                <a14:useLocalDpi xmlns:a14="http://schemas.microsoft.com/office/drawing/2010/main" val="0"/>
              </a:ext>
            </a:extLst>
          </a:blip>
          <a:srcRect l="-85383" r="-8538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6937916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20.22</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This illustration shows the formula for polymeric Kevlar.</a:t>
            </a:r>
          </a:p>
        </p:txBody>
      </p:sp>
      <p:pic>
        <p:nvPicPr>
          <p:cNvPr id="9" name="Figure" descr="A structural formula is shown for the polymer Kevlar. The structure appears inside brackets which have single dashes extending from them at the left and right ends. Outside the lower right corner of the brackets, an italicized n appears. The structure inside the brackets includes a C atom forming a double bond with an O atom and a bond with a benzene ring. The benzene ring forms a bond with another C atom which has a double bond with an O atom. The C atom is bonded to an N atom. The N atom is bonded to an H atom and a benzene ring. The benzene ring bonds with another N atom which is also bonded to an H atom."/>
          <p:cNvPicPr>
            <a:picLocks noChangeAspect="1"/>
          </p:cNvPicPr>
          <p:nvPr/>
        </p:nvPicPr>
        <p:blipFill>
          <a:blip r:embed="rId2">
            <a:extLst>
              <a:ext uri="{28A0092B-C50C-407E-A947-70E740481C1C}">
                <a14:useLocalDpi xmlns:a14="http://schemas.microsoft.com/office/drawing/2010/main" val="0"/>
              </a:ext>
            </a:extLst>
          </a:blip>
          <a:srcRect t="-13838" b="-1383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612725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20.23</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diagram shows the polymer structure of Kevlar, with hydrogen bonds between polymer chains represented by dotted lines.</a:t>
            </a:r>
          </a:p>
        </p:txBody>
      </p:sp>
      <p:pic>
        <p:nvPicPr>
          <p:cNvPr id="9" name="Figure" descr="This diagram shows the repeating, interlinked units that exist in Kevlar, taking on a sheet-like appearance. Dashed line segments are indicated between units. Individual units are composed of nitrogen, hydrogen, oxygen and carbon atoms. The repeating structural units include benzene rings and double bonds."/>
          <p:cNvPicPr>
            <a:picLocks noChangeAspect="1"/>
          </p:cNvPicPr>
          <p:nvPr/>
        </p:nvPicPr>
        <p:blipFill>
          <a:blip r:embed="rId2" cstate="email">
            <a:extLst>
              <a:ext uri="{28A0092B-C50C-407E-A947-70E740481C1C}">
                <a14:useLocalDpi xmlns:a14="http://schemas.microsoft.com/office/drawing/2010/main" val="0"/>
              </a:ext>
            </a:extLst>
          </a:blip>
          <a:srcRect l="-29476" r="-2947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6672147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20.24</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(a) These soldiers are sorting through pieces of a Kevlar helmet that helped absorb a grenade blast. Kevlar is also used to make (b) canoes and (c) marine mooring lines. (credit a: modification of work by “Cla68”/Wikimedia Commons; credit b: modification of work by “</a:t>
            </a:r>
            <a:r>
              <a:rPr lang="en-US" sz="1600" dirty="0" err="1"/>
              <a:t>OakleyOriginals</a:t>
            </a:r>
            <a:r>
              <a:rPr lang="en-US" sz="1600" dirty="0"/>
              <a:t>”/Flickr; credit c: modification of work by Casey H. </a:t>
            </a:r>
            <a:r>
              <a:rPr lang="en-US" sz="1600" dirty="0" err="1"/>
              <a:t>Kyhl</a:t>
            </a:r>
            <a:r>
              <a:rPr lang="en-US" sz="1600" dirty="0"/>
              <a:t>)</a:t>
            </a:r>
          </a:p>
        </p:txBody>
      </p:sp>
      <p:pic>
        <p:nvPicPr>
          <p:cNvPr id="9" name="Figure" descr="Three photos are shown. In the first, two male soldiers are shown sorting through green brown material on a table. In the second, two people are shown paddling a canoe. In the third, heavy white rope is being manipulated with a hand tool."/>
          <p:cNvPicPr>
            <a:picLocks noChangeAspect="1"/>
          </p:cNvPicPr>
          <p:nvPr/>
        </p:nvPicPr>
        <p:blipFill>
          <a:blip r:embed="rId2" cstate="email">
            <a:extLst>
              <a:ext uri="{28A0092B-C50C-407E-A947-70E740481C1C}">
                <a14:useLocalDpi xmlns:a14="http://schemas.microsoft.com/office/drawing/2010/main" val="0"/>
              </a:ext>
            </a:extLst>
          </a:blip>
          <a:srcRect t="-42034" b="-4203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17279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20.1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Figure a shows five C H subscript 2 groups and one C H group bonded in a hexagonal ring. A C H subscript 3 group appears above and to the right of the ring, bonded to the ring on the C H group appearing at the upper right portion of the ring. In b, a straight chain molecule composed of C H subscript 3 C H subscript 2 C H subscript 2 C H subscript 2 C H subscript 3 is shown."/>
          <p:cNvPicPr>
            <a:picLocks noChangeAspect="1"/>
          </p:cNvPicPr>
          <p:nvPr/>
        </p:nvPicPr>
        <p:blipFill>
          <a:blip r:embed="rId2">
            <a:extLst>
              <a:ext uri="{28A0092B-C50C-407E-A947-70E740481C1C}">
                <a14:useLocalDpi xmlns:a14="http://schemas.microsoft.com/office/drawing/2010/main" val="0"/>
              </a:ext>
            </a:extLst>
          </a:blip>
          <a:srcRect t="-7820" b="-782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1643502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20.34</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table provides compound names, structures with functional groups in red, and examples that include formulas, structural formulas, ball-and-stick models, and names. Compound names include alkene, alkyne, alcohol, ether, aldehyde, ketone, carboxylic acid, ester, amine, and amide. Alkenes have a double bond. A formula is C subscript 2 H subscript 4 which is named ethene. The ball-and-stick model shows two black balls forming a double bond and each is bonded to two white balls. Alkynes have a triple bond. A formula is C subscript 2 H subscript 2 which is named ethyne. The ball-and-stick model shows two black balls with a triple bond between them each bonded to one white ball. Alcohols have an O H group. The O has two pairs of electron dots. A formula is C H subscript 3 C H subscript 2 O H which is named ethanol. The ball-and-stick model shows two black balls and one red ball bonded to each other with a single bond. There are four white balls visible. Ethers have an O atom in the structure between two R groups. The O atom has two sets of electron dots. A formula is ( C subscript 2 H subscript 5 ) subscript 2 O which is named ethanal. The ball-and-stick model shows two black balls bonded to a red ball which is bonded to two more black balls. All bonds are single. There are five white balls visible. Aldehydes have a C atom to which a double bonded O and an H and an R are included in the structure. The O atom has two sets of electron dots. A formula is C H subscript 3 C H O which is named Ethanal. The ball-and-stick model shows two black bonds bonded to two red balls. The ball-and-stick model shows two black balls bonded with a single bond and the second black ball forms a double bond with a red ball. There are three white balls visible. Ketones show a C atom to which a double bonded O is attached. The left side of the C atom is bonded to R and the right side is bonded to R prime. The O atom as two sets of electron dots. The formula is C H subscript 3 C O C H subscript 2 C H subscript 3 and is named methyl ethyl ketone. The ball-and-stick models shows four black balls all forming single bonds with each other. The second black ball forms a double bond with a red ball. There are five white balls visible. Carboxylic acids have a C to which a double bonded O and an O H are included in the structure. Each O atom has two sets of electron dots. A formula is C H subscript 3 C O O H which is named ethanoic or acetic acid. The ball-and-stick model shows two black balls and one red ball forming single bonds with each other. The second black ball also forms a double bond with another red ball. Three white balls are visible. Esters have a C atom which forms a double bond with an O atom and single bond with another O atom which has an attached hydrocarbon group in the structure. Each O atom has two sets of electron dots. A formula is C H subscript 3 C O subscript 2 C H subscript 2 C H subscript 3 which is named ethyl acetate. The ball-and-stick model shows two black balls, a red ball, and two more black balls forming single bonds with each other. The second black ball forms a double bond with another red ball. There are five white balls visible. Amines have an N atom in the structure to which three hydrocarbon groups, two hydrocarbon groups and one H atom, or one hydrocarbon group and two H atoms may be bonded. Each n has a single set of electron dots. A formula is C subscript 2 H subscript 5 N H subscript 2 which is named ethylamine. The ball-and-stick model shows two black balls and one blue ball forming single bonds with each other. There are five white balls visible. Amides have a C to which a double bonded O and single N incorporated in a structure between two hydrocarbon groups. One hydrocarbon group is bonded to the C, the other to the N. Amides can also have a H atom bonded to the N. The O atom as two sets of electron dots, and the N atom has one set. A formula is C H subscript 3 C O N H subscript 2 which is named ethanamide or acetamide. The ball-and-stick model shows two black balls and one blue ball forming single bonds with each other. The second black ball forms a double bond with one red ball. There are four white balls visible."/>
          <p:cNvPicPr>
            <a:picLocks noChangeAspect="1"/>
          </p:cNvPicPr>
          <p:nvPr/>
        </p:nvPicPr>
        <p:blipFill>
          <a:blip r:embed="rId2" cstate="email">
            <a:extLst>
              <a:ext uri="{28A0092B-C50C-407E-A947-70E740481C1C}">
                <a14:useLocalDpi xmlns:a14="http://schemas.microsoft.com/office/drawing/2010/main" val="0"/>
              </a:ext>
            </a:extLst>
          </a:blip>
          <a:srcRect l="-56233" r="-5623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8184543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6</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structural formulas are shown. In the first, a chain of six carbon atoms with a single double bond between carbons two and three counting right to left across the molecule is shown with twelve total H atoms bonded. H atoms are bonded at each end of the molecule as well as above. H atoms are also bonded below all C atoms except those involved in the double bond. In the second structure, a hydrocarbon chain of five C atoms connected by single bonds is shown. A single C with three attached H atoms is bonded beneath the second carbon counting right to left across the molecule."/>
          <p:cNvPicPr>
            <a:picLocks noChangeAspect="1"/>
          </p:cNvPicPr>
          <p:nvPr/>
        </p:nvPicPr>
        <p:blipFill>
          <a:blip r:embed="rId2" cstate="email">
            <a:extLst>
              <a:ext uri="{28A0092B-C50C-407E-A947-70E740481C1C}">
                <a14:useLocalDpi xmlns:a14="http://schemas.microsoft.com/office/drawing/2010/main" val="0"/>
              </a:ext>
            </a:extLst>
          </a:blip>
          <a:srcRect t="-35790" b="-3579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1081838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structural formulas are shown. In the first, a horizontal hydrocarbon chain consisting of six singly bonded C atoms is shown. Each C atom has an H atom bonded above and below it. The two C atoms on either end of the chain each have a third H atom bonded to them. In the second structure, a horizontal hydrocarbon chain composed of five C atoms connected by single bonds is shown with a sixth C atom singly bonded beneath the right-most C atom. The first C atom (from left to right) has three H atoms bonded to it. The second C atom has two H atoms bonded to it. The third C atom has two H atoms bonded to it. The fourth C atom has two H atoms bonded to it. The fifth C atom has two H atoms bonded to it. The C atom bonded below the fifth C atom has three H atoms bonded to it."/>
          <p:cNvPicPr>
            <a:picLocks noChangeAspect="1"/>
          </p:cNvPicPr>
          <p:nvPr/>
        </p:nvPicPr>
        <p:blipFill>
          <a:blip r:embed="rId2" cstate="email">
            <a:extLst>
              <a:ext uri="{28A0092B-C50C-407E-A947-70E740481C1C}">
                <a14:useLocalDpi xmlns:a14="http://schemas.microsoft.com/office/drawing/2010/main" val="0"/>
              </a:ext>
            </a:extLst>
          </a:blip>
          <a:srcRect t="-30988" b="-3098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9634795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11c</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tructure shows a hydrocarbon chain composed of C H subscript 3 C H C H subscript 2 C H subscript 3 with a C H subscript 3 group attached beneath the second C atom counting left to right."/>
          <p:cNvPicPr>
            <a:picLocks noChangeAspect="1"/>
          </p:cNvPicPr>
          <p:nvPr/>
        </p:nvPicPr>
        <p:blipFill>
          <a:blip r:embed="rId2">
            <a:extLst>
              <a:ext uri="{28A0092B-C50C-407E-A947-70E740481C1C}">
                <a14:useLocalDpi xmlns:a14="http://schemas.microsoft.com/office/drawing/2010/main" val="0"/>
              </a:ext>
            </a:extLst>
          </a:blip>
          <a:srcRect t="-89850" b="-8985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5828569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11e</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tructure shows a horizontal chain composed of C H subscript 3 C F C H subscript 2 C H subscript 2 C H subscript 2 C H subscript 3 with a C H subscript 2 C H triple bond C H group attached beneath the second C atom counting left to right."/>
          <p:cNvPicPr>
            <a:picLocks noChangeAspect="1"/>
          </p:cNvPicPr>
          <p:nvPr/>
        </p:nvPicPr>
        <p:blipFill>
          <a:blip r:embed="rId2">
            <a:extLst>
              <a:ext uri="{28A0092B-C50C-407E-A947-70E740481C1C}">
                <a14:useLocalDpi xmlns:a14="http://schemas.microsoft.com/office/drawing/2010/main" val="0"/>
              </a:ext>
            </a:extLst>
          </a:blip>
          <a:srcRect t="-87025" b="-8702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4884716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11f</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tructure shows two double bounded C atoms with C l attached to the upper left, C H subscript 3 attached to the lower right, and H atoms attached to the upper right and lower left in the structure."/>
          <p:cNvPicPr>
            <a:picLocks noChangeAspect="1"/>
          </p:cNvPicPr>
          <p:nvPr/>
        </p:nvPicPr>
        <p:blipFill>
          <a:blip r:embed="rId2">
            <a:extLst>
              <a:ext uri="{28A0092B-C50C-407E-A947-70E740481C1C}">
                <a14:useLocalDpi xmlns:a14="http://schemas.microsoft.com/office/drawing/2010/main" val="0"/>
              </a:ext>
            </a:extLst>
          </a:blip>
          <a:srcRect t="-52769" b="-5276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3196565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12c</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tructure shows a hydrocarbon chain composed of C H subscript 3 C H C H subscript 3 with a C H subscript 2 C H subscript 3 group attached beneath the second C atom counting left to right."/>
          <p:cNvPicPr>
            <a:picLocks noChangeAspect="1"/>
          </p:cNvPicPr>
          <p:nvPr/>
        </p:nvPicPr>
        <p:blipFill>
          <a:blip r:embed="rId2">
            <a:extLst>
              <a:ext uri="{28A0092B-C50C-407E-A947-70E740481C1C}">
                <a14:useLocalDpi xmlns:a14="http://schemas.microsoft.com/office/drawing/2010/main" val="0"/>
              </a:ext>
            </a:extLst>
          </a:blip>
          <a:srcRect t="-88423" b="-8842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026578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12e</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tructure shows a hydrocarbon chain composed of C H subscript 3 C H subscript 2 C H subscript 2 C H B r C H subscript 2 C H subscript 3 with a C H subscript 2 C H double bond C H subscript 2 group attached beneath the second C atom counting left to right."/>
          <p:cNvPicPr>
            <a:picLocks noChangeAspect="1"/>
          </p:cNvPicPr>
          <p:nvPr/>
        </p:nvPicPr>
        <p:blipFill>
          <a:blip r:embed="rId2">
            <a:extLst>
              <a:ext uri="{28A0092B-C50C-407E-A947-70E740481C1C}">
                <a14:useLocalDpi xmlns:a14="http://schemas.microsoft.com/office/drawing/2010/main" val="0"/>
              </a:ext>
            </a:extLst>
          </a:blip>
          <a:srcRect t="-85655" b="-8565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0620941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17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e hydrocarbon molecular structure shown includes C H subscript 3 C H C H subscript 2 C C H subscript 3. There is a C H subscript 3 group bonded to the second C atom in the chain (from left to right). There are two C H subscript 3 groups bonded above and below the fourth C atom in the chain."/>
          <p:cNvPicPr>
            <a:picLocks noChangeAspect="1"/>
          </p:cNvPicPr>
          <p:nvPr/>
        </p:nvPicPr>
        <p:blipFill>
          <a:blip r:embed="rId2">
            <a:extLst>
              <a:ext uri="{28A0092B-C50C-407E-A947-70E740481C1C}">
                <a14:useLocalDpi xmlns:a14="http://schemas.microsoft.com/office/drawing/2010/main" val="0"/>
              </a:ext>
            </a:extLst>
          </a:blip>
          <a:srcRect t="-40436" b="-4043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9699282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a:xfrm>
            <a:off x="457199" y="365127"/>
            <a:ext cx="8058151" cy="424583"/>
          </a:xfrm>
        </p:spPr>
        <p:txBody>
          <a:bodyPr/>
          <a:lstStyle/>
          <a:p>
            <a:r>
              <a:rPr lang="en-US" dirty="0"/>
              <a:t>Exercise 32a</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shows a C H subscript 3 group bonded to a C H group. The C atom in the C H group is bonded above to an O H group. The C in the C H group is also bonded below to a C H subscript 2 group. The C H subscript 2 group is bonded below to a C H subscript 3 group."/>
          <p:cNvPicPr>
            <a:picLocks noChangeAspect="1"/>
          </p:cNvPicPr>
          <p:nvPr/>
        </p:nvPicPr>
        <p:blipFill>
          <a:blip r:embed="rId2">
            <a:extLst>
              <a:ext uri="{28A0092B-C50C-407E-A947-70E740481C1C}">
                <a14:useLocalDpi xmlns:a14="http://schemas.microsoft.com/office/drawing/2010/main" val="0"/>
              </a:ext>
            </a:extLst>
          </a:blip>
          <a:srcRect l="-23362" r="-2336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886931770"/>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954</TotalTime>
  <Words>1168</Words>
  <Application>Microsoft Office PowerPoint</Application>
  <PresentationFormat>On-screen Show (4:3)</PresentationFormat>
  <Paragraphs>157</Paragraphs>
  <Slides>112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Calibri Light</vt:lpstr>
      <vt:lpstr>Office Theme</vt:lpstr>
      <vt:lpstr>PowerPoint Presentation</vt:lpstr>
      <vt:lpstr>Chapter Outline</vt:lpstr>
      <vt:lpstr>Figure 20.1</vt:lpstr>
      <vt:lpstr>Learning Objectives</vt:lpstr>
      <vt:lpstr>Figure 20.2</vt:lpstr>
      <vt:lpstr>Figure 20.3</vt:lpstr>
      <vt:lpstr>Example 20.1</vt:lpstr>
      <vt:lpstr>Example 20.1</vt:lpstr>
      <vt:lpstr>Example 20.1</vt:lpstr>
      <vt:lpstr>Example 20.1</vt:lpstr>
      <vt:lpstr>Example 20.2</vt:lpstr>
      <vt:lpstr>Example 20.2</vt:lpstr>
      <vt:lpstr>Example 20.2</vt:lpstr>
      <vt:lpstr>UNFIGURE 20.1</vt:lpstr>
      <vt:lpstr>Figure 20.4</vt:lpstr>
      <vt:lpstr>UNFIGURE 20.2</vt:lpstr>
      <vt:lpstr>Example 20.3</vt:lpstr>
      <vt:lpstr>Example 20.3</vt:lpstr>
      <vt:lpstr>Example 20.3</vt:lpstr>
      <vt:lpstr>UNFIGURE 20.3</vt:lpstr>
      <vt:lpstr>Example 20.4</vt:lpstr>
      <vt:lpstr>Example 20.4</vt:lpstr>
      <vt:lpstr>UNFIGURE 20.4</vt:lpstr>
      <vt:lpstr>Figure 20.5</vt:lpstr>
      <vt:lpstr>UNFIGURE 20.5</vt:lpstr>
      <vt:lpstr>Figure 20.6</vt:lpstr>
      <vt:lpstr>UNFIGURE 20.6</vt:lpstr>
      <vt:lpstr>Figure 20.7</vt:lpstr>
      <vt:lpstr>Figure 20.8</vt:lpstr>
      <vt:lpstr>Figure 20.9</vt:lpstr>
      <vt:lpstr>UNFIGURE 20.7</vt:lpstr>
      <vt:lpstr>Figure 20.10</vt:lpstr>
      <vt:lpstr>UNFIGURE 20.8</vt:lpstr>
      <vt:lpstr>Example 20.5</vt:lpstr>
      <vt:lpstr>Example 20.5</vt:lpstr>
      <vt:lpstr>Example 20.5</vt:lpstr>
      <vt:lpstr>UNFIGURE 20.9</vt:lpstr>
      <vt:lpstr>Example 20.6</vt:lpstr>
      <vt:lpstr>Example 20.6</vt:lpstr>
      <vt:lpstr>UNFIGURE 20.10</vt:lpstr>
      <vt:lpstr>UNFIGURE 20.11</vt:lpstr>
      <vt:lpstr>Figure 20.11</vt:lpstr>
      <vt:lpstr>UNFIGURE 20.12</vt:lpstr>
      <vt:lpstr>Example 20.7</vt:lpstr>
      <vt:lpstr>Example 20.7</vt:lpstr>
      <vt:lpstr>Example 20.7</vt:lpstr>
      <vt:lpstr>Learning Objectives</vt:lpstr>
      <vt:lpstr>UNFIGURE 20.13</vt:lpstr>
      <vt:lpstr>UNFIGURE 20.14</vt:lpstr>
      <vt:lpstr>UNFIGURE 20.15</vt:lpstr>
      <vt:lpstr>Example 20.8</vt:lpstr>
      <vt:lpstr>Example 20.8</vt:lpstr>
      <vt:lpstr>UNFIGURE 20.16</vt:lpstr>
      <vt:lpstr>Example 20.9</vt:lpstr>
      <vt:lpstr>Example 20.9</vt:lpstr>
      <vt:lpstr>UNFIGURE 20.17</vt:lpstr>
      <vt:lpstr>Figure 20.12</vt:lpstr>
      <vt:lpstr>Figure 20.13</vt:lpstr>
      <vt:lpstr>Learning Objectives</vt:lpstr>
      <vt:lpstr>UNFIGURE 20.18</vt:lpstr>
      <vt:lpstr>UNFIGURE 20.19</vt:lpstr>
      <vt:lpstr>UNFIGURE 20.20</vt:lpstr>
      <vt:lpstr>UNFIGURE 20.21</vt:lpstr>
      <vt:lpstr>Figure 20.14</vt:lpstr>
      <vt:lpstr>UNFIGURE 20.22</vt:lpstr>
      <vt:lpstr>Example 20.10</vt:lpstr>
      <vt:lpstr>Example 20.10</vt:lpstr>
      <vt:lpstr>UNFIGURE 20.23</vt:lpstr>
      <vt:lpstr>UNFIGURE 20.24</vt:lpstr>
      <vt:lpstr>Figure 20.15</vt:lpstr>
      <vt:lpstr>UNFIGURE 20.25</vt:lpstr>
      <vt:lpstr>UNFIGURE 20.26</vt:lpstr>
      <vt:lpstr>UNFIGURE 20.27</vt:lpstr>
      <vt:lpstr>UNFIGURE 20.28</vt:lpstr>
      <vt:lpstr>Figure 20.16</vt:lpstr>
      <vt:lpstr>Learning Objectives</vt:lpstr>
      <vt:lpstr>UNFIGURE 20.29</vt:lpstr>
      <vt:lpstr>Figure 20.17</vt:lpstr>
      <vt:lpstr>Figure 20.18</vt:lpstr>
      <vt:lpstr>UNFIGURE 20.30</vt:lpstr>
      <vt:lpstr>UNFIGURE 20.31</vt:lpstr>
      <vt:lpstr>Figure 20.19</vt:lpstr>
      <vt:lpstr>UNFIGURE 20.32</vt:lpstr>
      <vt:lpstr>UNFIGURE 20.33</vt:lpstr>
      <vt:lpstr>Figure 20.20</vt:lpstr>
      <vt:lpstr>Figure 20.21</vt:lpstr>
      <vt:lpstr>Figure 20.22</vt:lpstr>
      <vt:lpstr>Figure 20.23</vt:lpstr>
      <vt:lpstr>Figure 20.24</vt:lpstr>
      <vt:lpstr>UNFIGURE 20.34</vt:lpstr>
      <vt:lpstr>Exercise 6</vt:lpstr>
      <vt:lpstr>Exercise 7</vt:lpstr>
      <vt:lpstr>Exercise 11c</vt:lpstr>
      <vt:lpstr>Exercise 11e</vt:lpstr>
      <vt:lpstr>Exercise 11f</vt:lpstr>
      <vt:lpstr>Exercise 12c</vt:lpstr>
      <vt:lpstr>Exercise 12e</vt:lpstr>
      <vt:lpstr>Exercise 17</vt:lpstr>
      <vt:lpstr>Exercise 32a</vt:lpstr>
      <vt:lpstr>Exercise 32b</vt:lpstr>
      <vt:lpstr>Exercise 32c</vt:lpstr>
      <vt:lpstr>Exercise 33a</vt:lpstr>
      <vt:lpstr>Exercise 33b</vt:lpstr>
      <vt:lpstr>Exercise 33c</vt:lpstr>
      <vt:lpstr>Exercise 40</vt:lpstr>
      <vt:lpstr>Exercise 41a</vt:lpstr>
      <vt:lpstr>Exercise 41b</vt:lpstr>
      <vt:lpstr>Exercise 41c</vt:lpstr>
      <vt:lpstr>Exercise 42a</vt:lpstr>
      <vt:lpstr>Exercise 42b</vt:lpstr>
      <vt:lpstr>Exercise 42c</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20 - Organic Chemistry</dc:title>
  <dc:creator>Spuddy McSpare</dc:creator>
  <cp:lastModifiedBy>Sarah Evans</cp:lastModifiedBy>
  <cp:revision>474</cp:revision>
  <dcterms:created xsi:type="dcterms:W3CDTF">2012-06-04T02:13:36Z</dcterms:created>
  <dcterms:modified xsi:type="dcterms:W3CDTF">2020-06-09T19:33:15Z</dcterms:modified>
</cp:coreProperties>
</file>